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4"/>
  </p:sldMasterIdLst>
  <p:notesMasterIdLst>
    <p:notesMasterId r:id="rId309"/>
  </p:notesMasterIdLst>
  <p:handoutMasterIdLst>
    <p:handoutMasterId r:id="rId310"/>
  </p:handoutMasterIdLst>
  <p:sldIdLst>
    <p:sldId id="2147375388" r:id="rId5"/>
    <p:sldId id="4639" r:id="rId6"/>
    <p:sldId id="4482" r:id="rId7"/>
    <p:sldId id="4624" r:id="rId8"/>
    <p:sldId id="4640" r:id="rId9"/>
    <p:sldId id="4307" r:id="rId10"/>
    <p:sldId id="2147375386" r:id="rId11"/>
    <p:sldId id="4658" r:id="rId12"/>
    <p:sldId id="4638" r:id="rId13"/>
    <p:sldId id="2147375383" r:id="rId14"/>
    <p:sldId id="4657" r:id="rId15"/>
    <p:sldId id="472" r:id="rId16"/>
    <p:sldId id="503" r:id="rId17"/>
    <p:sldId id="4641" r:id="rId18"/>
    <p:sldId id="515" r:id="rId19"/>
    <p:sldId id="4628" r:id="rId20"/>
    <p:sldId id="4487" r:id="rId21"/>
    <p:sldId id="516" r:id="rId22"/>
    <p:sldId id="4625" r:id="rId23"/>
    <p:sldId id="1510" r:id="rId24"/>
    <p:sldId id="4306" r:id="rId25"/>
    <p:sldId id="2147375382" r:id="rId26"/>
    <p:sldId id="4647" r:id="rId27"/>
    <p:sldId id="656" r:id="rId28"/>
    <p:sldId id="929" r:id="rId29"/>
    <p:sldId id="2147375381" r:id="rId30"/>
    <p:sldId id="4552" r:id="rId31"/>
    <p:sldId id="4637" r:id="rId32"/>
    <p:sldId id="653" r:id="rId33"/>
    <p:sldId id="4642" r:id="rId34"/>
    <p:sldId id="654" r:id="rId35"/>
    <p:sldId id="4477" r:id="rId36"/>
    <p:sldId id="4322" r:id="rId37"/>
    <p:sldId id="489" r:id="rId38"/>
    <p:sldId id="273" r:id="rId39"/>
    <p:sldId id="4490" r:id="rId40"/>
    <p:sldId id="275" r:id="rId41"/>
    <p:sldId id="4561" r:id="rId42"/>
    <p:sldId id="922" r:id="rId43"/>
    <p:sldId id="4629" r:id="rId44"/>
    <p:sldId id="740" r:id="rId45"/>
    <p:sldId id="4355" r:id="rId46"/>
    <p:sldId id="4356" r:id="rId47"/>
    <p:sldId id="917" r:id="rId48"/>
    <p:sldId id="4329" r:id="rId49"/>
    <p:sldId id="883" r:id="rId50"/>
    <p:sldId id="4620" r:id="rId51"/>
    <p:sldId id="4613" r:id="rId52"/>
    <p:sldId id="4621" r:id="rId53"/>
    <p:sldId id="4622" r:id="rId54"/>
    <p:sldId id="835" r:id="rId55"/>
    <p:sldId id="526" r:id="rId56"/>
    <p:sldId id="884" r:id="rId57"/>
    <p:sldId id="4564" r:id="rId58"/>
    <p:sldId id="528" r:id="rId59"/>
    <p:sldId id="4333" r:id="rId60"/>
    <p:sldId id="293" r:id="rId61"/>
    <p:sldId id="4332" r:id="rId62"/>
    <p:sldId id="642" r:id="rId63"/>
    <p:sldId id="295" r:id="rId64"/>
    <p:sldId id="4341" r:id="rId65"/>
    <p:sldId id="4342" r:id="rId66"/>
    <p:sldId id="4651" r:id="rId67"/>
    <p:sldId id="4660" r:id="rId68"/>
    <p:sldId id="296" r:id="rId69"/>
    <p:sldId id="4491" r:id="rId70"/>
    <p:sldId id="4538" r:id="rId71"/>
    <p:sldId id="4336" r:id="rId72"/>
    <p:sldId id="4338" r:id="rId73"/>
    <p:sldId id="299" r:id="rId74"/>
    <p:sldId id="300" r:id="rId75"/>
    <p:sldId id="302" r:id="rId76"/>
    <p:sldId id="4353" r:id="rId77"/>
    <p:sldId id="4354" r:id="rId78"/>
    <p:sldId id="304" r:id="rId79"/>
    <p:sldId id="741" r:id="rId80"/>
    <p:sldId id="4343" r:id="rId81"/>
    <p:sldId id="4344" r:id="rId82"/>
    <p:sldId id="4493" r:id="rId83"/>
    <p:sldId id="869" r:id="rId84"/>
    <p:sldId id="4494" r:id="rId85"/>
    <p:sldId id="4345" r:id="rId86"/>
    <p:sldId id="4346" r:id="rId87"/>
    <p:sldId id="559" r:id="rId88"/>
    <p:sldId id="4323" r:id="rId89"/>
    <p:sldId id="494" r:id="rId90"/>
    <p:sldId id="1448" r:id="rId91"/>
    <p:sldId id="4632" r:id="rId92"/>
    <p:sldId id="575" r:id="rId93"/>
    <p:sldId id="1434" r:id="rId94"/>
    <p:sldId id="881" r:id="rId95"/>
    <p:sldId id="4476" r:id="rId96"/>
    <p:sldId id="836" r:id="rId97"/>
    <p:sldId id="565" r:id="rId98"/>
    <p:sldId id="4414" r:id="rId99"/>
    <p:sldId id="4618" r:id="rId100"/>
    <p:sldId id="4619" r:id="rId101"/>
    <p:sldId id="2147375397" r:id="rId102"/>
    <p:sldId id="2147375398" r:id="rId103"/>
    <p:sldId id="924" r:id="rId104"/>
    <p:sldId id="1438" r:id="rId105"/>
    <p:sldId id="1439" r:id="rId106"/>
    <p:sldId id="1442" r:id="rId107"/>
    <p:sldId id="736" r:id="rId108"/>
    <p:sldId id="4645" r:id="rId109"/>
    <p:sldId id="4395" r:id="rId110"/>
    <p:sldId id="4479" r:id="rId111"/>
    <p:sldId id="1444" r:id="rId112"/>
    <p:sldId id="2147375390" r:id="rId113"/>
    <p:sldId id="4382" r:id="rId114"/>
    <p:sldId id="2147375389" r:id="rId115"/>
    <p:sldId id="2147375393" r:id="rId116"/>
    <p:sldId id="1446" r:id="rId117"/>
    <p:sldId id="4480" r:id="rId118"/>
    <p:sldId id="572" r:id="rId119"/>
    <p:sldId id="1450" r:id="rId120"/>
    <p:sldId id="1451" r:id="rId121"/>
    <p:sldId id="4351" r:id="rId122"/>
    <p:sldId id="4352" r:id="rId123"/>
    <p:sldId id="4399" r:id="rId124"/>
    <p:sldId id="4400" r:id="rId125"/>
    <p:sldId id="576" r:id="rId126"/>
    <p:sldId id="4404" r:id="rId127"/>
    <p:sldId id="4616" r:id="rId128"/>
    <p:sldId id="4617" r:id="rId129"/>
    <p:sldId id="779" r:id="rId130"/>
    <p:sldId id="4495" r:id="rId131"/>
    <p:sldId id="4496" r:id="rId132"/>
    <p:sldId id="4497" r:id="rId133"/>
    <p:sldId id="674" r:id="rId134"/>
    <p:sldId id="4501" r:id="rId135"/>
    <p:sldId id="4502" r:id="rId136"/>
    <p:sldId id="4555" r:id="rId137"/>
    <p:sldId id="675" r:id="rId138"/>
    <p:sldId id="676" r:id="rId139"/>
    <p:sldId id="4661" r:id="rId140"/>
    <p:sldId id="4386" r:id="rId141"/>
    <p:sldId id="4630" r:id="rId142"/>
    <p:sldId id="4631" r:id="rId143"/>
    <p:sldId id="4499" r:id="rId144"/>
    <p:sldId id="4500" r:id="rId145"/>
    <p:sldId id="4409" r:id="rId146"/>
    <p:sldId id="4411" r:id="rId147"/>
    <p:sldId id="585" r:id="rId148"/>
    <p:sldId id="4324" r:id="rId149"/>
    <p:sldId id="491" r:id="rId150"/>
    <p:sldId id="587" r:id="rId151"/>
    <p:sldId id="4449" r:id="rId152"/>
    <p:sldId id="793" r:id="rId153"/>
    <p:sldId id="588" r:id="rId154"/>
    <p:sldId id="2147375394" r:id="rId155"/>
    <p:sldId id="2147375395" r:id="rId156"/>
    <p:sldId id="819" r:id="rId157"/>
    <p:sldId id="820" r:id="rId158"/>
    <p:sldId id="821" r:id="rId159"/>
    <p:sldId id="4416" r:id="rId160"/>
    <p:sldId id="4417" r:id="rId161"/>
    <p:sldId id="4648" r:id="rId162"/>
    <p:sldId id="4649" r:id="rId163"/>
    <p:sldId id="4418" r:id="rId164"/>
    <p:sldId id="4419" r:id="rId165"/>
    <p:sldId id="896" r:id="rId166"/>
    <p:sldId id="595" r:id="rId167"/>
    <p:sldId id="4650" r:id="rId168"/>
    <p:sldId id="596" r:id="rId169"/>
    <p:sldId id="4420" r:id="rId170"/>
    <p:sldId id="4514" r:id="rId171"/>
    <p:sldId id="822" r:id="rId172"/>
    <p:sldId id="4357" r:id="rId173"/>
    <p:sldId id="4358" r:id="rId174"/>
    <p:sldId id="4465" r:id="rId175"/>
    <p:sldId id="4339" r:id="rId176"/>
    <p:sldId id="4340" r:id="rId177"/>
    <p:sldId id="4421" r:id="rId178"/>
    <p:sldId id="4434" r:id="rId179"/>
    <p:sldId id="4422" r:id="rId180"/>
    <p:sldId id="4611" r:id="rId181"/>
    <p:sldId id="4612" r:id="rId182"/>
    <p:sldId id="4537" r:id="rId183"/>
    <p:sldId id="4424" r:id="rId184"/>
    <p:sldId id="4425" r:id="rId185"/>
    <p:sldId id="4609" r:id="rId186"/>
    <p:sldId id="4610" r:id="rId187"/>
    <p:sldId id="4536" r:id="rId188"/>
    <p:sldId id="4509" r:id="rId189"/>
    <p:sldId id="2147375396" r:id="rId190"/>
    <p:sldId id="4662" r:id="rId191"/>
    <p:sldId id="4633" r:id="rId192"/>
    <p:sldId id="4634" r:id="rId193"/>
    <p:sldId id="4635" r:id="rId194"/>
    <p:sldId id="689" r:id="rId195"/>
    <p:sldId id="4438" r:id="rId196"/>
    <p:sldId id="4442" r:id="rId197"/>
    <p:sldId id="4447" r:id="rId198"/>
    <p:sldId id="4435" r:id="rId199"/>
    <p:sldId id="696" r:id="rId200"/>
    <p:sldId id="4413" r:id="rId201"/>
    <p:sldId id="4627" r:id="rId202"/>
    <p:sldId id="4652" r:id="rId203"/>
    <p:sldId id="607" r:id="rId204"/>
    <p:sldId id="4452" r:id="rId205"/>
    <p:sldId id="609" r:id="rId206"/>
    <p:sldId id="4456" r:id="rId207"/>
    <p:sldId id="2147375401" r:id="rId208"/>
    <p:sldId id="874" r:id="rId209"/>
    <p:sldId id="4578" r:id="rId210"/>
    <p:sldId id="875" r:id="rId211"/>
    <p:sldId id="2147375400" r:id="rId212"/>
    <p:sldId id="4461" r:id="rId213"/>
    <p:sldId id="4603" r:id="rId214"/>
    <p:sldId id="4604" r:id="rId215"/>
    <p:sldId id="4462" r:id="rId216"/>
    <p:sldId id="4453" r:id="rId217"/>
    <p:sldId id="927" r:id="rId218"/>
    <p:sldId id="4464" r:id="rId219"/>
    <p:sldId id="4347" r:id="rId220"/>
    <p:sldId id="4348" r:id="rId221"/>
    <p:sldId id="4513" r:id="rId222"/>
    <p:sldId id="4508" r:id="rId223"/>
    <p:sldId id="4581" r:id="rId224"/>
    <p:sldId id="4653" r:id="rId225"/>
    <p:sldId id="4512" r:id="rId226"/>
    <p:sldId id="4454" r:id="rId227"/>
    <p:sldId id="4455" r:id="rId228"/>
    <p:sldId id="4474" r:id="rId229"/>
    <p:sldId id="4654" r:id="rId230"/>
    <p:sldId id="4656" r:id="rId231"/>
    <p:sldId id="614" r:id="rId232"/>
    <p:sldId id="4325" r:id="rId233"/>
    <p:sldId id="492" r:id="rId234"/>
    <p:sldId id="617" r:id="rId235"/>
    <p:sldId id="619" r:id="rId236"/>
    <p:sldId id="4600" r:id="rId237"/>
    <p:sldId id="4601" r:id="rId238"/>
    <p:sldId id="620" r:id="rId239"/>
    <p:sldId id="622" r:id="rId240"/>
    <p:sldId id="624" r:id="rId241"/>
    <p:sldId id="905" r:id="rId242"/>
    <p:sldId id="628" r:id="rId243"/>
    <p:sldId id="4663" r:id="rId244"/>
    <p:sldId id="4327" r:id="rId245"/>
    <p:sldId id="4219" r:id="rId246"/>
    <p:sldId id="4302" r:id="rId247"/>
    <p:sldId id="4222" r:id="rId248"/>
    <p:sldId id="4361" r:id="rId249"/>
    <p:sldId id="4362" r:id="rId250"/>
    <p:sldId id="4225" r:id="rId251"/>
    <p:sldId id="4554" r:id="rId252"/>
    <p:sldId id="4515" r:id="rId253"/>
    <p:sldId id="4363" r:id="rId254"/>
    <p:sldId id="4364" r:id="rId255"/>
    <p:sldId id="4235" r:id="rId256"/>
    <p:sldId id="4369" r:id="rId257"/>
    <p:sldId id="4370" r:id="rId258"/>
    <p:sldId id="4239" r:id="rId259"/>
    <p:sldId id="4240" r:id="rId260"/>
    <p:sldId id="4371" r:id="rId261"/>
    <p:sldId id="4372" r:id="rId262"/>
    <p:sldId id="4268" r:id="rId263"/>
    <p:sldId id="4243" r:id="rId264"/>
    <p:sldId id="4244" r:id="rId265"/>
    <p:sldId id="4598" r:id="rId266"/>
    <p:sldId id="4599" r:id="rId267"/>
    <p:sldId id="4535" r:id="rId268"/>
    <p:sldId id="4247" r:id="rId269"/>
    <p:sldId id="4374" r:id="rId270"/>
    <p:sldId id="4375" r:id="rId271"/>
    <p:sldId id="4252" r:id="rId272"/>
    <p:sldId id="4253" r:id="rId273"/>
    <p:sldId id="4378" r:id="rId274"/>
    <p:sldId id="4379" r:id="rId275"/>
    <p:sldId id="4256" r:id="rId276"/>
    <p:sldId id="4426" r:id="rId277"/>
    <p:sldId id="4427" r:id="rId278"/>
    <p:sldId id="4428" r:id="rId279"/>
    <p:sldId id="4597" r:id="rId280"/>
    <p:sldId id="4429" r:id="rId281"/>
    <p:sldId id="4430" r:id="rId282"/>
    <p:sldId id="4585" r:id="rId283"/>
    <p:sldId id="4431" r:id="rId284"/>
    <p:sldId id="4432" r:id="rId285"/>
    <p:sldId id="4433" r:id="rId286"/>
    <p:sldId id="4376" r:id="rId287"/>
    <p:sldId id="4377" r:id="rId288"/>
    <p:sldId id="4472" r:id="rId289"/>
    <p:sldId id="4326" r:id="rId290"/>
    <p:sldId id="879" r:id="rId291"/>
    <p:sldId id="4525" r:id="rId292"/>
    <p:sldId id="4526" r:id="rId293"/>
    <p:sldId id="4533" r:id="rId294"/>
    <p:sldId id="4328" r:id="rId295"/>
    <p:sldId id="749" r:id="rId296"/>
    <p:sldId id="748" r:id="rId297"/>
    <p:sldId id="4643" r:id="rId298"/>
    <p:sldId id="750" r:id="rId299"/>
    <p:sldId id="4664" r:id="rId300"/>
    <p:sldId id="2147375387" r:id="rId301"/>
    <p:sldId id="4553" r:id="rId302"/>
    <p:sldId id="4296" r:id="rId303"/>
    <p:sldId id="751" r:id="rId304"/>
    <p:sldId id="752" r:id="rId305"/>
    <p:sldId id="4298" r:id="rId306"/>
    <p:sldId id="4303" r:id="rId307"/>
    <p:sldId id="4291" r:id="rId308"/>
  </p:sldIdLst>
  <p:sldSz cx="12192000" cy="6858000"/>
  <p:notesSz cx="7010400" cy="9296400"/>
  <p:custDataLst>
    <p:tags r:id="rId3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0" userDrawn="1">
          <p15:clr>
            <a:srgbClr val="A4A3A4"/>
          </p15:clr>
        </p15:guide>
        <p15:guide id="2" pos="46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515629-DD85-B560-5CDB-A669014F81A1}" name="Katie Williams" initials="KW" userId="S::KtWilliams@fhi360.org::5f1bf0e6-3ff6-4d92-8b85-a4340d55b8fc" providerId="AD"/>
  <p188:author id="{3F1D7C2C-390B-79B4-94E4-0882ACE2AB6C}" name="Katie Williams" initials="KW" userId="S::ktwilliams@fhi360.org::5f1bf0e6-3ff6-4d92-8b85-a4340d55b8fc" providerId="AD"/>
  <p188:author id="{8E500553-2FCF-6ECA-593C-8F65A22BCFC8}" name="Mahamadou Yirikoro Coulibaly" initials="MC" userId="S::MYCoulibaly@fhi360.org::00d24386-fc8a-421d-919a-7a4381fa5a3a" providerId="AD"/>
  <p188:author id="{E4F20B82-C8BD-7017-E6C4-565409AA0AB3}" name="Chris Obermeyer" initials="CO" userId="S::CObermeyer@fhi360.org::f59cb17d-0206-436b-9fed-3d5a1bcd76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Sadr, Wafaa M." initials="WME" lastIdx="0" clrIdx="0"/>
  <p:cmAuthor id="1" name="Chetty, Agnes" initials="AC" lastIdx="0" clrIdx="1"/>
  <p:cmAuthor id="2" name="Murrman, Marita K." initials="MMK" lastIdx="0" clrIdx="2"/>
  <p:cmAuthor id="3" name="Wafaa El-Sadr" initials="WES" lastIdx="0" clrIdx="3"/>
  <p:cmAuthor id="4" name="Djomand, Gaston (CDC/CGH/DGHA)" initials="DG(" lastIdx="0" clrIdx="4"/>
  <p:cmAuthor id="5" name="Olsen, Halli" initials="HO" lastIdx="0" clrIdx="5"/>
  <p:cmAuthor id="6" name="Franks, Julie C." initials="JF" lastIdx="0" clrIdx="6"/>
  <p:cmAuthor id="7" name="Julie Franks" initials="JF" lastIdx="0" clrIdx="7"/>
  <p:cmAuthor id="8" name="Halli Olsen" initials="HO" lastIdx="0" clrIdx="8"/>
  <p:cmAuthor id="9" name="Jenny Lee Utech" initials="" lastIdx="0" clrIdx="9"/>
  <p:cmAuthor id="10" name="Karen Cure" initials="KC" lastIdx="0" clrIdx="10"/>
  <p:cmAuthor id="11" name="Chris Obermeyer" initials="CO" lastIdx="0" clrIdx="11">
    <p:extLst>
      <p:ext uri="{19B8F6BF-5375-455C-9EA6-DF929625EA0E}">
        <p15:presenceInfo xmlns:p15="http://schemas.microsoft.com/office/powerpoint/2012/main" userId="S::CObermeyer@fhi360.org::f59cb17d-0206-436b-9fed-3d5a1bcd76d3" providerId="AD"/>
      </p:ext>
    </p:extLst>
  </p:cmAuthor>
  <p:cmAuthor id="12" name="Katie Williams" initials="KW" lastIdx="0" clrIdx="12">
    <p:extLst>
      <p:ext uri="{19B8F6BF-5375-455C-9EA6-DF929625EA0E}">
        <p15:presenceInfo xmlns:p15="http://schemas.microsoft.com/office/powerpoint/2012/main" userId="S::KtWilliams@fhi360.org::5f1bf0e6-3ff6-4d92-8b85-a4340d55b8fc" providerId="AD"/>
      </p:ext>
    </p:extLst>
  </p:cmAuthor>
  <p:cmAuthor id="13" name="Sarah Muthler" initials="SM" lastIdx="0" clrIdx="13">
    <p:extLst>
      <p:ext uri="{19B8F6BF-5375-455C-9EA6-DF929625EA0E}">
        <p15:presenceInfo xmlns:p15="http://schemas.microsoft.com/office/powerpoint/2012/main" userId="S::SMuthler@fhi360.org::1e3d58d1-17b3-470d-8e9f-955547a52132" providerId="AD"/>
      </p:ext>
    </p:extLst>
  </p:cmAuthor>
  <p:cmAuthor id="14" name="Rachel Lyimo" initials="RL" lastIdx="0" clrIdx="14">
    <p:extLst>
      <p:ext uri="{19B8F6BF-5375-455C-9EA6-DF929625EA0E}">
        <p15:presenceInfo xmlns:p15="http://schemas.microsoft.com/office/powerpoint/2012/main" userId="S::rlyimo@fhi360.org::2ab9b250-59d4-4e89-ba02-a805733b5e05" providerId="AD"/>
      </p:ext>
    </p:extLst>
  </p:cmAuthor>
  <p:cmAuthor id="15" name="Kristen Stephens" initials="KS" lastIdx="32" clrIdx="15">
    <p:extLst>
      <p:ext uri="{19B8F6BF-5375-455C-9EA6-DF929625EA0E}">
        <p15:presenceInfo xmlns:p15="http://schemas.microsoft.com/office/powerpoint/2012/main" userId="S-1-5-21-1929929438-1685801763-620655208-220360" providerId="AD"/>
      </p:ext>
    </p:extLst>
  </p:cmAuthor>
  <p:cmAuthor id="16" name="Cedric Lambert" initials="CL" lastIdx="27" clrIdx="16">
    <p:extLst>
      <p:ext uri="{19B8F6BF-5375-455C-9EA6-DF929625EA0E}">
        <p15:presenceInfo xmlns:p15="http://schemas.microsoft.com/office/powerpoint/2012/main" userId="edb1f2dd5aa145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40BDB-E35E-4C60-A91A-9E7F08D33DF4}" v="158" dt="2022-06-09T20:43:46.16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22" autoAdjust="0"/>
    <p:restoredTop sz="88070" autoAdjust="0"/>
  </p:normalViewPr>
  <p:slideViewPr>
    <p:cSldViewPr snapToGrid="0">
      <p:cViewPr>
        <p:scale>
          <a:sx n="98" d="100"/>
          <a:sy n="98" d="100"/>
        </p:scale>
        <p:origin x="444" y="144"/>
      </p:cViewPr>
      <p:guideLst>
        <p:guide orient="horz" pos="2360"/>
        <p:guide pos="4693"/>
      </p:guideLst>
    </p:cSldViewPr>
  </p:slideViewPr>
  <p:notesTextViewPr>
    <p:cViewPr>
      <p:scale>
        <a:sx n="100" d="100"/>
        <a:sy n="100" d="100"/>
      </p:scale>
      <p:origin x="0" y="0"/>
    </p:cViewPr>
  </p:notesTextViewPr>
  <p:notesViewPr>
    <p:cSldViewPr snapToGrid="0">
      <p:cViewPr>
        <p:scale>
          <a:sx n="90" d="100"/>
          <a:sy n="90" d="100"/>
        </p:scale>
        <p:origin x="3732"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theme" Target="theme/theme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tableStyles" Target="tableStyles.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microsoft.com/office/2016/11/relationships/changesInfo" Target="changesInfos/changesInfo1.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microsoft.com/office/2015/10/relationships/revisionInfo" Target="revisionInfo.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microsoft.com/office/2018/10/relationships/authors" Target="author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handoutMaster" Target="handoutMasters/handoutMaster1.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tags" Target="tags/tag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commentAuthors" Target="commentAuthors.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illiams" userId="5f1bf0e6-3ff6-4d92-8b85-a4340d55b8fc" providerId="ADAL" clId="{37240BDB-E35E-4C60-A91A-9E7F08D33DF4}"/>
    <pc:docChg chg="undo custSel addSld delSld modSld">
      <pc:chgData name="Katie Williams" userId="5f1bf0e6-3ff6-4d92-8b85-a4340d55b8fc" providerId="ADAL" clId="{37240BDB-E35E-4C60-A91A-9E7F08D33DF4}" dt="2022-06-09T20:43:49.415" v="487" actId="1076"/>
      <pc:docMkLst>
        <pc:docMk/>
      </pc:docMkLst>
      <pc:sldChg chg="mod modShow">
        <pc:chgData name="Katie Williams" userId="5f1bf0e6-3ff6-4d92-8b85-a4340d55b8fc" providerId="ADAL" clId="{37240BDB-E35E-4C60-A91A-9E7F08D33DF4}" dt="2022-06-09T18:56:07.278" v="0" actId="729"/>
        <pc:sldMkLst>
          <pc:docMk/>
          <pc:sldMk cId="3190138007" sldId="4307"/>
        </pc:sldMkLst>
      </pc:sldChg>
      <pc:sldChg chg="modSp del mod">
        <pc:chgData name="Katie Williams" userId="5f1bf0e6-3ff6-4d92-8b85-a4340d55b8fc" providerId="ADAL" clId="{37240BDB-E35E-4C60-A91A-9E7F08D33DF4}" dt="2022-06-09T20:22:17.183" v="416" actId="47"/>
        <pc:sldMkLst>
          <pc:docMk/>
          <pc:sldMk cId="3923386932" sldId="4457"/>
        </pc:sldMkLst>
        <pc:spChg chg="mod">
          <ac:chgData name="Katie Williams" userId="5f1bf0e6-3ff6-4d92-8b85-a4340d55b8fc" providerId="ADAL" clId="{37240BDB-E35E-4C60-A91A-9E7F08D33DF4}" dt="2022-06-09T19:15:25.835" v="244" actId="27636"/>
          <ac:spMkLst>
            <pc:docMk/>
            <pc:sldMk cId="3923386932" sldId="4457"/>
            <ac:spMk id="3" creationId="{9B3E4F24-2424-4760-A1E8-6E3C94E4D462}"/>
          </ac:spMkLst>
        </pc:spChg>
        <pc:spChg chg="mod">
          <ac:chgData name="Katie Williams" userId="5f1bf0e6-3ff6-4d92-8b85-a4340d55b8fc" providerId="ADAL" clId="{37240BDB-E35E-4C60-A91A-9E7F08D33DF4}" dt="2022-06-09T19:16:36.249" v="271" actId="1076"/>
          <ac:spMkLst>
            <pc:docMk/>
            <pc:sldMk cId="3923386932" sldId="4457"/>
            <ac:spMk id="18" creationId="{00000000-0000-0000-0000-000000000000}"/>
          </ac:spMkLst>
        </pc:spChg>
        <pc:spChg chg="mod">
          <ac:chgData name="Katie Williams" userId="5f1bf0e6-3ff6-4d92-8b85-a4340d55b8fc" providerId="ADAL" clId="{37240BDB-E35E-4C60-A91A-9E7F08D33DF4}" dt="2022-06-09T19:16:44.571" v="274" actId="1076"/>
          <ac:spMkLst>
            <pc:docMk/>
            <pc:sldMk cId="3923386932" sldId="4457"/>
            <ac:spMk id="19" creationId="{00000000-0000-0000-0000-000000000000}"/>
          </ac:spMkLst>
        </pc:spChg>
        <pc:spChg chg="mod">
          <ac:chgData name="Katie Williams" userId="5f1bf0e6-3ff6-4d92-8b85-a4340d55b8fc" providerId="ADAL" clId="{37240BDB-E35E-4C60-A91A-9E7F08D33DF4}" dt="2022-06-09T19:16:40.639" v="273" actId="1076"/>
          <ac:spMkLst>
            <pc:docMk/>
            <pc:sldMk cId="3923386932" sldId="4457"/>
            <ac:spMk id="20" creationId="{00000000-0000-0000-0000-000000000000}"/>
          </ac:spMkLst>
        </pc:spChg>
        <pc:spChg chg="mod">
          <ac:chgData name="Katie Williams" userId="5f1bf0e6-3ff6-4d92-8b85-a4340d55b8fc" providerId="ADAL" clId="{37240BDB-E35E-4C60-A91A-9E7F08D33DF4}" dt="2022-06-09T19:16:26.458" v="268" actId="1076"/>
          <ac:spMkLst>
            <pc:docMk/>
            <pc:sldMk cId="3923386932" sldId="4457"/>
            <ac:spMk id="22" creationId="{00000000-0000-0000-0000-000000000000}"/>
          </ac:spMkLst>
        </pc:spChg>
        <pc:spChg chg="mod">
          <ac:chgData name="Katie Williams" userId="5f1bf0e6-3ff6-4d92-8b85-a4340d55b8fc" providerId="ADAL" clId="{37240BDB-E35E-4C60-A91A-9E7F08D33DF4}" dt="2022-06-09T19:16:14.490" v="264" actId="403"/>
          <ac:spMkLst>
            <pc:docMk/>
            <pc:sldMk cId="3923386932" sldId="4457"/>
            <ac:spMk id="23" creationId="{00000000-0000-0000-0000-000000000000}"/>
          </ac:spMkLst>
        </pc:spChg>
        <pc:spChg chg="mod">
          <ac:chgData name="Katie Williams" userId="5f1bf0e6-3ff6-4d92-8b85-a4340d55b8fc" providerId="ADAL" clId="{37240BDB-E35E-4C60-A91A-9E7F08D33DF4}" dt="2022-06-09T19:16:18.756" v="265" actId="1076"/>
          <ac:spMkLst>
            <pc:docMk/>
            <pc:sldMk cId="3923386932" sldId="4457"/>
            <ac:spMk id="24" creationId="{00000000-0000-0000-0000-000000000000}"/>
          </ac:spMkLst>
        </pc:spChg>
        <pc:spChg chg="mod">
          <ac:chgData name="Katie Williams" userId="5f1bf0e6-3ff6-4d92-8b85-a4340d55b8fc" providerId="ADAL" clId="{37240BDB-E35E-4C60-A91A-9E7F08D33DF4}" dt="2022-06-09T19:16:21.285" v="266" actId="1076"/>
          <ac:spMkLst>
            <pc:docMk/>
            <pc:sldMk cId="3923386932" sldId="4457"/>
            <ac:spMk id="25" creationId="{00000000-0000-0000-0000-000000000000}"/>
          </ac:spMkLst>
        </pc:spChg>
        <pc:spChg chg="mod">
          <ac:chgData name="Katie Williams" userId="5f1bf0e6-3ff6-4d92-8b85-a4340d55b8fc" providerId="ADAL" clId="{37240BDB-E35E-4C60-A91A-9E7F08D33DF4}" dt="2022-06-09T19:16:12.802" v="262" actId="403"/>
          <ac:spMkLst>
            <pc:docMk/>
            <pc:sldMk cId="3923386932" sldId="4457"/>
            <ac:spMk id="26" creationId="{00000000-0000-0000-0000-000000000000}"/>
          </ac:spMkLst>
        </pc:spChg>
        <pc:spChg chg="mod">
          <ac:chgData name="Katie Williams" userId="5f1bf0e6-3ff6-4d92-8b85-a4340d55b8fc" providerId="ADAL" clId="{37240BDB-E35E-4C60-A91A-9E7F08D33DF4}" dt="2022-06-09T19:15:56.767" v="257" actId="1076"/>
          <ac:spMkLst>
            <pc:docMk/>
            <pc:sldMk cId="3923386932" sldId="4457"/>
            <ac:spMk id="27" creationId="{00000000-0000-0000-0000-000000000000}"/>
          </ac:spMkLst>
        </pc:spChg>
        <pc:spChg chg="mod">
          <ac:chgData name="Katie Williams" userId="5f1bf0e6-3ff6-4d92-8b85-a4340d55b8fc" providerId="ADAL" clId="{37240BDB-E35E-4C60-A91A-9E7F08D33DF4}" dt="2022-06-09T19:15:39.737" v="251" actId="404"/>
          <ac:spMkLst>
            <pc:docMk/>
            <pc:sldMk cId="3923386932" sldId="4457"/>
            <ac:spMk id="28" creationId="{00000000-0000-0000-0000-000000000000}"/>
          </ac:spMkLst>
        </pc:spChg>
        <pc:spChg chg="mod">
          <ac:chgData name="Katie Williams" userId="5f1bf0e6-3ff6-4d92-8b85-a4340d55b8fc" providerId="ADAL" clId="{37240BDB-E35E-4C60-A91A-9E7F08D33DF4}" dt="2022-06-09T19:17:17.786" v="275" actId="114"/>
          <ac:spMkLst>
            <pc:docMk/>
            <pc:sldMk cId="3923386932" sldId="4457"/>
            <ac:spMk id="29" creationId="{00000000-0000-0000-0000-000000000000}"/>
          </ac:spMkLst>
        </pc:spChg>
        <pc:spChg chg="mod">
          <ac:chgData name="Katie Williams" userId="5f1bf0e6-3ff6-4d92-8b85-a4340d55b8fc" providerId="ADAL" clId="{37240BDB-E35E-4C60-A91A-9E7F08D33DF4}" dt="2022-06-09T19:15:50.167" v="255" actId="1076"/>
          <ac:spMkLst>
            <pc:docMk/>
            <pc:sldMk cId="3923386932" sldId="4457"/>
            <ac:spMk id="30" creationId="{00000000-0000-0000-0000-000000000000}"/>
          </ac:spMkLst>
        </pc:spChg>
        <pc:picChg chg="mod">
          <ac:chgData name="Katie Williams" userId="5f1bf0e6-3ff6-4d92-8b85-a4340d55b8fc" providerId="ADAL" clId="{37240BDB-E35E-4C60-A91A-9E7F08D33DF4}" dt="2022-06-09T19:15:31.717" v="247" actId="14100"/>
          <ac:picMkLst>
            <pc:docMk/>
            <pc:sldMk cId="3923386932" sldId="4457"/>
            <ac:picMk id="4" creationId="{5173DB9A-6491-4D11-ACF4-ADD4553FAC38}"/>
          </ac:picMkLst>
        </pc:picChg>
      </pc:sldChg>
      <pc:sldChg chg="mod modShow">
        <pc:chgData name="Katie Williams" userId="5f1bf0e6-3ff6-4d92-8b85-a4340d55b8fc" providerId="ADAL" clId="{37240BDB-E35E-4C60-A91A-9E7F08D33DF4}" dt="2022-06-09T18:56:07.278" v="0" actId="729"/>
        <pc:sldMkLst>
          <pc:docMk/>
          <pc:sldMk cId="943192895" sldId="4482"/>
        </pc:sldMkLst>
      </pc:sldChg>
      <pc:sldChg chg="mod modShow">
        <pc:chgData name="Katie Williams" userId="5f1bf0e6-3ff6-4d92-8b85-a4340d55b8fc" providerId="ADAL" clId="{37240BDB-E35E-4C60-A91A-9E7F08D33DF4}" dt="2022-06-09T18:56:07.278" v="0" actId="729"/>
        <pc:sldMkLst>
          <pc:docMk/>
          <pc:sldMk cId="2419872204" sldId="4624"/>
        </pc:sldMkLst>
      </pc:sldChg>
      <pc:sldChg chg="mod modShow">
        <pc:chgData name="Katie Williams" userId="5f1bf0e6-3ff6-4d92-8b85-a4340d55b8fc" providerId="ADAL" clId="{37240BDB-E35E-4C60-A91A-9E7F08D33DF4}" dt="2022-06-09T18:58:11.556" v="5" actId="729"/>
        <pc:sldMkLst>
          <pc:docMk/>
          <pc:sldMk cId="1002311647" sldId="4635"/>
        </pc:sldMkLst>
      </pc:sldChg>
      <pc:sldChg chg="mod modShow">
        <pc:chgData name="Katie Williams" userId="5f1bf0e6-3ff6-4d92-8b85-a4340d55b8fc" providerId="ADAL" clId="{37240BDB-E35E-4C60-A91A-9E7F08D33DF4}" dt="2022-06-09T18:56:07.278" v="0" actId="729"/>
        <pc:sldMkLst>
          <pc:docMk/>
          <pc:sldMk cId="2036664735" sldId="4638"/>
        </pc:sldMkLst>
      </pc:sldChg>
      <pc:sldChg chg="mod modShow">
        <pc:chgData name="Katie Williams" userId="5f1bf0e6-3ff6-4d92-8b85-a4340d55b8fc" providerId="ADAL" clId="{37240BDB-E35E-4C60-A91A-9E7F08D33DF4}" dt="2022-06-09T18:56:07.278" v="0" actId="729"/>
        <pc:sldMkLst>
          <pc:docMk/>
          <pc:sldMk cId="550859540" sldId="4639"/>
        </pc:sldMkLst>
      </pc:sldChg>
      <pc:sldChg chg="mod modShow">
        <pc:chgData name="Katie Williams" userId="5f1bf0e6-3ff6-4d92-8b85-a4340d55b8fc" providerId="ADAL" clId="{37240BDB-E35E-4C60-A91A-9E7F08D33DF4}" dt="2022-06-09T18:56:07.278" v="0" actId="729"/>
        <pc:sldMkLst>
          <pc:docMk/>
          <pc:sldMk cId="921143039" sldId="4640"/>
        </pc:sldMkLst>
      </pc:sldChg>
      <pc:sldChg chg="mod modShow">
        <pc:chgData name="Katie Williams" userId="5f1bf0e6-3ff6-4d92-8b85-a4340d55b8fc" providerId="ADAL" clId="{37240BDB-E35E-4C60-A91A-9E7F08D33DF4}" dt="2022-06-09T18:56:07.278" v="0" actId="729"/>
        <pc:sldMkLst>
          <pc:docMk/>
          <pc:sldMk cId="2118916959" sldId="4657"/>
        </pc:sldMkLst>
      </pc:sldChg>
      <pc:sldChg chg="mod modShow">
        <pc:chgData name="Katie Williams" userId="5f1bf0e6-3ff6-4d92-8b85-a4340d55b8fc" providerId="ADAL" clId="{37240BDB-E35E-4C60-A91A-9E7F08D33DF4}" dt="2022-06-09T18:56:07.278" v="0" actId="729"/>
        <pc:sldMkLst>
          <pc:docMk/>
          <pc:sldMk cId="1550039954" sldId="4658"/>
        </pc:sldMkLst>
      </pc:sldChg>
      <pc:sldChg chg="mod modShow">
        <pc:chgData name="Katie Williams" userId="5f1bf0e6-3ff6-4d92-8b85-a4340d55b8fc" providerId="ADAL" clId="{37240BDB-E35E-4C60-A91A-9E7F08D33DF4}" dt="2022-06-09T18:56:50.873" v="1" actId="729"/>
        <pc:sldMkLst>
          <pc:docMk/>
          <pc:sldMk cId="103115735" sldId="4660"/>
        </pc:sldMkLst>
      </pc:sldChg>
      <pc:sldChg chg="mod modShow">
        <pc:chgData name="Katie Williams" userId="5f1bf0e6-3ff6-4d92-8b85-a4340d55b8fc" providerId="ADAL" clId="{37240BDB-E35E-4C60-A91A-9E7F08D33DF4}" dt="2022-06-09T18:57:05.193" v="2" actId="729"/>
        <pc:sldMkLst>
          <pc:docMk/>
          <pc:sldMk cId="1503345665" sldId="4661"/>
        </pc:sldMkLst>
      </pc:sldChg>
      <pc:sldChg chg="mod modShow">
        <pc:chgData name="Katie Williams" userId="5f1bf0e6-3ff6-4d92-8b85-a4340d55b8fc" providerId="ADAL" clId="{37240BDB-E35E-4C60-A91A-9E7F08D33DF4}" dt="2022-06-09T18:57:14.782" v="3" actId="729"/>
        <pc:sldMkLst>
          <pc:docMk/>
          <pc:sldMk cId="2067511345" sldId="4662"/>
        </pc:sldMkLst>
      </pc:sldChg>
      <pc:sldChg chg="mod modShow">
        <pc:chgData name="Katie Williams" userId="5f1bf0e6-3ff6-4d92-8b85-a4340d55b8fc" providerId="ADAL" clId="{37240BDB-E35E-4C60-A91A-9E7F08D33DF4}" dt="2022-06-09T18:57:24.855" v="4" actId="729"/>
        <pc:sldMkLst>
          <pc:docMk/>
          <pc:sldMk cId="1183503101" sldId="4663"/>
        </pc:sldMkLst>
      </pc:sldChg>
      <pc:sldChg chg="mod modShow">
        <pc:chgData name="Katie Williams" userId="5f1bf0e6-3ff6-4d92-8b85-a4340d55b8fc" providerId="ADAL" clId="{37240BDB-E35E-4C60-A91A-9E7F08D33DF4}" dt="2022-06-09T18:59:04.774" v="6" actId="729"/>
        <pc:sldMkLst>
          <pc:docMk/>
          <pc:sldMk cId="909486620" sldId="4664"/>
        </pc:sldMkLst>
      </pc:sldChg>
      <pc:sldChg chg="mod modShow">
        <pc:chgData name="Katie Williams" userId="5f1bf0e6-3ff6-4d92-8b85-a4340d55b8fc" providerId="ADAL" clId="{37240BDB-E35E-4C60-A91A-9E7F08D33DF4}" dt="2022-06-09T18:56:07.278" v="0" actId="729"/>
        <pc:sldMkLst>
          <pc:docMk/>
          <pc:sldMk cId="3068184547" sldId="2147375383"/>
        </pc:sldMkLst>
      </pc:sldChg>
      <pc:sldChg chg="mod modShow">
        <pc:chgData name="Katie Williams" userId="5f1bf0e6-3ff6-4d92-8b85-a4340d55b8fc" providerId="ADAL" clId="{37240BDB-E35E-4C60-A91A-9E7F08D33DF4}" dt="2022-06-09T18:56:07.278" v="0" actId="729"/>
        <pc:sldMkLst>
          <pc:docMk/>
          <pc:sldMk cId="774576266" sldId="2147375386"/>
        </pc:sldMkLst>
      </pc:sldChg>
      <pc:sldChg chg="mod modShow">
        <pc:chgData name="Katie Williams" userId="5f1bf0e6-3ff6-4d92-8b85-a4340d55b8fc" providerId="ADAL" clId="{37240BDB-E35E-4C60-A91A-9E7F08D33DF4}" dt="2022-06-09T18:59:06.413" v="7" actId="729"/>
        <pc:sldMkLst>
          <pc:docMk/>
          <pc:sldMk cId="2675153911" sldId="2147375387"/>
        </pc:sldMkLst>
      </pc:sldChg>
      <pc:sldChg chg="mod modShow">
        <pc:chgData name="Katie Williams" userId="5f1bf0e6-3ff6-4d92-8b85-a4340d55b8fc" providerId="ADAL" clId="{37240BDB-E35E-4C60-A91A-9E7F08D33DF4}" dt="2022-06-09T18:56:07.278" v="0" actId="729"/>
        <pc:sldMkLst>
          <pc:docMk/>
          <pc:sldMk cId="2159020972" sldId="2147375388"/>
        </pc:sldMkLst>
      </pc:sldChg>
      <pc:sldChg chg="addSp delSp modSp mod delCm modNotesTx">
        <pc:chgData name="Katie Williams" userId="5f1bf0e6-3ff6-4d92-8b85-a4340d55b8fc" providerId="ADAL" clId="{37240BDB-E35E-4C60-A91A-9E7F08D33DF4}" dt="2022-06-09T20:43:39.150" v="485" actId="1076"/>
        <pc:sldMkLst>
          <pc:docMk/>
          <pc:sldMk cId="255407318" sldId="2147375397"/>
        </pc:sldMkLst>
        <pc:spChg chg="del">
          <ac:chgData name="Katie Williams" userId="5f1bf0e6-3ff6-4d92-8b85-a4340d55b8fc" providerId="ADAL" clId="{37240BDB-E35E-4C60-A91A-9E7F08D33DF4}" dt="2022-06-09T20:37:44.529" v="433" actId="478"/>
          <ac:spMkLst>
            <pc:docMk/>
            <pc:sldMk cId="255407318" sldId="2147375397"/>
            <ac:spMk id="5" creationId="{E5D71A5E-2A1F-44FC-9224-892FD57AE63A}"/>
          </ac:spMkLst>
        </pc:spChg>
        <pc:spChg chg="del">
          <ac:chgData name="Katie Williams" userId="5f1bf0e6-3ff6-4d92-8b85-a4340d55b8fc" providerId="ADAL" clId="{37240BDB-E35E-4C60-A91A-9E7F08D33DF4}" dt="2022-06-09T20:37:44.065" v="432" actId="478"/>
          <ac:spMkLst>
            <pc:docMk/>
            <pc:sldMk cId="255407318" sldId="2147375397"/>
            <ac:spMk id="7" creationId="{82D22DA3-7F46-4657-AD55-DAD3F916CD3F}"/>
          </ac:spMkLst>
        </pc:spChg>
        <pc:spChg chg="del">
          <ac:chgData name="Katie Williams" userId="5f1bf0e6-3ff6-4d92-8b85-a4340d55b8fc" providerId="ADAL" clId="{37240BDB-E35E-4C60-A91A-9E7F08D33DF4}" dt="2022-06-09T20:37:43.047" v="431" actId="478"/>
          <ac:spMkLst>
            <pc:docMk/>
            <pc:sldMk cId="255407318" sldId="2147375397"/>
            <ac:spMk id="9" creationId="{7700EAB9-49A6-4807-BB64-BB06CE317CCC}"/>
          </ac:spMkLst>
        </pc:spChg>
        <pc:spChg chg="del">
          <ac:chgData name="Katie Williams" userId="5f1bf0e6-3ff6-4d92-8b85-a4340d55b8fc" providerId="ADAL" clId="{37240BDB-E35E-4C60-A91A-9E7F08D33DF4}" dt="2022-06-09T20:37:43.047" v="431" actId="478"/>
          <ac:spMkLst>
            <pc:docMk/>
            <pc:sldMk cId="255407318" sldId="2147375397"/>
            <ac:spMk id="10" creationId="{9D9B728A-2599-48CE-9ED8-FF2159E95DA1}"/>
          </ac:spMkLst>
        </pc:spChg>
        <pc:spChg chg="del">
          <ac:chgData name="Katie Williams" userId="5f1bf0e6-3ff6-4d92-8b85-a4340d55b8fc" providerId="ADAL" clId="{37240BDB-E35E-4C60-A91A-9E7F08D33DF4}" dt="2022-06-09T20:37:43.047" v="431" actId="478"/>
          <ac:spMkLst>
            <pc:docMk/>
            <pc:sldMk cId="255407318" sldId="2147375397"/>
            <ac:spMk id="11" creationId="{3F605CB9-C27B-4D93-8ABC-1D2889C060B4}"/>
          </ac:spMkLst>
        </pc:spChg>
        <pc:spChg chg="del mod">
          <ac:chgData name="Katie Williams" userId="5f1bf0e6-3ff6-4d92-8b85-a4340d55b8fc" providerId="ADAL" clId="{37240BDB-E35E-4C60-A91A-9E7F08D33DF4}" dt="2022-06-09T20:37:43.047" v="431" actId="478"/>
          <ac:spMkLst>
            <pc:docMk/>
            <pc:sldMk cId="255407318" sldId="2147375397"/>
            <ac:spMk id="12" creationId="{FC62834F-BA29-4D11-8646-2E16516A7498}"/>
          </ac:spMkLst>
        </pc:spChg>
        <pc:spChg chg="del">
          <ac:chgData name="Katie Williams" userId="5f1bf0e6-3ff6-4d92-8b85-a4340d55b8fc" providerId="ADAL" clId="{37240BDB-E35E-4C60-A91A-9E7F08D33DF4}" dt="2022-06-09T20:37:43.047" v="431" actId="478"/>
          <ac:spMkLst>
            <pc:docMk/>
            <pc:sldMk cId="255407318" sldId="2147375397"/>
            <ac:spMk id="13" creationId="{B94C71BF-7637-4A42-839C-65766FF91233}"/>
          </ac:spMkLst>
        </pc:spChg>
        <pc:spChg chg="del">
          <ac:chgData name="Katie Williams" userId="5f1bf0e6-3ff6-4d92-8b85-a4340d55b8fc" providerId="ADAL" clId="{37240BDB-E35E-4C60-A91A-9E7F08D33DF4}" dt="2022-06-09T20:37:43.047" v="431" actId="478"/>
          <ac:spMkLst>
            <pc:docMk/>
            <pc:sldMk cId="255407318" sldId="2147375397"/>
            <ac:spMk id="15" creationId="{F1EDC5D0-DAB0-4A3B-84B1-EEB95E91612F}"/>
          </ac:spMkLst>
        </pc:spChg>
        <pc:spChg chg="del">
          <ac:chgData name="Katie Williams" userId="5f1bf0e6-3ff6-4d92-8b85-a4340d55b8fc" providerId="ADAL" clId="{37240BDB-E35E-4C60-A91A-9E7F08D33DF4}" dt="2022-06-09T20:37:43.047" v="431" actId="478"/>
          <ac:spMkLst>
            <pc:docMk/>
            <pc:sldMk cId="255407318" sldId="2147375397"/>
            <ac:spMk id="16" creationId="{1E79900C-D87F-457F-997C-539D8B2FE7C1}"/>
          </ac:spMkLst>
        </pc:spChg>
        <pc:spChg chg="del">
          <ac:chgData name="Katie Williams" userId="5f1bf0e6-3ff6-4d92-8b85-a4340d55b8fc" providerId="ADAL" clId="{37240BDB-E35E-4C60-A91A-9E7F08D33DF4}" dt="2022-06-09T20:37:43.047" v="431" actId="478"/>
          <ac:spMkLst>
            <pc:docMk/>
            <pc:sldMk cId="255407318" sldId="2147375397"/>
            <ac:spMk id="17" creationId="{B4BD0AE2-4209-4EAA-8505-8192D613891D}"/>
          </ac:spMkLst>
        </pc:spChg>
        <pc:spChg chg="del">
          <ac:chgData name="Katie Williams" userId="5f1bf0e6-3ff6-4d92-8b85-a4340d55b8fc" providerId="ADAL" clId="{37240BDB-E35E-4C60-A91A-9E7F08D33DF4}" dt="2022-06-09T20:37:43.047" v="431" actId="478"/>
          <ac:spMkLst>
            <pc:docMk/>
            <pc:sldMk cId="255407318" sldId="2147375397"/>
            <ac:spMk id="18" creationId="{DD6CFF33-CB66-4000-A596-BA06328C0D28}"/>
          </ac:spMkLst>
        </pc:spChg>
        <pc:spChg chg="del">
          <ac:chgData name="Katie Williams" userId="5f1bf0e6-3ff6-4d92-8b85-a4340d55b8fc" providerId="ADAL" clId="{37240BDB-E35E-4C60-A91A-9E7F08D33DF4}" dt="2022-06-09T20:37:43.047" v="431" actId="478"/>
          <ac:spMkLst>
            <pc:docMk/>
            <pc:sldMk cId="255407318" sldId="2147375397"/>
            <ac:spMk id="19" creationId="{1C023FA1-B85C-4706-B9CA-3A71002029C5}"/>
          </ac:spMkLst>
        </pc:spChg>
        <pc:spChg chg="del">
          <ac:chgData name="Katie Williams" userId="5f1bf0e6-3ff6-4d92-8b85-a4340d55b8fc" providerId="ADAL" clId="{37240BDB-E35E-4C60-A91A-9E7F08D33DF4}" dt="2022-06-09T20:37:43.047" v="431" actId="478"/>
          <ac:spMkLst>
            <pc:docMk/>
            <pc:sldMk cId="255407318" sldId="2147375397"/>
            <ac:spMk id="20" creationId="{846239FE-7845-4C16-9AFB-B58E90A21A66}"/>
          </ac:spMkLst>
        </pc:spChg>
        <pc:spChg chg="del">
          <ac:chgData name="Katie Williams" userId="5f1bf0e6-3ff6-4d92-8b85-a4340d55b8fc" providerId="ADAL" clId="{37240BDB-E35E-4C60-A91A-9E7F08D33DF4}" dt="2022-06-09T20:37:43.047" v="431" actId="478"/>
          <ac:spMkLst>
            <pc:docMk/>
            <pc:sldMk cId="255407318" sldId="2147375397"/>
            <ac:spMk id="21" creationId="{50E86952-5F22-4FBB-8EB8-4A33D70F87A9}"/>
          </ac:spMkLst>
        </pc:spChg>
        <pc:spChg chg="del">
          <ac:chgData name="Katie Williams" userId="5f1bf0e6-3ff6-4d92-8b85-a4340d55b8fc" providerId="ADAL" clId="{37240BDB-E35E-4C60-A91A-9E7F08D33DF4}" dt="2022-06-09T20:37:43.047" v="431" actId="478"/>
          <ac:spMkLst>
            <pc:docMk/>
            <pc:sldMk cId="255407318" sldId="2147375397"/>
            <ac:spMk id="22" creationId="{4E08FBB0-9A69-4F2D-91A7-EEE157CF024E}"/>
          </ac:spMkLst>
        </pc:spChg>
        <pc:spChg chg="del">
          <ac:chgData name="Katie Williams" userId="5f1bf0e6-3ff6-4d92-8b85-a4340d55b8fc" providerId="ADAL" clId="{37240BDB-E35E-4C60-A91A-9E7F08D33DF4}" dt="2022-06-09T20:37:43.047" v="431" actId="478"/>
          <ac:spMkLst>
            <pc:docMk/>
            <pc:sldMk cId="255407318" sldId="2147375397"/>
            <ac:spMk id="23" creationId="{B4995E58-356E-498E-AC29-6F2BDCB83285}"/>
          </ac:spMkLst>
        </pc:spChg>
        <pc:spChg chg="del">
          <ac:chgData name="Katie Williams" userId="5f1bf0e6-3ff6-4d92-8b85-a4340d55b8fc" providerId="ADAL" clId="{37240BDB-E35E-4C60-A91A-9E7F08D33DF4}" dt="2022-06-09T20:37:43.047" v="431" actId="478"/>
          <ac:spMkLst>
            <pc:docMk/>
            <pc:sldMk cId="255407318" sldId="2147375397"/>
            <ac:spMk id="25" creationId="{12E870DD-86BF-42CF-8A8F-31D7F90E0E8C}"/>
          </ac:spMkLst>
        </pc:spChg>
        <pc:spChg chg="del">
          <ac:chgData name="Katie Williams" userId="5f1bf0e6-3ff6-4d92-8b85-a4340d55b8fc" providerId="ADAL" clId="{37240BDB-E35E-4C60-A91A-9E7F08D33DF4}" dt="2022-06-09T20:37:43.047" v="431" actId="478"/>
          <ac:spMkLst>
            <pc:docMk/>
            <pc:sldMk cId="255407318" sldId="2147375397"/>
            <ac:spMk id="26" creationId="{48E0BC21-29A5-4113-A5C0-5CEBC952632A}"/>
          </ac:spMkLst>
        </pc:spChg>
        <pc:spChg chg="del">
          <ac:chgData name="Katie Williams" userId="5f1bf0e6-3ff6-4d92-8b85-a4340d55b8fc" providerId="ADAL" clId="{37240BDB-E35E-4C60-A91A-9E7F08D33DF4}" dt="2022-06-09T20:37:43.047" v="431" actId="478"/>
          <ac:spMkLst>
            <pc:docMk/>
            <pc:sldMk cId="255407318" sldId="2147375397"/>
            <ac:spMk id="28" creationId="{4CFB6CDA-B643-4EC3-9345-6717184A3F3A}"/>
          </ac:spMkLst>
        </pc:spChg>
        <pc:spChg chg="del">
          <ac:chgData name="Katie Williams" userId="5f1bf0e6-3ff6-4d92-8b85-a4340d55b8fc" providerId="ADAL" clId="{37240BDB-E35E-4C60-A91A-9E7F08D33DF4}" dt="2022-06-09T20:37:43.047" v="431" actId="478"/>
          <ac:spMkLst>
            <pc:docMk/>
            <pc:sldMk cId="255407318" sldId="2147375397"/>
            <ac:spMk id="29" creationId="{AA868AAD-341D-40B7-A308-11A0F7F77B4D}"/>
          </ac:spMkLst>
        </pc:spChg>
        <pc:spChg chg="del">
          <ac:chgData name="Katie Williams" userId="5f1bf0e6-3ff6-4d92-8b85-a4340d55b8fc" providerId="ADAL" clId="{37240BDB-E35E-4C60-A91A-9E7F08D33DF4}" dt="2022-06-09T20:37:43.047" v="431" actId="478"/>
          <ac:spMkLst>
            <pc:docMk/>
            <pc:sldMk cId="255407318" sldId="2147375397"/>
            <ac:spMk id="30" creationId="{36E3BFE4-8D5B-47D7-BEF1-3CBC081F71D6}"/>
          </ac:spMkLst>
        </pc:spChg>
        <pc:spChg chg="del">
          <ac:chgData name="Katie Williams" userId="5f1bf0e6-3ff6-4d92-8b85-a4340d55b8fc" providerId="ADAL" clId="{37240BDB-E35E-4C60-A91A-9E7F08D33DF4}" dt="2022-06-09T20:37:43.047" v="431" actId="478"/>
          <ac:spMkLst>
            <pc:docMk/>
            <pc:sldMk cId="255407318" sldId="2147375397"/>
            <ac:spMk id="31" creationId="{94588CCE-696C-4021-A57A-9B49984AB487}"/>
          </ac:spMkLst>
        </pc:spChg>
        <pc:spChg chg="del">
          <ac:chgData name="Katie Williams" userId="5f1bf0e6-3ff6-4d92-8b85-a4340d55b8fc" providerId="ADAL" clId="{37240BDB-E35E-4C60-A91A-9E7F08D33DF4}" dt="2022-06-09T20:37:43.047" v="431" actId="478"/>
          <ac:spMkLst>
            <pc:docMk/>
            <pc:sldMk cId="255407318" sldId="2147375397"/>
            <ac:spMk id="32" creationId="{49C699E4-B137-4F58-ABD4-A7937D7FFF34}"/>
          </ac:spMkLst>
        </pc:spChg>
        <pc:spChg chg="add mod">
          <ac:chgData name="Katie Williams" userId="5f1bf0e6-3ff6-4d92-8b85-a4340d55b8fc" providerId="ADAL" clId="{37240BDB-E35E-4C60-A91A-9E7F08D33DF4}" dt="2022-06-09T20:43:39.150" v="485" actId="1076"/>
          <ac:spMkLst>
            <pc:docMk/>
            <pc:sldMk cId="255407318" sldId="2147375397"/>
            <ac:spMk id="33" creationId="{75825A2B-AFF6-40E5-97F7-B76C036CE159}"/>
          </ac:spMkLst>
        </pc:spChg>
        <pc:picChg chg="add del mod">
          <ac:chgData name="Katie Williams" userId="5f1bf0e6-3ff6-4d92-8b85-a4340d55b8fc" providerId="ADAL" clId="{37240BDB-E35E-4C60-A91A-9E7F08D33DF4}" dt="2022-06-09T20:39:39.275" v="440" actId="478"/>
          <ac:picMkLst>
            <pc:docMk/>
            <pc:sldMk cId="255407318" sldId="2147375397"/>
            <ac:picMk id="4" creationId="{F15B5344-D894-466B-927F-C75CD175156F}"/>
          </ac:picMkLst>
        </pc:picChg>
        <pc:picChg chg="del">
          <ac:chgData name="Katie Williams" userId="5f1bf0e6-3ff6-4d92-8b85-a4340d55b8fc" providerId="ADAL" clId="{37240BDB-E35E-4C60-A91A-9E7F08D33DF4}" dt="2022-06-09T20:37:38.666" v="430" actId="478"/>
          <ac:picMkLst>
            <pc:docMk/>
            <pc:sldMk cId="255407318" sldId="2147375397"/>
            <ac:picMk id="8" creationId="{C181A5C2-8C14-4BC4-840B-B60D4E09210D}"/>
          </ac:picMkLst>
        </pc:picChg>
        <pc:picChg chg="add mod">
          <ac:chgData name="Katie Williams" userId="5f1bf0e6-3ff6-4d92-8b85-a4340d55b8fc" providerId="ADAL" clId="{37240BDB-E35E-4C60-A91A-9E7F08D33DF4}" dt="2022-06-09T20:43:23.801" v="482" actId="1076"/>
          <ac:picMkLst>
            <pc:docMk/>
            <pc:sldMk cId="255407318" sldId="2147375397"/>
            <ac:picMk id="14" creationId="{624D70FB-D9DE-4B94-977D-C38EF766D308}"/>
          </ac:picMkLst>
        </pc:picChg>
      </pc:sldChg>
      <pc:sldChg chg="addSp delSp modSp mod modClrScheme delCm chgLayout">
        <pc:chgData name="Katie Williams" userId="5f1bf0e6-3ff6-4d92-8b85-a4340d55b8fc" providerId="ADAL" clId="{37240BDB-E35E-4C60-A91A-9E7F08D33DF4}" dt="2022-06-09T20:43:49.415" v="487" actId="1076"/>
        <pc:sldMkLst>
          <pc:docMk/>
          <pc:sldMk cId="4251990794" sldId="2147375398"/>
        </pc:sldMkLst>
        <pc:spChg chg="mod">
          <ac:chgData name="Katie Williams" userId="5f1bf0e6-3ff6-4d92-8b85-a4340d55b8fc" providerId="ADAL" clId="{37240BDB-E35E-4C60-A91A-9E7F08D33DF4}" dt="2022-06-09T20:41:58.099" v="469" actId="26606"/>
          <ac:spMkLst>
            <pc:docMk/>
            <pc:sldMk cId="4251990794" sldId="2147375398"/>
            <ac:spMk id="2" creationId="{00000000-0000-0000-0000-000000000000}"/>
          </ac:spMkLst>
        </pc:spChg>
        <pc:spChg chg="del">
          <ac:chgData name="Katie Williams" userId="5f1bf0e6-3ff6-4d92-8b85-a4340d55b8fc" providerId="ADAL" clId="{37240BDB-E35E-4C60-A91A-9E7F08D33DF4}" dt="2022-06-09T20:41:46.117" v="465" actId="478"/>
          <ac:spMkLst>
            <pc:docMk/>
            <pc:sldMk cId="4251990794" sldId="2147375398"/>
            <ac:spMk id="4" creationId="{AA2E9E9C-04AA-4ED6-9B73-EFADB8DACF22}"/>
          </ac:spMkLst>
        </pc:spChg>
        <pc:spChg chg="del">
          <ac:chgData name="Katie Williams" userId="5f1bf0e6-3ff6-4d92-8b85-a4340d55b8fc" providerId="ADAL" clId="{37240BDB-E35E-4C60-A91A-9E7F08D33DF4}" dt="2022-06-09T20:41:40.394" v="461" actId="478"/>
          <ac:spMkLst>
            <pc:docMk/>
            <pc:sldMk cId="4251990794" sldId="2147375398"/>
            <ac:spMk id="8" creationId="{EADD59CA-FF46-423E-A9DB-881E7E628DAE}"/>
          </ac:spMkLst>
        </pc:spChg>
        <pc:spChg chg="mod">
          <ac:chgData name="Katie Williams" userId="5f1bf0e6-3ff6-4d92-8b85-a4340d55b8fc" providerId="ADAL" clId="{37240BDB-E35E-4C60-A91A-9E7F08D33DF4}" dt="2022-06-09T20:42:24.805" v="477" actId="14100"/>
          <ac:spMkLst>
            <pc:docMk/>
            <pc:sldMk cId="4251990794" sldId="2147375398"/>
            <ac:spMk id="10" creationId="{E4AF9819-D3FA-49AF-9921-83136BDA05EA}"/>
          </ac:spMkLst>
        </pc:spChg>
        <pc:spChg chg="del">
          <ac:chgData name="Katie Williams" userId="5f1bf0e6-3ff6-4d92-8b85-a4340d55b8fc" providerId="ADAL" clId="{37240BDB-E35E-4C60-A91A-9E7F08D33DF4}" dt="2022-06-09T20:41:40.394" v="461" actId="478"/>
          <ac:spMkLst>
            <pc:docMk/>
            <pc:sldMk cId="4251990794" sldId="2147375398"/>
            <ac:spMk id="11" creationId="{5BE0F209-C939-4000-99DF-D162EF5236A6}"/>
          </ac:spMkLst>
        </pc:spChg>
        <pc:spChg chg="del">
          <ac:chgData name="Katie Williams" userId="5f1bf0e6-3ff6-4d92-8b85-a4340d55b8fc" providerId="ADAL" clId="{37240BDB-E35E-4C60-A91A-9E7F08D33DF4}" dt="2022-06-09T20:41:40.394" v="461" actId="478"/>
          <ac:spMkLst>
            <pc:docMk/>
            <pc:sldMk cId="4251990794" sldId="2147375398"/>
            <ac:spMk id="12" creationId="{C1BFCE5C-4B44-42E0-8B1C-3E62CB2F59E0}"/>
          </ac:spMkLst>
        </pc:spChg>
        <pc:spChg chg="del">
          <ac:chgData name="Katie Williams" userId="5f1bf0e6-3ff6-4d92-8b85-a4340d55b8fc" providerId="ADAL" clId="{37240BDB-E35E-4C60-A91A-9E7F08D33DF4}" dt="2022-06-09T20:41:40.394" v="461" actId="478"/>
          <ac:spMkLst>
            <pc:docMk/>
            <pc:sldMk cId="4251990794" sldId="2147375398"/>
            <ac:spMk id="13" creationId="{8DFDCB00-801E-4151-AAC3-F8316E0E7345}"/>
          </ac:spMkLst>
        </pc:spChg>
        <pc:spChg chg="del">
          <ac:chgData name="Katie Williams" userId="5f1bf0e6-3ff6-4d92-8b85-a4340d55b8fc" providerId="ADAL" clId="{37240BDB-E35E-4C60-A91A-9E7F08D33DF4}" dt="2022-06-09T20:41:40.394" v="461" actId="478"/>
          <ac:spMkLst>
            <pc:docMk/>
            <pc:sldMk cId="4251990794" sldId="2147375398"/>
            <ac:spMk id="15" creationId="{83045025-E28C-45C9-9250-38F9EEFD3709}"/>
          </ac:spMkLst>
        </pc:spChg>
        <pc:spChg chg="del">
          <ac:chgData name="Katie Williams" userId="5f1bf0e6-3ff6-4d92-8b85-a4340d55b8fc" providerId="ADAL" clId="{37240BDB-E35E-4C60-A91A-9E7F08D33DF4}" dt="2022-06-09T20:41:40.394" v="461" actId="478"/>
          <ac:spMkLst>
            <pc:docMk/>
            <pc:sldMk cId="4251990794" sldId="2147375398"/>
            <ac:spMk id="17" creationId="{45416C5F-45FA-4329-BA82-ED69A74CC2EE}"/>
          </ac:spMkLst>
        </pc:spChg>
        <pc:spChg chg="del">
          <ac:chgData name="Katie Williams" userId="5f1bf0e6-3ff6-4d92-8b85-a4340d55b8fc" providerId="ADAL" clId="{37240BDB-E35E-4C60-A91A-9E7F08D33DF4}" dt="2022-06-09T20:41:40.394" v="461" actId="478"/>
          <ac:spMkLst>
            <pc:docMk/>
            <pc:sldMk cId="4251990794" sldId="2147375398"/>
            <ac:spMk id="19" creationId="{2F65CDE0-FF15-47EE-AAB3-49499FD7D898}"/>
          </ac:spMkLst>
        </pc:spChg>
        <pc:spChg chg="add mod">
          <ac:chgData name="Katie Williams" userId="5f1bf0e6-3ff6-4d92-8b85-a4340d55b8fc" providerId="ADAL" clId="{37240BDB-E35E-4C60-A91A-9E7F08D33DF4}" dt="2022-06-09T20:43:49.415" v="487" actId="1076"/>
          <ac:spMkLst>
            <pc:docMk/>
            <pc:sldMk cId="4251990794" sldId="2147375398"/>
            <ac:spMk id="20" creationId="{668969D5-BD11-4092-B535-B8B91BBF7499}"/>
          </ac:spMkLst>
        </pc:spChg>
        <pc:spChg chg="del">
          <ac:chgData name="Katie Williams" userId="5f1bf0e6-3ff6-4d92-8b85-a4340d55b8fc" providerId="ADAL" clId="{37240BDB-E35E-4C60-A91A-9E7F08D33DF4}" dt="2022-06-09T20:41:40.394" v="461" actId="478"/>
          <ac:spMkLst>
            <pc:docMk/>
            <pc:sldMk cId="4251990794" sldId="2147375398"/>
            <ac:spMk id="21" creationId="{4E03BB01-1A31-41D5-AB19-59553092D9F5}"/>
          </ac:spMkLst>
        </pc:spChg>
        <pc:spChg chg="del">
          <ac:chgData name="Katie Williams" userId="5f1bf0e6-3ff6-4d92-8b85-a4340d55b8fc" providerId="ADAL" clId="{37240BDB-E35E-4C60-A91A-9E7F08D33DF4}" dt="2022-06-09T20:41:40.394" v="461" actId="478"/>
          <ac:spMkLst>
            <pc:docMk/>
            <pc:sldMk cId="4251990794" sldId="2147375398"/>
            <ac:spMk id="22" creationId="{512EC935-D9C3-4F02-88FE-BF12EDAF2173}"/>
          </ac:spMkLst>
        </pc:spChg>
        <pc:spChg chg="del">
          <ac:chgData name="Katie Williams" userId="5f1bf0e6-3ff6-4d92-8b85-a4340d55b8fc" providerId="ADAL" clId="{37240BDB-E35E-4C60-A91A-9E7F08D33DF4}" dt="2022-06-09T20:41:40.394" v="461" actId="478"/>
          <ac:spMkLst>
            <pc:docMk/>
            <pc:sldMk cId="4251990794" sldId="2147375398"/>
            <ac:spMk id="23" creationId="{DE72ECB1-C08B-40FB-8F6A-D3EE635AB0F9}"/>
          </ac:spMkLst>
        </pc:spChg>
        <pc:spChg chg="add del">
          <ac:chgData name="Katie Williams" userId="5f1bf0e6-3ff6-4d92-8b85-a4340d55b8fc" providerId="ADAL" clId="{37240BDB-E35E-4C60-A91A-9E7F08D33DF4}" dt="2022-06-09T20:41:45.469" v="464" actId="478"/>
          <ac:spMkLst>
            <pc:docMk/>
            <pc:sldMk cId="4251990794" sldId="2147375398"/>
            <ac:spMk id="24" creationId="{8B8513F1-C77B-45E7-83BA-77FA596279D7}"/>
          </ac:spMkLst>
        </pc:spChg>
        <pc:picChg chg="add del">
          <ac:chgData name="Katie Williams" userId="5f1bf0e6-3ff6-4d92-8b85-a4340d55b8fc" providerId="ADAL" clId="{37240BDB-E35E-4C60-A91A-9E7F08D33DF4}" dt="2022-06-09T20:41:37.428" v="460" actId="478"/>
          <ac:picMkLst>
            <pc:docMk/>
            <pc:sldMk cId="4251990794" sldId="2147375398"/>
            <ac:picMk id="5" creationId="{FDDAD4F3-E918-4B97-ABAA-FDB4E5B7B1D5}"/>
          </ac:picMkLst>
        </pc:picChg>
        <pc:picChg chg="add mod">
          <ac:chgData name="Katie Williams" userId="5f1bf0e6-3ff6-4d92-8b85-a4340d55b8fc" providerId="ADAL" clId="{37240BDB-E35E-4C60-A91A-9E7F08D33DF4}" dt="2022-06-09T20:42:02.554" v="471" actId="1076"/>
          <ac:picMkLst>
            <pc:docMk/>
            <pc:sldMk cId="4251990794" sldId="2147375398"/>
            <ac:picMk id="18" creationId="{26A0B746-9A80-4A94-B1F0-B668EF9CBBC4}"/>
          </ac:picMkLst>
        </pc:picChg>
      </pc:sldChg>
      <pc:sldChg chg="addSp delSp modSp del mod delCm">
        <pc:chgData name="Katie Williams" userId="5f1bf0e6-3ff6-4d92-8b85-a4340d55b8fc" providerId="ADAL" clId="{37240BDB-E35E-4C60-A91A-9E7F08D33DF4}" dt="2022-06-09T20:22:55.125" v="426" actId="47"/>
        <pc:sldMkLst>
          <pc:docMk/>
          <pc:sldMk cId="1113534026" sldId="2147375399"/>
        </pc:sldMkLst>
        <pc:spChg chg="mod">
          <ac:chgData name="Katie Williams" userId="5f1bf0e6-3ff6-4d92-8b85-a4340d55b8fc" providerId="ADAL" clId="{37240BDB-E35E-4C60-A91A-9E7F08D33DF4}" dt="2022-06-09T20:22:38.826" v="424" actId="20577"/>
          <ac:spMkLst>
            <pc:docMk/>
            <pc:sldMk cId="1113534026" sldId="2147375399"/>
            <ac:spMk id="3" creationId="{9B3E4F24-2424-4760-A1E8-6E3C94E4D462}"/>
          </ac:spMkLst>
        </pc:spChg>
        <pc:spChg chg="del mod">
          <ac:chgData name="Katie Williams" userId="5f1bf0e6-3ff6-4d92-8b85-a4340d55b8fc" providerId="ADAL" clId="{37240BDB-E35E-4C60-A91A-9E7F08D33DF4}" dt="2022-06-09T19:04:03.356" v="72" actId="478"/>
          <ac:spMkLst>
            <pc:docMk/>
            <pc:sldMk cId="1113534026" sldId="2147375399"/>
            <ac:spMk id="4" creationId="{6DF2E69B-29B6-431E-8728-DCB2F4E5CBDC}"/>
          </ac:spMkLst>
        </pc:spChg>
        <pc:spChg chg="del mod">
          <ac:chgData name="Katie Williams" userId="5f1bf0e6-3ff6-4d92-8b85-a4340d55b8fc" providerId="ADAL" clId="{37240BDB-E35E-4C60-A91A-9E7F08D33DF4}" dt="2022-06-09T19:04:03.356" v="72" actId="478"/>
          <ac:spMkLst>
            <pc:docMk/>
            <pc:sldMk cId="1113534026" sldId="2147375399"/>
            <ac:spMk id="6" creationId="{EB63A161-A67D-449B-A691-4B174C7AFF99}"/>
          </ac:spMkLst>
        </pc:spChg>
        <pc:spChg chg="del mod">
          <ac:chgData name="Katie Williams" userId="5f1bf0e6-3ff6-4d92-8b85-a4340d55b8fc" providerId="ADAL" clId="{37240BDB-E35E-4C60-A91A-9E7F08D33DF4}" dt="2022-06-09T19:04:03.356" v="72" actId="478"/>
          <ac:spMkLst>
            <pc:docMk/>
            <pc:sldMk cId="1113534026" sldId="2147375399"/>
            <ac:spMk id="7" creationId="{ECC8FF08-8B31-44D8-80B1-90D287B3FDA7}"/>
          </ac:spMkLst>
        </pc:spChg>
        <pc:spChg chg="del mod">
          <ac:chgData name="Katie Williams" userId="5f1bf0e6-3ff6-4d92-8b85-a4340d55b8fc" providerId="ADAL" clId="{37240BDB-E35E-4C60-A91A-9E7F08D33DF4}" dt="2022-06-09T19:04:03.356" v="72" actId="478"/>
          <ac:spMkLst>
            <pc:docMk/>
            <pc:sldMk cId="1113534026" sldId="2147375399"/>
            <ac:spMk id="9" creationId="{E3BF5548-95D4-44FC-BDD5-682E515D01E3}"/>
          </ac:spMkLst>
        </pc:spChg>
        <pc:spChg chg="del mod">
          <ac:chgData name="Katie Williams" userId="5f1bf0e6-3ff6-4d92-8b85-a4340d55b8fc" providerId="ADAL" clId="{37240BDB-E35E-4C60-A91A-9E7F08D33DF4}" dt="2022-06-09T19:04:23.638" v="77" actId="478"/>
          <ac:spMkLst>
            <pc:docMk/>
            <pc:sldMk cId="1113534026" sldId="2147375399"/>
            <ac:spMk id="13" creationId="{377CC4E9-21A0-4507-8367-ABDB7CE52763}"/>
          </ac:spMkLst>
        </pc:spChg>
        <pc:spChg chg="del mod">
          <ac:chgData name="Katie Williams" userId="5f1bf0e6-3ff6-4d92-8b85-a4340d55b8fc" providerId="ADAL" clId="{37240BDB-E35E-4C60-A91A-9E7F08D33DF4}" dt="2022-06-09T19:06:16.216" v="115" actId="478"/>
          <ac:spMkLst>
            <pc:docMk/>
            <pc:sldMk cId="1113534026" sldId="2147375399"/>
            <ac:spMk id="14" creationId="{EC936E70-2814-4676-B69F-E4473519644A}"/>
          </ac:spMkLst>
        </pc:spChg>
        <pc:spChg chg="del mod">
          <ac:chgData name="Katie Williams" userId="5f1bf0e6-3ff6-4d92-8b85-a4340d55b8fc" providerId="ADAL" clId="{37240BDB-E35E-4C60-A91A-9E7F08D33DF4}" dt="2022-06-09T19:05:27.770" v="102" actId="478"/>
          <ac:spMkLst>
            <pc:docMk/>
            <pc:sldMk cId="1113534026" sldId="2147375399"/>
            <ac:spMk id="15" creationId="{3818F60E-95F8-4191-BC77-0D9569ECBCDB}"/>
          </ac:spMkLst>
        </pc:spChg>
        <pc:spChg chg="del mod">
          <ac:chgData name="Katie Williams" userId="5f1bf0e6-3ff6-4d92-8b85-a4340d55b8fc" providerId="ADAL" clId="{37240BDB-E35E-4C60-A91A-9E7F08D33DF4}" dt="2022-06-09T19:05:27.770" v="102" actId="478"/>
          <ac:spMkLst>
            <pc:docMk/>
            <pc:sldMk cId="1113534026" sldId="2147375399"/>
            <ac:spMk id="16" creationId="{0706F335-D74B-4922-B458-07B89BD16B49}"/>
          </ac:spMkLst>
        </pc:spChg>
        <pc:spChg chg="del mod">
          <ac:chgData name="Katie Williams" userId="5f1bf0e6-3ff6-4d92-8b85-a4340d55b8fc" providerId="ADAL" clId="{37240BDB-E35E-4C60-A91A-9E7F08D33DF4}" dt="2022-06-09T19:06:19.139" v="116" actId="478"/>
          <ac:spMkLst>
            <pc:docMk/>
            <pc:sldMk cId="1113534026" sldId="2147375399"/>
            <ac:spMk id="17" creationId="{DB8DE052-102C-4F8E-95E2-75C0F667E74B}"/>
          </ac:spMkLst>
        </pc:spChg>
        <pc:spChg chg="del mod">
          <ac:chgData name="Katie Williams" userId="5f1bf0e6-3ff6-4d92-8b85-a4340d55b8fc" providerId="ADAL" clId="{37240BDB-E35E-4C60-A91A-9E7F08D33DF4}" dt="2022-06-09T19:06:22.118" v="117" actId="478"/>
          <ac:spMkLst>
            <pc:docMk/>
            <pc:sldMk cId="1113534026" sldId="2147375399"/>
            <ac:spMk id="18" creationId="{28E14675-6C8D-4D7B-BFB3-8FFAD831676F}"/>
          </ac:spMkLst>
        </pc:spChg>
        <pc:spChg chg="add del mod">
          <ac:chgData name="Katie Williams" userId="5f1bf0e6-3ff6-4d92-8b85-a4340d55b8fc" providerId="ADAL" clId="{37240BDB-E35E-4C60-A91A-9E7F08D33DF4}" dt="2022-06-09T19:11:20.799" v="169" actId="478"/>
          <ac:spMkLst>
            <pc:docMk/>
            <pc:sldMk cId="1113534026" sldId="2147375399"/>
            <ac:spMk id="19" creationId="{5B0AD113-E90E-41BE-9C8E-919133A93411}"/>
          </ac:spMkLst>
        </pc:spChg>
        <pc:spChg chg="add del mod">
          <ac:chgData name="Katie Williams" userId="5f1bf0e6-3ff6-4d92-8b85-a4340d55b8fc" providerId="ADAL" clId="{37240BDB-E35E-4C60-A91A-9E7F08D33DF4}" dt="2022-06-09T19:11:21.470" v="170" actId="478"/>
          <ac:spMkLst>
            <pc:docMk/>
            <pc:sldMk cId="1113534026" sldId="2147375399"/>
            <ac:spMk id="21" creationId="{9AFAC2A6-B045-49C2-AE00-9FAB1E0A91F5}"/>
          </ac:spMkLst>
        </pc:spChg>
        <pc:spChg chg="mod">
          <ac:chgData name="Katie Williams" userId="5f1bf0e6-3ff6-4d92-8b85-a4340d55b8fc" providerId="ADAL" clId="{37240BDB-E35E-4C60-A91A-9E7F08D33DF4}" dt="2022-06-09T20:22:23.702" v="417"/>
          <ac:spMkLst>
            <pc:docMk/>
            <pc:sldMk cId="1113534026" sldId="2147375399"/>
            <ac:spMk id="23" creationId="{3A6D1300-7838-425A-BF42-6DF4C0E340F1}"/>
          </ac:spMkLst>
        </pc:spChg>
        <pc:grpChg chg="add mod">
          <ac:chgData name="Katie Williams" userId="5f1bf0e6-3ff6-4d92-8b85-a4340d55b8fc" providerId="ADAL" clId="{37240BDB-E35E-4C60-A91A-9E7F08D33DF4}" dt="2022-06-09T20:22:29.288" v="420" actId="14100"/>
          <ac:grpSpMkLst>
            <pc:docMk/>
            <pc:sldMk cId="1113534026" sldId="2147375399"/>
            <ac:grpSpMk id="20" creationId="{7FC3E7CA-815A-441C-8563-92C8AF7A403E}"/>
          </ac:grpSpMkLst>
        </pc:grpChg>
        <pc:graphicFrameChg chg="add del mod modGraphic">
          <ac:chgData name="Katie Williams" userId="5f1bf0e6-3ff6-4d92-8b85-a4340d55b8fc" providerId="ADAL" clId="{37240BDB-E35E-4C60-A91A-9E7F08D33DF4}" dt="2022-06-09T19:19:36.913" v="276" actId="478"/>
          <ac:graphicFrameMkLst>
            <pc:docMk/>
            <pc:sldMk cId="1113534026" sldId="2147375399"/>
            <ac:graphicFrameMk id="8" creationId="{447F0B83-A2E8-46AC-96B4-3055A473ACAA}"/>
          </ac:graphicFrameMkLst>
        </pc:graphicFrameChg>
        <pc:picChg chg="add del mod">
          <ac:chgData name="Katie Williams" userId="5f1bf0e6-3ff6-4d92-8b85-a4340d55b8fc" providerId="ADAL" clId="{37240BDB-E35E-4C60-A91A-9E7F08D33DF4}" dt="2022-06-09T19:11:22.187" v="171" actId="478"/>
          <ac:picMkLst>
            <pc:docMk/>
            <pc:sldMk cId="1113534026" sldId="2147375399"/>
            <ac:picMk id="5" creationId="{761E1ECA-D329-4511-AE86-AC2CA1DB86AA}"/>
          </ac:picMkLst>
        </pc:picChg>
        <pc:picChg chg="mod">
          <ac:chgData name="Katie Williams" userId="5f1bf0e6-3ff6-4d92-8b85-a4340d55b8fc" providerId="ADAL" clId="{37240BDB-E35E-4C60-A91A-9E7F08D33DF4}" dt="2022-06-09T20:22:23.702" v="417"/>
          <ac:picMkLst>
            <pc:docMk/>
            <pc:sldMk cId="1113534026" sldId="2147375399"/>
            <ac:picMk id="22" creationId="{9041D64F-F2A8-456E-B43F-82FF09171501}"/>
          </ac:picMkLst>
        </pc:picChg>
      </pc:sldChg>
      <pc:sldChg chg="addSp delSp modSp add mod">
        <pc:chgData name="Katie Williams" userId="5f1bf0e6-3ff6-4d92-8b85-a4340d55b8fc" providerId="ADAL" clId="{37240BDB-E35E-4C60-A91A-9E7F08D33DF4}" dt="2022-06-09T20:22:10.361" v="415" actId="164"/>
        <pc:sldMkLst>
          <pc:docMk/>
          <pc:sldMk cId="3862243252" sldId="2147375400"/>
        </pc:sldMkLst>
        <pc:spChg chg="add del">
          <ac:chgData name="Katie Williams" userId="5f1bf0e6-3ff6-4d92-8b85-a4340d55b8fc" providerId="ADAL" clId="{37240BDB-E35E-4C60-A91A-9E7F08D33DF4}" dt="2022-06-09T19:49:49.270" v="291" actId="478"/>
          <ac:spMkLst>
            <pc:docMk/>
            <pc:sldMk cId="3862243252" sldId="2147375400"/>
            <ac:spMk id="2" creationId="{F13D63CF-D32F-4BAA-B28C-14146A37624A}"/>
          </ac:spMkLst>
        </pc:spChg>
        <pc:spChg chg="add del mod">
          <ac:chgData name="Katie Williams" userId="5f1bf0e6-3ff6-4d92-8b85-a4340d55b8fc" providerId="ADAL" clId="{37240BDB-E35E-4C60-A91A-9E7F08D33DF4}" dt="2022-06-09T20:01:10.213" v="323" actId="14100"/>
          <ac:spMkLst>
            <pc:docMk/>
            <pc:sldMk cId="3862243252" sldId="2147375400"/>
            <ac:spMk id="3" creationId="{9B3E4F24-2424-4760-A1E8-6E3C94E4D462}"/>
          </ac:spMkLst>
        </pc:spChg>
        <pc:spChg chg="add del mod">
          <ac:chgData name="Katie Williams" userId="5f1bf0e6-3ff6-4d92-8b85-a4340d55b8fc" providerId="ADAL" clId="{37240BDB-E35E-4C60-A91A-9E7F08D33DF4}" dt="2022-06-09T19:49:49.270" v="291" actId="478"/>
          <ac:spMkLst>
            <pc:docMk/>
            <pc:sldMk cId="3862243252" sldId="2147375400"/>
            <ac:spMk id="6" creationId="{2E5B8D76-E8F3-422F-AD07-B546A5CB9C9C}"/>
          </ac:spMkLst>
        </pc:spChg>
        <pc:spChg chg="add del mod">
          <ac:chgData name="Katie Williams" userId="5f1bf0e6-3ff6-4d92-8b85-a4340d55b8fc" providerId="ADAL" clId="{37240BDB-E35E-4C60-A91A-9E7F08D33DF4}" dt="2022-06-09T19:49:49.270" v="291" actId="478"/>
          <ac:spMkLst>
            <pc:docMk/>
            <pc:sldMk cId="3862243252" sldId="2147375400"/>
            <ac:spMk id="7" creationId="{CC8CEA9A-C783-4778-8D7F-C44ED3350874}"/>
          </ac:spMkLst>
        </pc:spChg>
        <pc:spChg chg="add del">
          <ac:chgData name="Katie Williams" userId="5f1bf0e6-3ff6-4d92-8b85-a4340d55b8fc" providerId="ADAL" clId="{37240BDB-E35E-4C60-A91A-9E7F08D33DF4}" dt="2022-06-09T20:00:29.562" v="315"/>
          <ac:spMkLst>
            <pc:docMk/>
            <pc:sldMk cId="3862243252" sldId="2147375400"/>
            <ac:spMk id="11" creationId="{6148414F-A682-4975-B2C0-40C58592C7B5}"/>
          </ac:spMkLst>
        </pc:spChg>
        <pc:spChg chg="add del">
          <ac:chgData name="Katie Williams" userId="5f1bf0e6-3ff6-4d92-8b85-a4340d55b8fc" providerId="ADAL" clId="{37240BDB-E35E-4C60-A91A-9E7F08D33DF4}" dt="2022-06-09T20:00:29.562" v="315"/>
          <ac:spMkLst>
            <pc:docMk/>
            <pc:sldMk cId="3862243252" sldId="2147375400"/>
            <ac:spMk id="12" creationId="{0C7ECAFD-D25E-41BE-A50F-B25E1B6A6BDC}"/>
          </ac:spMkLst>
        </pc:spChg>
        <pc:spChg chg="add del">
          <ac:chgData name="Katie Williams" userId="5f1bf0e6-3ff6-4d92-8b85-a4340d55b8fc" providerId="ADAL" clId="{37240BDB-E35E-4C60-A91A-9E7F08D33DF4}" dt="2022-06-09T20:00:29.562" v="315"/>
          <ac:spMkLst>
            <pc:docMk/>
            <pc:sldMk cId="3862243252" sldId="2147375400"/>
            <ac:spMk id="13" creationId="{F7AE0AFC-0A37-4980-B838-A8FCB40D01CB}"/>
          </ac:spMkLst>
        </pc:spChg>
        <pc:spChg chg="add del">
          <ac:chgData name="Katie Williams" userId="5f1bf0e6-3ff6-4d92-8b85-a4340d55b8fc" providerId="ADAL" clId="{37240BDB-E35E-4C60-A91A-9E7F08D33DF4}" dt="2022-06-09T20:00:29.562" v="315"/>
          <ac:spMkLst>
            <pc:docMk/>
            <pc:sldMk cId="3862243252" sldId="2147375400"/>
            <ac:spMk id="14" creationId="{265FADD6-67C4-4704-85EB-960031F6FA18}"/>
          </ac:spMkLst>
        </pc:spChg>
        <pc:spChg chg="add del">
          <ac:chgData name="Katie Williams" userId="5f1bf0e6-3ff6-4d92-8b85-a4340d55b8fc" providerId="ADAL" clId="{37240BDB-E35E-4C60-A91A-9E7F08D33DF4}" dt="2022-06-09T20:00:29.562" v="315"/>
          <ac:spMkLst>
            <pc:docMk/>
            <pc:sldMk cId="3862243252" sldId="2147375400"/>
            <ac:spMk id="15" creationId="{C7D6A55E-9A81-4370-9FE5-C69944A94222}"/>
          </ac:spMkLst>
        </pc:spChg>
        <pc:spChg chg="add del">
          <ac:chgData name="Katie Williams" userId="5f1bf0e6-3ff6-4d92-8b85-a4340d55b8fc" providerId="ADAL" clId="{37240BDB-E35E-4C60-A91A-9E7F08D33DF4}" dt="2022-06-09T20:00:29.562" v="315"/>
          <ac:spMkLst>
            <pc:docMk/>
            <pc:sldMk cId="3862243252" sldId="2147375400"/>
            <ac:spMk id="16" creationId="{DF258D93-49C5-43B2-A43E-A7C473A6BD20}"/>
          </ac:spMkLst>
        </pc:spChg>
        <pc:spChg chg="add del">
          <ac:chgData name="Katie Williams" userId="5f1bf0e6-3ff6-4d92-8b85-a4340d55b8fc" providerId="ADAL" clId="{37240BDB-E35E-4C60-A91A-9E7F08D33DF4}" dt="2022-06-09T20:00:29.562" v="315"/>
          <ac:spMkLst>
            <pc:docMk/>
            <pc:sldMk cId="3862243252" sldId="2147375400"/>
            <ac:spMk id="17" creationId="{EF67A3BB-E103-4FB3-8752-8A02216295E2}"/>
          </ac:spMkLst>
        </pc:spChg>
        <pc:spChg chg="del mod">
          <ac:chgData name="Katie Williams" userId="5f1bf0e6-3ff6-4d92-8b85-a4340d55b8fc" providerId="ADAL" clId="{37240BDB-E35E-4C60-A91A-9E7F08D33DF4}" dt="2022-06-09T19:46:34.684" v="284" actId="478"/>
          <ac:spMkLst>
            <pc:docMk/>
            <pc:sldMk cId="3862243252" sldId="2147375400"/>
            <ac:spMk id="18"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19"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0"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1"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2"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3"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4"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5"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6"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7" creationId="{00000000-0000-0000-0000-000000000000}"/>
          </ac:spMkLst>
        </pc:spChg>
        <pc:spChg chg="del mod">
          <ac:chgData name="Katie Williams" userId="5f1bf0e6-3ff6-4d92-8b85-a4340d55b8fc" providerId="ADAL" clId="{37240BDB-E35E-4C60-A91A-9E7F08D33DF4}" dt="2022-06-09T19:46:34.684" v="284" actId="478"/>
          <ac:spMkLst>
            <pc:docMk/>
            <pc:sldMk cId="3862243252" sldId="2147375400"/>
            <ac:spMk id="28" creationId="{00000000-0000-0000-0000-000000000000}"/>
          </ac:spMkLst>
        </pc:spChg>
        <pc:spChg chg="del">
          <ac:chgData name="Katie Williams" userId="5f1bf0e6-3ff6-4d92-8b85-a4340d55b8fc" providerId="ADAL" clId="{37240BDB-E35E-4C60-A91A-9E7F08D33DF4}" dt="2022-06-09T19:46:34.684" v="284" actId="478"/>
          <ac:spMkLst>
            <pc:docMk/>
            <pc:sldMk cId="3862243252" sldId="2147375400"/>
            <ac:spMk id="29" creationId="{00000000-0000-0000-0000-000000000000}"/>
          </ac:spMkLst>
        </pc:spChg>
        <pc:spChg chg="add del mod">
          <ac:chgData name="Katie Williams" userId="5f1bf0e6-3ff6-4d92-8b85-a4340d55b8fc" providerId="ADAL" clId="{37240BDB-E35E-4C60-A91A-9E7F08D33DF4}" dt="2022-06-09T19:57:55.945" v="311" actId="164"/>
          <ac:spMkLst>
            <pc:docMk/>
            <pc:sldMk cId="3862243252" sldId="2147375400"/>
            <ac:spMk id="30" creationId="{00000000-0000-0000-0000-000000000000}"/>
          </ac:spMkLst>
        </pc:spChg>
        <pc:spChg chg="add del">
          <ac:chgData name="Katie Williams" userId="5f1bf0e6-3ff6-4d92-8b85-a4340d55b8fc" providerId="ADAL" clId="{37240BDB-E35E-4C60-A91A-9E7F08D33DF4}" dt="2022-06-09T20:00:29.562" v="315"/>
          <ac:spMkLst>
            <pc:docMk/>
            <pc:sldMk cId="3862243252" sldId="2147375400"/>
            <ac:spMk id="32" creationId="{CEAD79E9-EAC4-470B-B39B-41CFAAB6261C}"/>
          </ac:spMkLst>
        </pc:spChg>
        <pc:spChg chg="add del">
          <ac:chgData name="Katie Williams" userId="5f1bf0e6-3ff6-4d92-8b85-a4340d55b8fc" providerId="ADAL" clId="{37240BDB-E35E-4C60-A91A-9E7F08D33DF4}" dt="2022-06-09T20:00:29.562" v="315"/>
          <ac:spMkLst>
            <pc:docMk/>
            <pc:sldMk cId="3862243252" sldId="2147375400"/>
            <ac:spMk id="33" creationId="{7A188DB1-6AD9-4E3C-992A-CB2BFE54BCDC}"/>
          </ac:spMkLst>
        </pc:spChg>
        <pc:spChg chg="add del">
          <ac:chgData name="Katie Williams" userId="5f1bf0e6-3ff6-4d92-8b85-a4340d55b8fc" providerId="ADAL" clId="{37240BDB-E35E-4C60-A91A-9E7F08D33DF4}" dt="2022-06-09T20:00:29.562" v="315"/>
          <ac:spMkLst>
            <pc:docMk/>
            <pc:sldMk cId="3862243252" sldId="2147375400"/>
            <ac:spMk id="34" creationId="{74252535-3F10-4F87-90FA-335E2F40FEED}"/>
          </ac:spMkLst>
        </pc:spChg>
        <pc:spChg chg="add del">
          <ac:chgData name="Katie Williams" userId="5f1bf0e6-3ff6-4d92-8b85-a4340d55b8fc" providerId="ADAL" clId="{37240BDB-E35E-4C60-A91A-9E7F08D33DF4}" dt="2022-06-09T20:00:29.562" v="315"/>
          <ac:spMkLst>
            <pc:docMk/>
            <pc:sldMk cId="3862243252" sldId="2147375400"/>
            <ac:spMk id="35" creationId="{2D1D7A12-E7FD-4D2D-B3AD-5A58DFB09FCE}"/>
          </ac:spMkLst>
        </pc:spChg>
        <pc:spChg chg="add del">
          <ac:chgData name="Katie Williams" userId="5f1bf0e6-3ff6-4d92-8b85-a4340d55b8fc" providerId="ADAL" clId="{37240BDB-E35E-4C60-A91A-9E7F08D33DF4}" dt="2022-06-09T20:00:29.562" v="315"/>
          <ac:spMkLst>
            <pc:docMk/>
            <pc:sldMk cId="3862243252" sldId="2147375400"/>
            <ac:spMk id="36" creationId="{8515A22C-913F-4DDA-ACC1-94ED40A5E2C7}"/>
          </ac:spMkLst>
        </pc:spChg>
        <pc:spChg chg="add del">
          <ac:chgData name="Katie Williams" userId="5f1bf0e6-3ff6-4d92-8b85-a4340d55b8fc" providerId="ADAL" clId="{37240BDB-E35E-4C60-A91A-9E7F08D33DF4}" dt="2022-06-09T20:00:29.562" v="315"/>
          <ac:spMkLst>
            <pc:docMk/>
            <pc:sldMk cId="3862243252" sldId="2147375400"/>
            <ac:spMk id="47" creationId="{F552D52D-7B59-45D4-9C20-59AFB9FE608D}"/>
          </ac:spMkLst>
        </pc:spChg>
        <pc:spChg chg="add del">
          <ac:chgData name="Katie Williams" userId="5f1bf0e6-3ff6-4d92-8b85-a4340d55b8fc" providerId="ADAL" clId="{37240BDB-E35E-4C60-A91A-9E7F08D33DF4}" dt="2022-06-09T20:00:29.562" v="315"/>
          <ac:spMkLst>
            <pc:docMk/>
            <pc:sldMk cId="3862243252" sldId="2147375400"/>
            <ac:spMk id="48" creationId="{8AAC4E4B-232A-458D-BC3F-615E32303087}"/>
          </ac:spMkLst>
        </pc:spChg>
        <pc:spChg chg="add mod">
          <ac:chgData name="Katie Williams" userId="5f1bf0e6-3ff6-4d92-8b85-a4340d55b8fc" providerId="ADAL" clId="{37240BDB-E35E-4C60-A91A-9E7F08D33DF4}" dt="2022-06-09T20:22:10.361" v="415" actId="164"/>
          <ac:spMkLst>
            <pc:docMk/>
            <pc:sldMk cId="3862243252" sldId="2147375400"/>
            <ac:spMk id="50" creationId="{13E6E1C1-D0F3-43C3-BB62-B7B3C38E7A01}"/>
          </ac:spMkLst>
        </pc:spChg>
        <pc:grpChg chg="add del mod">
          <ac:chgData name="Katie Williams" userId="5f1bf0e6-3ff6-4d92-8b85-a4340d55b8fc" providerId="ADAL" clId="{37240BDB-E35E-4C60-A91A-9E7F08D33DF4}" dt="2022-06-09T19:59:06.669" v="313" actId="478"/>
          <ac:grpSpMkLst>
            <pc:docMk/>
            <pc:sldMk cId="3862243252" sldId="2147375400"/>
            <ac:grpSpMk id="10" creationId="{8D2D96C7-5A1F-4D8D-BA53-FDD13D676A09}"/>
          </ac:grpSpMkLst>
        </pc:grpChg>
        <pc:grpChg chg="add mod">
          <ac:chgData name="Katie Williams" userId="5f1bf0e6-3ff6-4d92-8b85-a4340d55b8fc" providerId="ADAL" clId="{37240BDB-E35E-4C60-A91A-9E7F08D33DF4}" dt="2022-06-09T20:22:10.361" v="415" actId="164"/>
          <ac:grpSpMkLst>
            <pc:docMk/>
            <pc:sldMk cId="3862243252" sldId="2147375400"/>
            <ac:grpSpMk id="52" creationId="{EB3BC4FE-F548-45BA-99C6-F292D340343B}"/>
          </ac:grpSpMkLst>
        </pc:grpChg>
        <pc:picChg chg="del">
          <ac:chgData name="Katie Williams" userId="5f1bf0e6-3ff6-4d92-8b85-a4340d55b8fc" providerId="ADAL" clId="{37240BDB-E35E-4C60-A91A-9E7F08D33DF4}" dt="2022-06-09T19:46:26.635" v="279" actId="478"/>
          <ac:picMkLst>
            <pc:docMk/>
            <pc:sldMk cId="3862243252" sldId="2147375400"/>
            <ac:picMk id="4" creationId="{5173DB9A-6491-4D11-ACF4-ADD4553FAC38}"/>
          </ac:picMkLst>
        </pc:picChg>
        <pc:picChg chg="add del mod">
          <ac:chgData name="Katie Williams" userId="5f1bf0e6-3ff6-4d92-8b85-a4340d55b8fc" providerId="ADAL" clId="{37240BDB-E35E-4C60-A91A-9E7F08D33DF4}" dt="2022-06-09T19:49:51.506" v="293" actId="478"/>
          <ac:picMkLst>
            <pc:docMk/>
            <pc:sldMk cId="3862243252" sldId="2147375400"/>
            <ac:picMk id="5" creationId="{2877CC58-E69B-419E-920A-F47AD932A35D}"/>
          </ac:picMkLst>
        </pc:picChg>
        <pc:picChg chg="add del mod">
          <ac:chgData name="Katie Williams" userId="5f1bf0e6-3ff6-4d92-8b85-a4340d55b8fc" providerId="ADAL" clId="{37240BDB-E35E-4C60-A91A-9E7F08D33DF4}" dt="2022-06-09T19:50:01.452" v="296" actId="478"/>
          <ac:picMkLst>
            <pc:docMk/>
            <pc:sldMk cId="3862243252" sldId="2147375400"/>
            <ac:picMk id="8" creationId="{504370EE-D842-45F8-B092-F3CB63A6C439}"/>
          </ac:picMkLst>
        </pc:picChg>
        <pc:picChg chg="add mod ord">
          <ac:chgData name="Katie Williams" userId="5f1bf0e6-3ff6-4d92-8b85-a4340d55b8fc" providerId="ADAL" clId="{37240BDB-E35E-4C60-A91A-9E7F08D33DF4}" dt="2022-06-09T19:57:55.945" v="311" actId="164"/>
          <ac:picMkLst>
            <pc:docMk/>
            <pc:sldMk cId="3862243252" sldId="2147375400"/>
            <ac:picMk id="9" creationId="{3F7615DA-2D08-4325-B0FD-375D8CA3CECC}"/>
          </ac:picMkLst>
        </pc:picChg>
        <pc:picChg chg="add del mod">
          <ac:chgData name="Katie Williams" userId="5f1bf0e6-3ff6-4d92-8b85-a4340d55b8fc" providerId="ADAL" clId="{37240BDB-E35E-4C60-A91A-9E7F08D33DF4}" dt="2022-06-09T20:21:02.495" v="403" actId="478"/>
          <ac:picMkLst>
            <pc:docMk/>
            <pc:sldMk cId="3862243252" sldId="2147375400"/>
            <ac:picMk id="49" creationId="{09396FAB-AF00-4C56-BFFA-2CCD2767259C}"/>
          </ac:picMkLst>
        </pc:picChg>
        <pc:picChg chg="add mod ord">
          <ac:chgData name="Katie Williams" userId="5f1bf0e6-3ff6-4d92-8b85-a4340d55b8fc" providerId="ADAL" clId="{37240BDB-E35E-4C60-A91A-9E7F08D33DF4}" dt="2022-06-09T20:22:10.361" v="415" actId="164"/>
          <ac:picMkLst>
            <pc:docMk/>
            <pc:sldMk cId="3862243252" sldId="2147375400"/>
            <ac:picMk id="51" creationId="{659CBC4D-56AB-40C5-9A63-15F85BCB2802}"/>
          </ac:picMkLst>
        </pc:picChg>
        <pc:cxnChg chg="add del">
          <ac:chgData name="Katie Williams" userId="5f1bf0e6-3ff6-4d92-8b85-a4340d55b8fc" providerId="ADAL" clId="{37240BDB-E35E-4C60-A91A-9E7F08D33DF4}" dt="2022-06-09T20:00:29.562" v="315"/>
          <ac:cxnSpMkLst>
            <pc:docMk/>
            <pc:sldMk cId="3862243252" sldId="2147375400"/>
            <ac:cxnSpMk id="31" creationId="{4655C264-9742-4BCC-A8D2-1E36EA9BCCF0}"/>
          </ac:cxnSpMkLst>
        </pc:cxnChg>
        <pc:cxnChg chg="add del">
          <ac:chgData name="Katie Williams" userId="5f1bf0e6-3ff6-4d92-8b85-a4340d55b8fc" providerId="ADAL" clId="{37240BDB-E35E-4C60-A91A-9E7F08D33DF4}" dt="2022-06-09T20:00:29.562" v="315"/>
          <ac:cxnSpMkLst>
            <pc:docMk/>
            <pc:sldMk cId="3862243252" sldId="2147375400"/>
            <ac:cxnSpMk id="37" creationId="{922367B4-6E7D-45B7-AF9A-0CAAC2F70D73}"/>
          </ac:cxnSpMkLst>
        </pc:cxnChg>
        <pc:cxnChg chg="add del">
          <ac:chgData name="Katie Williams" userId="5f1bf0e6-3ff6-4d92-8b85-a4340d55b8fc" providerId="ADAL" clId="{37240BDB-E35E-4C60-A91A-9E7F08D33DF4}" dt="2022-06-09T20:00:29.562" v="315"/>
          <ac:cxnSpMkLst>
            <pc:docMk/>
            <pc:sldMk cId="3862243252" sldId="2147375400"/>
            <ac:cxnSpMk id="38" creationId="{78D67171-82DC-46A9-B4E5-72DDB2FDB983}"/>
          </ac:cxnSpMkLst>
        </pc:cxnChg>
        <pc:cxnChg chg="add del">
          <ac:chgData name="Katie Williams" userId="5f1bf0e6-3ff6-4d92-8b85-a4340d55b8fc" providerId="ADAL" clId="{37240BDB-E35E-4C60-A91A-9E7F08D33DF4}" dt="2022-06-09T20:00:29.562" v="315"/>
          <ac:cxnSpMkLst>
            <pc:docMk/>
            <pc:sldMk cId="3862243252" sldId="2147375400"/>
            <ac:cxnSpMk id="39" creationId="{89B0EEB6-D1DA-4E44-AA60-472CACB82F11}"/>
          </ac:cxnSpMkLst>
        </pc:cxnChg>
        <pc:cxnChg chg="add del">
          <ac:chgData name="Katie Williams" userId="5f1bf0e6-3ff6-4d92-8b85-a4340d55b8fc" providerId="ADAL" clId="{37240BDB-E35E-4C60-A91A-9E7F08D33DF4}" dt="2022-06-09T20:00:29.562" v="315"/>
          <ac:cxnSpMkLst>
            <pc:docMk/>
            <pc:sldMk cId="3862243252" sldId="2147375400"/>
            <ac:cxnSpMk id="40" creationId="{B30D07EC-8215-409B-A82F-A67D3A7539A6}"/>
          </ac:cxnSpMkLst>
        </pc:cxnChg>
        <pc:cxnChg chg="add del">
          <ac:chgData name="Katie Williams" userId="5f1bf0e6-3ff6-4d92-8b85-a4340d55b8fc" providerId="ADAL" clId="{37240BDB-E35E-4C60-A91A-9E7F08D33DF4}" dt="2022-06-09T20:00:29.562" v="315"/>
          <ac:cxnSpMkLst>
            <pc:docMk/>
            <pc:sldMk cId="3862243252" sldId="2147375400"/>
            <ac:cxnSpMk id="41" creationId="{1EA4CA2B-D3E4-4C76-9F35-8DF2601BC741}"/>
          </ac:cxnSpMkLst>
        </pc:cxnChg>
        <pc:cxnChg chg="add del">
          <ac:chgData name="Katie Williams" userId="5f1bf0e6-3ff6-4d92-8b85-a4340d55b8fc" providerId="ADAL" clId="{37240BDB-E35E-4C60-A91A-9E7F08D33DF4}" dt="2022-06-09T20:00:29.562" v="315"/>
          <ac:cxnSpMkLst>
            <pc:docMk/>
            <pc:sldMk cId="3862243252" sldId="2147375400"/>
            <ac:cxnSpMk id="42" creationId="{DFBDB5DC-1117-4023-9D83-419405EEA848}"/>
          </ac:cxnSpMkLst>
        </pc:cxnChg>
        <pc:cxnChg chg="add del">
          <ac:chgData name="Katie Williams" userId="5f1bf0e6-3ff6-4d92-8b85-a4340d55b8fc" providerId="ADAL" clId="{37240BDB-E35E-4C60-A91A-9E7F08D33DF4}" dt="2022-06-09T20:00:29.562" v="315"/>
          <ac:cxnSpMkLst>
            <pc:docMk/>
            <pc:sldMk cId="3862243252" sldId="2147375400"/>
            <ac:cxnSpMk id="43" creationId="{A97C5081-6B92-4C5A-A107-0B947B9CBA2E}"/>
          </ac:cxnSpMkLst>
        </pc:cxnChg>
        <pc:cxnChg chg="add del">
          <ac:chgData name="Katie Williams" userId="5f1bf0e6-3ff6-4d92-8b85-a4340d55b8fc" providerId="ADAL" clId="{37240BDB-E35E-4C60-A91A-9E7F08D33DF4}" dt="2022-06-09T20:00:29.562" v="315"/>
          <ac:cxnSpMkLst>
            <pc:docMk/>
            <pc:sldMk cId="3862243252" sldId="2147375400"/>
            <ac:cxnSpMk id="44" creationId="{5EDE5328-600E-4495-A0A9-444B372AF7BB}"/>
          </ac:cxnSpMkLst>
        </pc:cxnChg>
        <pc:cxnChg chg="add del">
          <ac:chgData name="Katie Williams" userId="5f1bf0e6-3ff6-4d92-8b85-a4340d55b8fc" providerId="ADAL" clId="{37240BDB-E35E-4C60-A91A-9E7F08D33DF4}" dt="2022-06-09T20:00:29.562" v="315"/>
          <ac:cxnSpMkLst>
            <pc:docMk/>
            <pc:sldMk cId="3862243252" sldId="2147375400"/>
            <ac:cxnSpMk id="45" creationId="{CD4307DB-8B5A-4F9F-BB37-7205FD2D616D}"/>
          </ac:cxnSpMkLst>
        </pc:cxnChg>
        <pc:cxnChg chg="add del">
          <ac:chgData name="Katie Williams" userId="5f1bf0e6-3ff6-4d92-8b85-a4340d55b8fc" providerId="ADAL" clId="{37240BDB-E35E-4C60-A91A-9E7F08D33DF4}" dt="2022-06-09T20:00:29.562" v="315"/>
          <ac:cxnSpMkLst>
            <pc:docMk/>
            <pc:sldMk cId="3862243252" sldId="2147375400"/>
            <ac:cxnSpMk id="46" creationId="{78443AF7-E818-45F6-962B-102DB567206A}"/>
          </ac:cxnSpMkLst>
        </pc:cxnChg>
      </pc:sldChg>
      <pc:sldChg chg="add">
        <pc:chgData name="Katie Williams" userId="5f1bf0e6-3ff6-4d92-8b85-a4340d55b8fc" providerId="ADAL" clId="{37240BDB-E35E-4C60-A91A-9E7F08D33DF4}" dt="2022-06-09T20:22:52.269" v="425"/>
        <pc:sldMkLst>
          <pc:docMk/>
          <pc:sldMk cId="272566853" sldId="21473754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61185-2906-8C4B-A172-8FCF0093F1D7}"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157EAF03-6311-B34B-8E02-A0C09532336C}" type="parTrans" cxnId="{3E8C96FA-DE29-446C-93D3-99039A030510}">
      <dgm:prSet/>
      <dgm:spPr/>
      <dgm:t>
        <a:bodyPr/>
        <a:lstStyle/>
        <a:p>
          <a:endParaRPr lang="en-US">
            <a:latin typeface="+mn-lt"/>
          </a:endParaRPr>
        </a:p>
      </dgm:t>
    </dgm:pt>
    <dgm:pt modelId="{D752A883-2322-1845-8016-B5C2EC3E6386}">
      <dgm:prSet phldrT="[Text]" custT="1"/>
      <dgm:spPr>
        <a:xfrm>
          <a:off x="969" y="0"/>
          <a:ext cx="1982197" cy="603801"/>
        </a:xfrm>
        <a:prstGeom prst="roundRect">
          <a:avLst/>
        </a:prstGeom>
      </dgm:spPr>
      <dgm:t>
        <a:bodyPr/>
        <a:lstStyle/>
        <a:p>
          <a:pPr>
            <a:buNone/>
          </a:pPr>
          <a:r>
            <a:rPr lang="fr-FR" sz="2200" b="1" i="0" strike="noStrike" cap="none" spc="0" baseline="0" dirty="0">
              <a:solidFill>
                <a:srgbClr val="FFFFFF"/>
              </a:solidFill>
              <a:effectLst/>
              <a:latin typeface="Calibri"/>
              <a:ea typeface="Calibri" panose="020F0502020204030204"/>
              <a:cs typeface="Calibri"/>
            </a:rPr>
            <a:t>Pré</a:t>
          </a:r>
        </a:p>
      </dgm:t>
    </dgm:pt>
    <dgm:pt modelId="{C9F16C7C-226C-BA4F-83AB-EB9CAD4603DB}" type="parTrans" cxnId="{B4D4795C-4EB7-43B5-AB4F-6E8A37B700F7}">
      <dgm:prSet/>
      <dgm:spPr/>
      <dgm:t>
        <a:bodyPr/>
        <a:lstStyle/>
        <a:p>
          <a:endParaRPr lang="en-US">
            <a:latin typeface="+mn-lt"/>
          </a:endParaRPr>
        </a:p>
      </dgm:t>
    </dgm:pt>
    <dgm:pt modelId="{CDFE37BD-886B-2C49-938A-D06BD580A071}">
      <dgm:prSet phldrT="[Text]" custT="1"/>
      <dgm:spPr>
        <a:xfrm rot="5400000">
          <a:off x="4601502" y="-2557040"/>
          <a:ext cx="483040" cy="5719711"/>
        </a:xfrm>
        <a:prstGeom prst="round2SameRect">
          <a:avLst/>
        </a:prstGeom>
      </dgm:spPr>
      <dgm:t>
        <a:bodyPr/>
        <a:lstStyle/>
        <a:p>
          <a:pPr>
            <a:buFontTx/>
            <a:buNone/>
          </a:pPr>
          <a:r>
            <a:rPr lang="fr-FR" sz="2200" b="1" i="0" strike="noStrike" cap="none" spc="0" baseline="0" dirty="0">
              <a:solidFill>
                <a:srgbClr val="000000"/>
              </a:solidFill>
              <a:effectLst/>
              <a:latin typeface="Calibri"/>
              <a:ea typeface="Calibri" panose="020F0502020204030204"/>
              <a:cs typeface="Calibri"/>
            </a:rPr>
            <a:t>Avant</a:t>
          </a:r>
        </a:p>
      </dgm:t>
    </dgm:pt>
    <dgm:pt modelId="{A6DD2702-2A72-204F-9B0B-EA9479DFF257}" type="sibTrans" cxnId="{B4D4795C-4EB7-43B5-AB4F-6E8A37B700F7}">
      <dgm:prSet/>
      <dgm:spPr/>
      <dgm:t>
        <a:bodyPr/>
        <a:lstStyle/>
        <a:p>
          <a:endParaRPr lang="en-US">
            <a:latin typeface="+mn-lt"/>
          </a:endParaRPr>
        </a:p>
      </dgm:t>
    </dgm:pt>
    <dgm:pt modelId="{0CB068B8-D5C7-A44B-BBEC-4045C6F1B57B}" type="sibTrans" cxnId="{3E8C96FA-DE29-446C-93D3-99039A030510}">
      <dgm:prSet/>
      <dgm:spPr/>
      <dgm:t>
        <a:bodyPr/>
        <a:lstStyle/>
        <a:p>
          <a:endParaRPr lang="en-US">
            <a:latin typeface="+mn-lt"/>
          </a:endParaRPr>
        </a:p>
      </dgm:t>
    </dgm:pt>
    <dgm:pt modelId="{7FEB66FA-0CD9-CF41-A284-C4963EBB7B92}" type="parTrans" cxnId="{C1277051-39D1-41DB-BC51-8E793853C41B}">
      <dgm:prSet/>
      <dgm:spPr/>
      <dgm:t>
        <a:bodyPr/>
        <a:lstStyle/>
        <a:p>
          <a:endParaRPr lang="en-US">
            <a:latin typeface="+mn-lt"/>
          </a:endParaRPr>
        </a:p>
      </dgm:t>
    </dgm:pt>
    <dgm:pt modelId="{AF022E00-8A23-324D-9085-E2D3E72DC69E}">
      <dgm:prSet phldrT="[Text]" custT="1"/>
      <dgm:spPr>
        <a:xfrm>
          <a:off x="969" y="634905"/>
          <a:ext cx="1982197" cy="603801"/>
        </a:xfrm>
        <a:prstGeom prst="roundRect">
          <a:avLst/>
        </a:prstGeom>
      </dgm:spPr>
      <dgm:t>
        <a:bodyPr/>
        <a:lstStyle/>
        <a:p>
          <a:pPr>
            <a:buNone/>
          </a:pPr>
          <a:r>
            <a:rPr lang="fr-FR" sz="2200" b="1" i="0" strike="noStrike" cap="none" spc="0" baseline="0" dirty="0">
              <a:solidFill>
                <a:srgbClr val="FFFFFF"/>
              </a:solidFill>
              <a:effectLst/>
              <a:latin typeface="Calibri"/>
              <a:ea typeface="Calibri" panose="020F0502020204030204"/>
              <a:cs typeface="Calibri"/>
            </a:rPr>
            <a:t>Exposition</a:t>
          </a:r>
        </a:p>
      </dgm:t>
    </dgm:pt>
    <dgm:pt modelId="{5D83FD1D-F7EE-944F-9E5D-D71F839AF954}" type="parTrans" cxnId="{DC540ADC-9C7A-40E1-A768-53FE33605C57}">
      <dgm:prSet/>
      <dgm:spPr/>
      <dgm:t>
        <a:bodyPr/>
        <a:lstStyle/>
        <a:p>
          <a:endParaRPr lang="en-US">
            <a:latin typeface="+mn-lt"/>
          </a:endParaRPr>
        </a:p>
      </dgm:t>
    </dgm:pt>
    <dgm:pt modelId="{513B577F-2DA0-8042-BE7E-60DD71D0DAE3}">
      <dgm:prSet phldrT="[Text]" custT="1"/>
      <dgm:spPr>
        <a:xfrm rot="5400000">
          <a:off x="4601502" y="-1923049"/>
          <a:ext cx="483040" cy="5719711"/>
        </a:xfrm>
        <a:prstGeom prst="round2SameRect">
          <a:avLst/>
        </a:prstGeom>
      </dgm:spPr>
      <dgm:t>
        <a:bodyPr/>
        <a:lstStyle/>
        <a:p>
          <a:pPr>
            <a:buFontTx/>
            <a:buNone/>
          </a:pPr>
          <a:r>
            <a:rPr lang="fr-FR" sz="2200" b="1" i="0" strike="noStrike" cap="none" spc="0" baseline="0" dirty="0">
              <a:solidFill>
                <a:srgbClr val="000000"/>
              </a:solidFill>
              <a:effectLst/>
              <a:latin typeface="Calibri"/>
              <a:ea typeface="Calibri" panose="020F0502020204030204"/>
              <a:cs typeface="Calibri"/>
            </a:rPr>
            <a:t>Activité pouvant conduire à l’acquisition du VIH</a:t>
          </a:r>
        </a:p>
      </dgm:t>
    </dgm:pt>
    <dgm:pt modelId="{D3A1F9C6-E735-3A41-86EA-B785BF496FA5}" type="sibTrans" cxnId="{DC540ADC-9C7A-40E1-A768-53FE33605C57}">
      <dgm:prSet/>
      <dgm:spPr/>
      <dgm:t>
        <a:bodyPr/>
        <a:lstStyle/>
        <a:p>
          <a:endParaRPr lang="en-US">
            <a:latin typeface="+mn-lt"/>
          </a:endParaRPr>
        </a:p>
      </dgm:t>
    </dgm:pt>
    <dgm:pt modelId="{2A50A0F2-7C01-994C-BE0A-FB73C19280C0}" type="sibTrans" cxnId="{C1277051-39D1-41DB-BC51-8E793853C41B}">
      <dgm:prSet/>
      <dgm:spPr/>
      <dgm:t>
        <a:bodyPr/>
        <a:lstStyle/>
        <a:p>
          <a:endParaRPr lang="en-US">
            <a:latin typeface="+mn-lt"/>
          </a:endParaRPr>
        </a:p>
      </dgm:t>
    </dgm:pt>
    <dgm:pt modelId="{ED4EF34A-3B1A-EC4A-9DCC-1EB19CCC65D6}" type="parTrans" cxnId="{598CA26E-62C7-4B0D-B6DF-91DA94375613}">
      <dgm:prSet/>
      <dgm:spPr/>
      <dgm:t>
        <a:bodyPr/>
        <a:lstStyle/>
        <a:p>
          <a:endParaRPr lang="en-US">
            <a:latin typeface="+mn-lt"/>
          </a:endParaRPr>
        </a:p>
      </dgm:t>
    </dgm:pt>
    <dgm:pt modelId="{E160B518-A849-2A45-860C-1719F4EE5CD5}">
      <dgm:prSet phldrT="[Text]" custT="1"/>
      <dgm:spPr>
        <a:xfrm>
          <a:off x="969" y="1268897"/>
          <a:ext cx="1982197" cy="603801"/>
        </a:xfrm>
        <a:prstGeom prst="roundRect">
          <a:avLst/>
        </a:prstGeom>
      </dgm:spPr>
      <dgm:t>
        <a:bodyPr/>
        <a:lstStyle/>
        <a:p>
          <a:pPr>
            <a:buNone/>
          </a:pPr>
          <a:r>
            <a:rPr lang="fr-FR" sz="2200" b="1" i="0" strike="noStrike" cap="none" spc="0" baseline="0" dirty="0">
              <a:solidFill>
                <a:srgbClr val="FFFFFF"/>
              </a:solidFill>
              <a:effectLst/>
              <a:latin typeface="Calibri"/>
              <a:ea typeface="Calibri" panose="020F0502020204030204"/>
              <a:cs typeface="Calibri"/>
            </a:rPr>
            <a:t>Prophylaxie</a:t>
          </a:r>
        </a:p>
      </dgm:t>
    </dgm:pt>
    <dgm:pt modelId="{0E61D44F-2D50-604F-AF02-ECB82B445992}" type="parTrans" cxnId="{5C553D41-DBB7-4E2D-98C9-4C750FFB2FC4}">
      <dgm:prSet/>
      <dgm:spPr/>
      <dgm:t>
        <a:bodyPr/>
        <a:lstStyle/>
        <a:p>
          <a:endParaRPr lang="en-US">
            <a:latin typeface="+mn-lt"/>
          </a:endParaRPr>
        </a:p>
      </dgm:t>
    </dgm:pt>
    <dgm:pt modelId="{E7243A6A-23D0-6345-99D6-69814A17D4D0}">
      <dgm:prSet phldrT="[Text]" custT="1"/>
      <dgm:spPr>
        <a:xfrm rot="5400000">
          <a:off x="4601502" y="-1289058"/>
          <a:ext cx="483040" cy="5719711"/>
        </a:xfrm>
        <a:prstGeom prst="round2SameRect">
          <a:avLst/>
        </a:prstGeom>
      </dgm:spPr>
      <dgm:t>
        <a:bodyPr/>
        <a:lstStyle/>
        <a:p>
          <a:pPr>
            <a:buFontTx/>
            <a:buNone/>
          </a:pPr>
          <a:r>
            <a:rPr lang="fr-FR" sz="2400" b="1" i="0" strike="noStrike" cap="none" spc="0" baseline="0" dirty="0">
              <a:solidFill>
                <a:srgbClr val="000000"/>
              </a:solidFill>
              <a:effectLst/>
              <a:latin typeface="Calibri"/>
              <a:ea typeface="Calibri" panose="020F0502020204030204"/>
              <a:cs typeface="Calibri"/>
            </a:rPr>
            <a:t>Prévention</a:t>
          </a:r>
        </a:p>
      </dgm:t>
    </dgm:pt>
    <dgm:pt modelId="{C3008774-CCF2-FE47-B650-DA4004108187}" type="sibTrans" cxnId="{5C553D41-DBB7-4E2D-98C9-4C750FFB2FC4}">
      <dgm:prSet/>
      <dgm:spPr/>
      <dgm:t>
        <a:bodyPr/>
        <a:lstStyle/>
        <a:p>
          <a:endParaRPr lang="en-US">
            <a:latin typeface="+mn-lt"/>
          </a:endParaRPr>
        </a:p>
      </dgm:t>
    </dgm:pt>
    <dgm:pt modelId="{E0F6F1B0-0D82-244F-B14C-891628753003}" type="sibTrans" cxnId="{598CA26E-62C7-4B0D-B6DF-91DA94375613}">
      <dgm:prSet/>
      <dgm:spPr/>
      <dgm:t>
        <a:bodyPr/>
        <a:lstStyle/>
        <a:p>
          <a:endParaRPr lang="en-US">
            <a:latin typeface="+mn-lt"/>
          </a:endParaRPr>
        </a:p>
      </dgm:t>
    </dgm:pt>
    <dgm:pt modelId="{CE0B44DC-FB00-7947-B7DB-57B1E85768F0}" type="pres">
      <dgm:prSet presAssocID="{1C461185-2906-8C4B-A172-8FCF0093F1D7}" presName="Name0" presStyleCnt="0">
        <dgm:presLayoutVars>
          <dgm:dir/>
          <dgm:animLvl val="lvl"/>
          <dgm:resizeHandles val="exact"/>
        </dgm:presLayoutVars>
      </dgm:prSet>
      <dgm:spPr/>
    </dgm:pt>
    <dgm:pt modelId="{FF99E9D4-B6F5-D046-87E7-CD45584ECC31}" type="pres">
      <dgm:prSet presAssocID="{D752A883-2322-1845-8016-B5C2EC3E6386}" presName="linNode" presStyleCnt="0"/>
      <dgm:spPr/>
    </dgm:pt>
    <dgm:pt modelId="{8F375765-1DCA-4544-9C29-60EB052754A0}" type="pres">
      <dgm:prSet presAssocID="{D752A883-2322-1845-8016-B5C2EC3E6386}" presName="parentText" presStyleLbl="node1" presStyleIdx="0" presStyleCnt="3" custScaleX="71542" custLinFactNeighborX="-20" custLinFactNeighborY="4335">
        <dgm:presLayoutVars>
          <dgm:chMax val="1"/>
          <dgm:bulletEnabled val="1"/>
        </dgm:presLayoutVars>
      </dgm:prSet>
      <dgm:spPr/>
    </dgm:pt>
    <dgm:pt modelId="{01916A8E-4680-9E4E-A7D5-E5FB4975EA86}" type="pres">
      <dgm:prSet presAssocID="{D752A883-2322-1845-8016-B5C2EC3E6386}" presName="descendantText" presStyleLbl="alignAccFollowNode1" presStyleIdx="0" presStyleCnt="3" custScaleX="116121">
        <dgm:presLayoutVars>
          <dgm:bulletEnabled val="1"/>
        </dgm:presLayoutVars>
      </dgm:prSet>
      <dgm:spPr/>
    </dgm:pt>
    <dgm:pt modelId="{AAA843C3-073A-E14B-9DAA-1158AC8BF0A3}" type="pres">
      <dgm:prSet presAssocID="{0CB068B8-D5C7-A44B-BBEC-4045C6F1B57B}" presName="sp" presStyleCnt="0"/>
      <dgm:spPr/>
    </dgm:pt>
    <dgm:pt modelId="{A70D77DD-49EA-DE46-8064-F3AD194B03CC}" type="pres">
      <dgm:prSet presAssocID="{AF022E00-8A23-324D-9085-E2D3E72DC69E}" presName="linNode" presStyleCnt="0"/>
      <dgm:spPr/>
    </dgm:pt>
    <dgm:pt modelId="{48766219-26BF-2242-8D14-68865AB17075}" type="pres">
      <dgm:prSet presAssocID="{AF022E00-8A23-324D-9085-E2D3E72DC69E}" presName="parentText" presStyleLbl="node1" presStyleIdx="1" presStyleCnt="3" custScaleX="71542" custLinFactNeighborX="-20">
        <dgm:presLayoutVars>
          <dgm:chMax val="1"/>
          <dgm:bulletEnabled val="1"/>
        </dgm:presLayoutVars>
      </dgm:prSet>
      <dgm:spPr/>
    </dgm:pt>
    <dgm:pt modelId="{467C671A-53FA-524A-AEF3-62E967A94B7B}" type="pres">
      <dgm:prSet presAssocID="{AF022E00-8A23-324D-9085-E2D3E72DC69E}" presName="descendantText" presStyleLbl="alignAccFollowNode1" presStyleIdx="1" presStyleCnt="3" custScaleX="116121">
        <dgm:presLayoutVars>
          <dgm:bulletEnabled val="1"/>
        </dgm:presLayoutVars>
      </dgm:prSet>
      <dgm:spPr/>
    </dgm:pt>
    <dgm:pt modelId="{1BE6EA46-F38F-EA48-B756-F0CB02446CCD}" type="pres">
      <dgm:prSet presAssocID="{2A50A0F2-7C01-994C-BE0A-FB73C19280C0}" presName="sp" presStyleCnt="0"/>
      <dgm:spPr/>
    </dgm:pt>
    <dgm:pt modelId="{D49D6F0D-CD75-424E-92B0-819C4BC47E9B}" type="pres">
      <dgm:prSet presAssocID="{E160B518-A849-2A45-860C-1719F4EE5CD5}" presName="linNode" presStyleCnt="0"/>
      <dgm:spPr/>
    </dgm:pt>
    <dgm:pt modelId="{EF000759-0CFF-584C-87E7-B053AFD27EC3}" type="pres">
      <dgm:prSet presAssocID="{E160B518-A849-2A45-860C-1719F4EE5CD5}" presName="parentText" presStyleLbl="node1" presStyleIdx="2" presStyleCnt="3" custScaleX="71542" custLinFactNeighborX="-20" custLinFactNeighborY="152">
        <dgm:presLayoutVars>
          <dgm:chMax val="1"/>
          <dgm:bulletEnabled val="1"/>
        </dgm:presLayoutVars>
      </dgm:prSet>
      <dgm:spPr/>
    </dgm:pt>
    <dgm:pt modelId="{6C959FAA-B63F-C948-B646-75E4FDB259D3}" type="pres">
      <dgm:prSet presAssocID="{E160B518-A849-2A45-860C-1719F4EE5CD5}" presName="descendantText" presStyleLbl="alignAccFollowNode1" presStyleIdx="2" presStyleCnt="3" custScaleX="116121">
        <dgm:presLayoutVars>
          <dgm:bulletEnabled val="1"/>
        </dgm:presLayoutVars>
      </dgm:prSet>
      <dgm:spPr/>
    </dgm:pt>
  </dgm:ptLst>
  <dgm:cxnLst>
    <dgm:cxn modelId="{94BB5B01-7D82-475F-9B73-91D28FE4FBBF}" type="presOf" srcId="{AF022E00-8A23-324D-9085-E2D3E72DC69E}" destId="{48766219-26BF-2242-8D14-68865AB17075}" srcOrd="0" destOrd="0" presId="urn:microsoft.com/office/officeart/2005/8/layout/vList5"/>
    <dgm:cxn modelId="{B4D4795C-4EB7-43B5-AB4F-6E8A37B700F7}" srcId="{D752A883-2322-1845-8016-B5C2EC3E6386}" destId="{CDFE37BD-886B-2C49-938A-D06BD580A071}" srcOrd="0" destOrd="0" parTransId="{C9F16C7C-226C-BA4F-83AB-EB9CAD4603DB}" sibTransId="{A6DD2702-2A72-204F-9B0B-EA9479DFF257}"/>
    <dgm:cxn modelId="{5C553D41-DBB7-4E2D-98C9-4C750FFB2FC4}" srcId="{E160B518-A849-2A45-860C-1719F4EE5CD5}" destId="{E7243A6A-23D0-6345-99D6-69814A17D4D0}" srcOrd="0" destOrd="0" parTransId="{0E61D44F-2D50-604F-AF02-ECB82B445992}" sibTransId="{C3008774-CCF2-FE47-B650-DA4004108187}"/>
    <dgm:cxn modelId="{6D7A3D64-1EAD-4925-9127-B3910FF5DB7D}" type="presOf" srcId="{D752A883-2322-1845-8016-B5C2EC3E6386}" destId="{8F375765-1DCA-4544-9C29-60EB052754A0}" srcOrd="0" destOrd="0" presId="urn:microsoft.com/office/officeart/2005/8/layout/vList5"/>
    <dgm:cxn modelId="{BB57104A-1D97-491D-AC05-B591F4D2488C}" type="presOf" srcId="{CDFE37BD-886B-2C49-938A-D06BD580A071}" destId="{01916A8E-4680-9E4E-A7D5-E5FB4975EA86}" srcOrd="0" destOrd="0" presId="urn:microsoft.com/office/officeart/2005/8/layout/vList5"/>
    <dgm:cxn modelId="{598CA26E-62C7-4B0D-B6DF-91DA94375613}" srcId="{1C461185-2906-8C4B-A172-8FCF0093F1D7}" destId="{E160B518-A849-2A45-860C-1719F4EE5CD5}" srcOrd="2" destOrd="0" parTransId="{ED4EF34A-3B1A-EC4A-9DCC-1EB19CCC65D6}" sibTransId="{E0F6F1B0-0D82-244F-B14C-891628753003}"/>
    <dgm:cxn modelId="{C1277051-39D1-41DB-BC51-8E793853C41B}" srcId="{1C461185-2906-8C4B-A172-8FCF0093F1D7}" destId="{AF022E00-8A23-324D-9085-E2D3E72DC69E}" srcOrd="1" destOrd="0" parTransId="{7FEB66FA-0CD9-CF41-A284-C4963EBB7B92}" sibTransId="{2A50A0F2-7C01-994C-BE0A-FB73C19280C0}"/>
    <dgm:cxn modelId="{73D63681-192C-4016-92AC-BE0675F02A05}" type="presOf" srcId="{E7243A6A-23D0-6345-99D6-69814A17D4D0}" destId="{6C959FAA-B63F-C948-B646-75E4FDB259D3}" srcOrd="0" destOrd="0" presId="urn:microsoft.com/office/officeart/2005/8/layout/vList5"/>
    <dgm:cxn modelId="{13218A83-3566-431B-9C12-AFD6CE7F061B}" type="presOf" srcId="{513B577F-2DA0-8042-BE7E-60DD71D0DAE3}" destId="{467C671A-53FA-524A-AEF3-62E967A94B7B}" srcOrd="0" destOrd="0" presId="urn:microsoft.com/office/officeart/2005/8/layout/vList5"/>
    <dgm:cxn modelId="{7F7DAB93-B4AC-4D4A-8006-74571C46D500}" type="presOf" srcId="{E160B518-A849-2A45-860C-1719F4EE5CD5}" destId="{EF000759-0CFF-584C-87E7-B053AFD27EC3}" srcOrd="0" destOrd="0" presId="urn:microsoft.com/office/officeart/2005/8/layout/vList5"/>
    <dgm:cxn modelId="{DC540ADC-9C7A-40E1-A768-53FE33605C57}" srcId="{AF022E00-8A23-324D-9085-E2D3E72DC69E}" destId="{513B577F-2DA0-8042-BE7E-60DD71D0DAE3}" srcOrd="0" destOrd="0" parTransId="{5D83FD1D-F7EE-944F-9E5D-D71F839AF954}" sibTransId="{D3A1F9C6-E735-3A41-86EA-B785BF496FA5}"/>
    <dgm:cxn modelId="{103106F4-EAF5-4466-83D8-6AE3020EA4C0}" type="presOf" srcId="{1C461185-2906-8C4B-A172-8FCF0093F1D7}" destId="{CE0B44DC-FB00-7947-B7DB-57B1E85768F0}" srcOrd="0" destOrd="0" presId="urn:microsoft.com/office/officeart/2005/8/layout/vList5"/>
    <dgm:cxn modelId="{3E8C96FA-DE29-446C-93D3-99039A030510}" srcId="{1C461185-2906-8C4B-A172-8FCF0093F1D7}" destId="{D752A883-2322-1845-8016-B5C2EC3E6386}" srcOrd="0" destOrd="0" parTransId="{157EAF03-6311-B34B-8E02-A0C09532336C}" sibTransId="{0CB068B8-D5C7-A44B-BBEC-4045C6F1B57B}"/>
    <dgm:cxn modelId="{3C8783C2-315F-409D-90E6-7136695F36E9}" type="presParOf" srcId="{CE0B44DC-FB00-7947-B7DB-57B1E85768F0}" destId="{FF99E9D4-B6F5-D046-87E7-CD45584ECC31}" srcOrd="0" destOrd="0" presId="urn:microsoft.com/office/officeart/2005/8/layout/vList5"/>
    <dgm:cxn modelId="{8F0CCEF5-FCF8-4C08-B3A0-708F55CBEC5F}" type="presParOf" srcId="{FF99E9D4-B6F5-D046-87E7-CD45584ECC31}" destId="{8F375765-1DCA-4544-9C29-60EB052754A0}" srcOrd="0" destOrd="0" presId="urn:microsoft.com/office/officeart/2005/8/layout/vList5"/>
    <dgm:cxn modelId="{4DB1501E-782B-4194-90B0-61A0124FD0D0}" type="presParOf" srcId="{FF99E9D4-B6F5-D046-87E7-CD45584ECC31}" destId="{01916A8E-4680-9E4E-A7D5-E5FB4975EA86}" srcOrd="1" destOrd="0" presId="urn:microsoft.com/office/officeart/2005/8/layout/vList5"/>
    <dgm:cxn modelId="{DE8AEA06-AFE9-42D5-A599-2994C9FEBE3E}" type="presParOf" srcId="{CE0B44DC-FB00-7947-B7DB-57B1E85768F0}" destId="{AAA843C3-073A-E14B-9DAA-1158AC8BF0A3}" srcOrd="1" destOrd="0" presId="urn:microsoft.com/office/officeart/2005/8/layout/vList5"/>
    <dgm:cxn modelId="{7E88719B-838B-4FEB-962C-874808593079}" type="presParOf" srcId="{CE0B44DC-FB00-7947-B7DB-57B1E85768F0}" destId="{A70D77DD-49EA-DE46-8064-F3AD194B03CC}" srcOrd="2" destOrd="0" presId="urn:microsoft.com/office/officeart/2005/8/layout/vList5"/>
    <dgm:cxn modelId="{D258FF0F-1446-4196-AACA-0A8B50BF7734}" type="presParOf" srcId="{A70D77DD-49EA-DE46-8064-F3AD194B03CC}" destId="{48766219-26BF-2242-8D14-68865AB17075}" srcOrd="0" destOrd="0" presId="urn:microsoft.com/office/officeart/2005/8/layout/vList5"/>
    <dgm:cxn modelId="{325F3681-5E72-484F-994D-4B94E1AED4A2}" type="presParOf" srcId="{A70D77DD-49EA-DE46-8064-F3AD194B03CC}" destId="{467C671A-53FA-524A-AEF3-62E967A94B7B}" srcOrd="1" destOrd="0" presId="urn:microsoft.com/office/officeart/2005/8/layout/vList5"/>
    <dgm:cxn modelId="{448BB95C-9986-4787-B1EA-0E4CE12BED8D}" type="presParOf" srcId="{CE0B44DC-FB00-7947-B7DB-57B1E85768F0}" destId="{1BE6EA46-F38F-EA48-B756-F0CB02446CCD}" srcOrd="3" destOrd="0" presId="urn:microsoft.com/office/officeart/2005/8/layout/vList5"/>
    <dgm:cxn modelId="{5582A918-F8A0-48EE-8CC2-2C0009518F5A}" type="presParOf" srcId="{CE0B44DC-FB00-7947-B7DB-57B1E85768F0}" destId="{D49D6F0D-CD75-424E-92B0-819C4BC47E9B}" srcOrd="4" destOrd="0" presId="urn:microsoft.com/office/officeart/2005/8/layout/vList5"/>
    <dgm:cxn modelId="{DC4304F7-D3C4-4817-9A1B-4E805777A68C}" type="presParOf" srcId="{D49D6F0D-CD75-424E-92B0-819C4BC47E9B}" destId="{EF000759-0CFF-584C-87E7-B053AFD27EC3}" srcOrd="0" destOrd="0" presId="urn:microsoft.com/office/officeart/2005/8/layout/vList5"/>
    <dgm:cxn modelId="{942BCC38-F86E-4CD3-AD2A-D9FEA36C69BD}" type="presParOf" srcId="{D49D6F0D-CD75-424E-92B0-819C4BC47E9B}" destId="{6C959FAA-B63F-C948-B646-75E4FDB259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28CD3-9B3D-4FE7-9853-E6D41DD77A6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a:p>
      </dgm:t>
    </dgm:pt>
    <dgm:pt modelId="{80E2CC29-B67F-40D1-8A5E-BA4A0DA48685}" type="parTrans" cxnId="{81301E12-1AAA-4091-8029-753405653473}">
      <dgm:prSet/>
      <dgm:spPr/>
      <dgm:t>
        <a:bodyPr/>
        <a:lstStyle/>
        <a:p>
          <a:endParaRPr lang="en-US"/>
        </a:p>
      </dgm:t>
    </dgm:pt>
    <dgm:pt modelId="{3A3AC64E-B1FC-4949-BFE6-3C48017BE814}">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700" b="0" i="0" strike="noStrike" cap="none" spc="0" baseline="0" dirty="0">
              <a:solidFill>
                <a:srgbClr val="FFFFFF"/>
              </a:solidFill>
              <a:effectLst/>
              <a:latin typeface="Arial"/>
              <a:ea typeface="Arial"/>
              <a:cs typeface="Arial"/>
            </a:rPr>
            <a:t>Ven</a:t>
          </a:r>
          <a:endParaRPr lang="en-US" dirty="0"/>
        </a:p>
      </dgm:t>
    </dgm:pt>
    <dgm:pt modelId="{B20E3ED3-5CE0-4429-871B-1D6EEFF431CB}" type="sibTrans" cxnId="{81301E12-1AAA-4091-8029-753405653473}">
      <dgm:prSet/>
      <dgm:spPr/>
      <dgm:t>
        <a:bodyPr/>
        <a:lstStyle/>
        <a:p>
          <a:endParaRPr lang="en-US"/>
        </a:p>
      </dgm:t>
    </dgm:pt>
    <dgm:pt modelId="{955F2B7C-89D5-447D-9EB2-077B298ABDE5}" type="parTrans" cxnId="{118A0718-3408-46E1-B592-DA0170F9A63A}">
      <dgm:prSet/>
      <dgm:spPr/>
      <dgm:t>
        <a:bodyPr/>
        <a:lstStyle/>
        <a:p>
          <a:endParaRPr lang="en-US"/>
        </a:p>
      </dgm:t>
    </dgm:pt>
    <dgm:pt modelId="{53A03AC8-BD8E-4BAA-A79E-93DBD7558466}">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700" b="0" i="0" strike="noStrike" cap="none" spc="0" baseline="0" dirty="0">
              <a:solidFill>
                <a:srgbClr val="FFFFFF"/>
              </a:solidFill>
              <a:effectLst/>
              <a:latin typeface="Arial"/>
              <a:ea typeface="Arial"/>
              <a:cs typeface="Arial"/>
            </a:rPr>
            <a:t>Sam</a:t>
          </a:r>
        </a:p>
      </dgm:t>
    </dgm:pt>
    <dgm:pt modelId="{B37A49C7-959E-4926-AC94-430BEB506433}" type="sibTrans" cxnId="{118A0718-3408-46E1-B592-DA0170F9A63A}">
      <dgm:prSet/>
      <dgm:spPr/>
      <dgm:t>
        <a:bodyPr/>
        <a:lstStyle/>
        <a:p>
          <a:endParaRPr lang="en-US"/>
        </a:p>
      </dgm:t>
    </dgm:pt>
    <dgm:pt modelId="{00A4D089-0249-415B-B33E-E2D24F0BD5B8}" type="parTrans" cxnId="{A4A60FBB-83B5-4173-93DA-66A0D4BA6CB6}">
      <dgm:prSet/>
      <dgm:spPr/>
      <dgm:t>
        <a:bodyPr/>
        <a:lstStyle/>
        <a:p>
          <a:endParaRPr lang="en-US"/>
        </a:p>
      </dgm:t>
    </dgm:pt>
    <dgm:pt modelId="{C8C1F0A0-9158-47A5-83C1-0FEDD35A0A0C}">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700" b="0" i="0" strike="noStrike" cap="none" spc="0" baseline="0" dirty="0">
              <a:solidFill>
                <a:srgbClr val="FFFFFF"/>
              </a:solidFill>
              <a:effectLst/>
              <a:latin typeface="Arial"/>
              <a:ea typeface="Arial"/>
              <a:cs typeface="Arial"/>
            </a:rPr>
            <a:t>Dim</a:t>
          </a:r>
        </a:p>
      </dgm:t>
    </dgm:pt>
    <dgm:pt modelId="{0EF5A329-0572-45D3-815C-5BB6767A2B30}" type="sibTrans" cxnId="{A4A60FBB-83B5-4173-93DA-66A0D4BA6CB6}">
      <dgm:prSet/>
      <dgm:spPr/>
      <dgm:t>
        <a:bodyPr/>
        <a:lstStyle/>
        <a:p>
          <a:endParaRPr lang="en-US"/>
        </a:p>
      </dgm:t>
    </dgm:pt>
    <dgm:pt modelId="{1BFFB06C-E36C-4F35-BD98-ECC6469C2BE5}" type="parTrans" cxnId="{69BC7E48-3558-4315-9001-34374FDF42E6}">
      <dgm:prSet/>
      <dgm:spPr/>
      <dgm:t>
        <a:bodyPr/>
        <a:lstStyle/>
        <a:p>
          <a:endParaRPr lang="en-US"/>
        </a:p>
      </dgm:t>
    </dgm:pt>
    <dgm:pt modelId="{C11B5E08-D3E7-4371-81E8-600F91ACB352}">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700" b="0" i="0" strike="noStrike" cap="none" spc="0" baseline="0" dirty="0">
              <a:solidFill>
                <a:srgbClr val="FFFFFF"/>
              </a:solidFill>
              <a:effectLst/>
              <a:latin typeface="Arial"/>
              <a:ea typeface="Arial"/>
              <a:cs typeface="Arial"/>
            </a:rPr>
            <a:t>Lun</a:t>
          </a:r>
          <a:endParaRPr lang="en-US" dirty="0"/>
        </a:p>
      </dgm:t>
    </dgm:pt>
    <dgm:pt modelId="{AF7DFD44-5C05-420E-AE3F-7ADEA56930FD}" type="sibTrans" cxnId="{69BC7E48-3558-4315-9001-34374FDF42E6}">
      <dgm:prSet/>
      <dgm:spPr/>
      <dgm:t>
        <a:bodyPr/>
        <a:lstStyle/>
        <a:p>
          <a:endParaRPr lang="en-US"/>
        </a:p>
      </dgm:t>
    </dgm:pt>
    <dgm:pt modelId="{4581A529-10FA-4E7F-B8F0-78405E6C07EE}" type="parTrans" cxnId="{15A5CE44-300C-41E7-B927-6FCDE6B2F3E0}">
      <dgm:prSet/>
      <dgm:spPr/>
      <dgm:t>
        <a:bodyPr/>
        <a:lstStyle/>
        <a:p>
          <a:endParaRPr lang="en-US"/>
        </a:p>
      </dgm:t>
    </dgm:pt>
    <dgm:pt modelId="{F0639563-C59D-4FC7-B048-52F514639468}">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700" b="0" i="0" strike="noStrike" cap="none" spc="0" baseline="0" dirty="0">
              <a:solidFill>
                <a:srgbClr val="FFFFFF"/>
              </a:solidFill>
              <a:effectLst/>
              <a:latin typeface="Arial"/>
              <a:ea typeface="Arial"/>
              <a:cs typeface="Arial"/>
            </a:rPr>
            <a:t>Mar</a:t>
          </a:r>
          <a:endParaRPr lang="en-US" dirty="0"/>
        </a:p>
      </dgm:t>
    </dgm:pt>
    <dgm:pt modelId="{6C912156-6C62-45EF-B427-17FE2691D61F}" type="sibTrans" cxnId="{15A5CE44-300C-41E7-B927-6FCDE6B2F3E0}">
      <dgm:prSet/>
      <dgm:spPr/>
      <dgm:t>
        <a:bodyPr/>
        <a:lstStyle/>
        <a:p>
          <a:endParaRPr lang="en-US"/>
        </a:p>
      </dgm:t>
    </dgm:pt>
    <dgm:pt modelId="{AE0B24FE-0224-4E50-928F-BE2D29EAC165}" type="parTrans" cxnId="{BFEED86D-FB97-4854-B1CC-3F39C645DFF9}">
      <dgm:prSet/>
      <dgm:spPr/>
      <dgm:t>
        <a:bodyPr/>
        <a:lstStyle/>
        <a:p>
          <a:endParaRPr lang="en-US"/>
        </a:p>
      </dgm:t>
    </dgm:pt>
    <dgm:pt modelId="{8ED7263E-D729-43D1-A0C0-0FF77C07DDA9}">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700" b="0" i="0" strike="noStrike" cap="none" spc="0" baseline="0" dirty="0">
              <a:solidFill>
                <a:srgbClr val="FFFFFF"/>
              </a:solidFill>
              <a:effectLst/>
              <a:latin typeface="Arial"/>
              <a:ea typeface="Arial"/>
              <a:cs typeface="Arial"/>
            </a:rPr>
            <a:t>Mer</a:t>
          </a:r>
        </a:p>
      </dgm:t>
    </dgm:pt>
    <dgm:pt modelId="{D70177D1-1316-4F68-A087-A79D5BCD3A2C}" type="sibTrans" cxnId="{BFEED86D-FB97-4854-B1CC-3F39C645DFF9}">
      <dgm:prSet/>
      <dgm:spPr/>
      <dgm:t>
        <a:bodyPr/>
        <a:lstStyle/>
        <a:p>
          <a:endParaRPr lang="en-US"/>
        </a:p>
      </dgm:t>
    </dgm:pt>
    <dgm:pt modelId="{C438A81C-8166-4953-8BF5-8DB3826D5C3F}" type="parTrans" cxnId="{6275DA0E-A9AE-4BD8-9279-BAE1D4FD4323}">
      <dgm:prSet/>
      <dgm:spPr/>
      <dgm:t>
        <a:bodyPr/>
        <a:lstStyle/>
        <a:p>
          <a:endParaRPr lang="en-US"/>
        </a:p>
      </dgm:t>
    </dgm:pt>
    <dgm:pt modelId="{CB3E8374-8AF4-4284-84D8-0438973CE6F5}">
      <dgm:prSet custT="1"/>
      <dgm:spPr>
        <a:solidFill>
          <a:srgbClr val="D15151"/>
        </a:solidFill>
        <a:ln w="25400" cap="flat" cmpd="sng" algn="ctr">
          <a:solidFill>
            <a:schemeClr val="lt1">
              <a:hueOff val="0"/>
              <a:satOff val="0"/>
              <a:lumOff val="0"/>
              <a:alphaOff val="0"/>
            </a:schemeClr>
          </a:solidFill>
          <a:prstDash val="solid"/>
        </a:ln>
      </dgm:spPr>
      <dgm:t>
        <a:bodyPr/>
        <a:lstStyle/>
        <a:p>
          <a:r>
            <a:rPr lang="fr-FR" sz="1700" b="0" i="0" strike="noStrike" cap="none" spc="0" baseline="0" dirty="0">
              <a:solidFill>
                <a:srgbClr val="FFFFFF"/>
              </a:solidFill>
              <a:effectLst/>
              <a:latin typeface="Arial"/>
              <a:ea typeface="Arial"/>
              <a:cs typeface="Arial"/>
            </a:rPr>
            <a:t>Jeu</a:t>
          </a:r>
        </a:p>
      </dgm:t>
    </dgm:pt>
    <dgm:pt modelId="{598ADD15-ABA9-4D8C-8617-4631C24055AB}" type="sibTrans" cxnId="{6275DA0E-A9AE-4BD8-9279-BAE1D4FD4323}">
      <dgm:prSet/>
      <dgm:spPr/>
      <dgm:t>
        <a:bodyPr/>
        <a:lstStyle/>
        <a:p>
          <a:endParaRPr lang="en-US"/>
        </a:p>
      </dgm:t>
    </dgm:pt>
    <dgm:pt modelId="{5889B727-6D11-47A6-8E99-E06FDBAE001F}" type="pres">
      <dgm:prSet presAssocID="{B3428CD3-9B3D-4FE7-9853-E6D41DD77A6E}" presName="Name0" presStyleCnt="0">
        <dgm:presLayoutVars>
          <dgm:dir/>
          <dgm:animLvl val="lvl"/>
          <dgm:resizeHandles val="exact"/>
        </dgm:presLayoutVars>
      </dgm:prSet>
      <dgm:spPr/>
    </dgm:pt>
    <dgm:pt modelId="{C6CF94AA-9C69-4641-8AAE-693D63121D24}" type="pres">
      <dgm:prSet presAssocID="{3A3AC64E-B1FC-4949-BFE6-3C48017BE814}" presName="parTxOnly" presStyleLbl="node1" presStyleIdx="0" presStyleCnt="7">
        <dgm:presLayoutVars>
          <dgm:chMax val="0"/>
          <dgm:chPref val="0"/>
          <dgm:bulletEnabled val="1"/>
        </dgm:presLayoutVars>
      </dgm:prSet>
      <dgm:spPr/>
    </dgm:pt>
    <dgm:pt modelId="{759851C3-E023-4162-98BF-0689BF03D65A}" type="pres">
      <dgm:prSet presAssocID="{B20E3ED3-5CE0-4429-871B-1D6EEFF431CB}" presName="parTxOnlySpace" presStyleCnt="0"/>
      <dgm:spPr/>
    </dgm:pt>
    <dgm:pt modelId="{F923B878-22CD-47A6-8AC2-500F9DC80AAA}" type="pres">
      <dgm:prSet presAssocID="{53A03AC8-BD8E-4BAA-A79E-93DBD7558466}" presName="parTxOnly" presStyleLbl="node1" presStyleIdx="1" presStyleCnt="7" custScaleX="109634">
        <dgm:presLayoutVars>
          <dgm:chMax val="0"/>
          <dgm:chPref val="0"/>
          <dgm:bulletEnabled val="1"/>
        </dgm:presLayoutVars>
      </dgm:prSet>
      <dgm:spPr/>
    </dgm:pt>
    <dgm:pt modelId="{A95E46FA-2FED-436A-948F-5F6041E049ED}" type="pres">
      <dgm:prSet presAssocID="{B37A49C7-959E-4926-AC94-430BEB506433}" presName="parTxOnlySpace" presStyleCnt="0"/>
      <dgm:spPr/>
    </dgm:pt>
    <dgm:pt modelId="{7C761CFE-79BD-4A00-B40F-3A886ED89475}" type="pres">
      <dgm:prSet presAssocID="{C8C1F0A0-9158-47A5-83C1-0FEDD35A0A0C}" presName="parTxOnly" presStyleLbl="node1" presStyleIdx="2" presStyleCnt="7">
        <dgm:presLayoutVars>
          <dgm:chMax val="0"/>
          <dgm:chPref val="0"/>
          <dgm:bulletEnabled val="1"/>
        </dgm:presLayoutVars>
      </dgm:prSet>
      <dgm:spPr/>
    </dgm:pt>
    <dgm:pt modelId="{3B997E96-4ECF-4B26-8B35-EB58B592910B}" type="pres">
      <dgm:prSet presAssocID="{0EF5A329-0572-45D3-815C-5BB6767A2B30}" presName="parTxOnlySpace" presStyleCnt="0"/>
      <dgm:spPr/>
    </dgm:pt>
    <dgm:pt modelId="{1089A157-4B2D-4CB4-A04F-A264423C7F37}" type="pres">
      <dgm:prSet presAssocID="{C11B5E08-D3E7-4371-81E8-600F91ACB352}" presName="parTxOnly" presStyleLbl="node1" presStyleIdx="3" presStyleCnt="7">
        <dgm:presLayoutVars>
          <dgm:chMax val="0"/>
          <dgm:chPref val="0"/>
          <dgm:bulletEnabled val="1"/>
        </dgm:presLayoutVars>
      </dgm:prSet>
      <dgm:spPr/>
    </dgm:pt>
    <dgm:pt modelId="{7F302F57-3F43-4EE6-8FCB-5FC8F651B585}" type="pres">
      <dgm:prSet presAssocID="{AF7DFD44-5C05-420E-AE3F-7ADEA56930FD}" presName="parTxOnlySpace" presStyleCnt="0"/>
      <dgm:spPr/>
    </dgm:pt>
    <dgm:pt modelId="{1307C210-D8FF-47D4-9024-6861A689E36E}" type="pres">
      <dgm:prSet presAssocID="{F0639563-C59D-4FC7-B048-52F514639468}" presName="parTxOnly" presStyleLbl="node1" presStyleIdx="4" presStyleCnt="7">
        <dgm:presLayoutVars>
          <dgm:chMax val="0"/>
          <dgm:chPref val="0"/>
          <dgm:bulletEnabled val="1"/>
        </dgm:presLayoutVars>
      </dgm:prSet>
      <dgm:spPr/>
    </dgm:pt>
    <dgm:pt modelId="{5BE96B0B-AE81-4F4F-AE86-11CD762A33DF}" type="pres">
      <dgm:prSet presAssocID="{6C912156-6C62-45EF-B427-17FE2691D61F}" presName="parTxOnlySpace" presStyleCnt="0"/>
      <dgm:spPr/>
    </dgm:pt>
    <dgm:pt modelId="{4A2B827C-081C-4F2B-955A-57ACDE6099A7}" type="pres">
      <dgm:prSet presAssocID="{8ED7263E-D729-43D1-A0C0-0FF77C07DDA9}" presName="parTxOnly" presStyleLbl="node1" presStyleIdx="5" presStyleCnt="7">
        <dgm:presLayoutVars>
          <dgm:chMax val="0"/>
          <dgm:chPref val="0"/>
          <dgm:bulletEnabled val="1"/>
        </dgm:presLayoutVars>
      </dgm:prSet>
      <dgm:spPr/>
    </dgm:pt>
    <dgm:pt modelId="{CC7F4851-E78E-4647-BFC3-CB52A537442B}" type="pres">
      <dgm:prSet presAssocID="{D70177D1-1316-4F68-A087-A79D5BCD3A2C}" presName="parTxOnlySpace" presStyleCnt="0"/>
      <dgm:spPr/>
    </dgm:pt>
    <dgm:pt modelId="{6342120E-FA78-47C4-812F-8A45544799C0}" type="pres">
      <dgm:prSet presAssocID="{CB3E8374-8AF4-4284-84D8-0438973CE6F5}" presName="parTxOnly" presStyleLbl="node1" presStyleIdx="6" presStyleCnt="7">
        <dgm:presLayoutVars>
          <dgm:chMax val="0"/>
          <dgm:chPref val="0"/>
          <dgm:bulletEnabled val="1"/>
        </dgm:presLayoutVars>
      </dgm:prSet>
      <dgm:spPr/>
    </dgm:pt>
  </dgm:ptLst>
  <dgm:cxnLst>
    <dgm:cxn modelId="{6275DA0E-A9AE-4BD8-9279-BAE1D4FD4323}" srcId="{B3428CD3-9B3D-4FE7-9853-E6D41DD77A6E}" destId="{CB3E8374-8AF4-4284-84D8-0438973CE6F5}" srcOrd="6" destOrd="0" parTransId="{C438A81C-8166-4953-8BF5-8DB3826D5C3F}" sibTransId="{598ADD15-ABA9-4D8C-8617-4631C24055AB}"/>
    <dgm:cxn modelId="{81301E12-1AAA-4091-8029-753405653473}" srcId="{B3428CD3-9B3D-4FE7-9853-E6D41DD77A6E}" destId="{3A3AC64E-B1FC-4949-BFE6-3C48017BE814}" srcOrd="0" destOrd="0" parTransId="{80E2CC29-B67F-40D1-8A5E-BA4A0DA48685}" sibTransId="{B20E3ED3-5CE0-4429-871B-1D6EEFF431CB}"/>
    <dgm:cxn modelId="{118A0718-3408-46E1-B592-DA0170F9A63A}" srcId="{B3428CD3-9B3D-4FE7-9853-E6D41DD77A6E}" destId="{53A03AC8-BD8E-4BAA-A79E-93DBD7558466}" srcOrd="1" destOrd="0" parTransId="{955F2B7C-89D5-447D-9EB2-077B298ABDE5}" sibTransId="{B37A49C7-959E-4926-AC94-430BEB506433}"/>
    <dgm:cxn modelId="{B91C4B25-1CC3-437B-AC8C-D98CB540BB16}" type="presOf" srcId="{F0639563-C59D-4FC7-B048-52F514639468}" destId="{1307C210-D8FF-47D4-9024-6861A689E36E}" srcOrd="0" destOrd="0" presId="urn:microsoft.com/office/officeart/2005/8/layout/chevron1"/>
    <dgm:cxn modelId="{5DDC4A2D-C2DA-4B2C-BAE6-E23A9EE288AF}" type="presOf" srcId="{53A03AC8-BD8E-4BAA-A79E-93DBD7558466}" destId="{F923B878-22CD-47A6-8AC2-500F9DC80AAA}" srcOrd="0" destOrd="0" presId="urn:microsoft.com/office/officeart/2005/8/layout/chevron1"/>
    <dgm:cxn modelId="{6F2D563B-0A27-4507-94A1-489469CBAEA8}" type="presOf" srcId="{C8C1F0A0-9158-47A5-83C1-0FEDD35A0A0C}" destId="{7C761CFE-79BD-4A00-B40F-3A886ED89475}" srcOrd="0" destOrd="0" presId="urn:microsoft.com/office/officeart/2005/8/layout/chevron1"/>
    <dgm:cxn modelId="{15A5CE44-300C-41E7-B927-6FCDE6B2F3E0}" srcId="{B3428CD3-9B3D-4FE7-9853-E6D41DD77A6E}" destId="{F0639563-C59D-4FC7-B048-52F514639468}" srcOrd="4" destOrd="0" parTransId="{4581A529-10FA-4E7F-B8F0-78405E6C07EE}" sibTransId="{6C912156-6C62-45EF-B427-17FE2691D61F}"/>
    <dgm:cxn modelId="{69BC7E48-3558-4315-9001-34374FDF42E6}" srcId="{B3428CD3-9B3D-4FE7-9853-E6D41DD77A6E}" destId="{C11B5E08-D3E7-4371-81E8-600F91ACB352}" srcOrd="3" destOrd="0" parTransId="{1BFFB06C-E36C-4F35-BD98-ECC6469C2BE5}" sibTransId="{AF7DFD44-5C05-420E-AE3F-7ADEA56930FD}"/>
    <dgm:cxn modelId="{BFEED86D-FB97-4854-B1CC-3F39C645DFF9}" srcId="{B3428CD3-9B3D-4FE7-9853-E6D41DD77A6E}" destId="{8ED7263E-D729-43D1-A0C0-0FF77C07DDA9}" srcOrd="5" destOrd="0" parTransId="{AE0B24FE-0224-4E50-928F-BE2D29EAC165}" sibTransId="{D70177D1-1316-4F68-A087-A79D5BCD3A2C}"/>
    <dgm:cxn modelId="{8444816F-28A2-489D-9FAE-6318CF86BD21}" type="presOf" srcId="{CB3E8374-8AF4-4284-84D8-0438973CE6F5}" destId="{6342120E-FA78-47C4-812F-8A45544799C0}" srcOrd="0" destOrd="0" presId="urn:microsoft.com/office/officeart/2005/8/layout/chevron1"/>
    <dgm:cxn modelId="{CB786072-F21A-46B8-93C6-A42665495577}" type="presOf" srcId="{8ED7263E-D729-43D1-A0C0-0FF77C07DDA9}" destId="{4A2B827C-081C-4F2B-955A-57ACDE6099A7}" srcOrd="0" destOrd="0" presId="urn:microsoft.com/office/officeart/2005/8/layout/chevron1"/>
    <dgm:cxn modelId="{5D44D5B8-4D65-4F5C-902F-F095708C7BD7}" type="presOf" srcId="{C11B5E08-D3E7-4371-81E8-600F91ACB352}" destId="{1089A157-4B2D-4CB4-A04F-A264423C7F37}" srcOrd="0" destOrd="0" presId="urn:microsoft.com/office/officeart/2005/8/layout/chevron1"/>
    <dgm:cxn modelId="{A4A60FBB-83B5-4173-93DA-66A0D4BA6CB6}" srcId="{B3428CD3-9B3D-4FE7-9853-E6D41DD77A6E}" destId="{C8C1F0A0-9158-47A5-83C1-0FEDD35A0A0C}" srcOrd="2" destOrd="0" parTransId="{00A4D089-0249-415B-B33E-E2D24F0BD5B8}" sibTransId="{0EF5A329-0572-45D3-815C-5BB6767A2B30}"/>
    <dgm:cxn modelId="{04B9BBBB-1EB8-440A-A6AF-05753E87E732}" type="presOf" srcId="{3A3AC64E-B1FC-4949-BFE6-3C48017BE814}" destId="{C6CF94AA-9C69-4641-8AAE-693D63121D24}" srcOrd="0" destOrd="0" presId="urn:microsoft.com/office/officeart/2005/8/layout/chevron1"/>
    <dgm:cxn modelId="{5E9083CA-A60B-4081-8AEB-C1F73FA012B5}" type="presOf" srcId="{B3428CD3-9B3D-4FE7-9853-E6D41DD77A6E}" destId="{5889B727-6D11-47A6-8E99-E06FDBAE001F}" srcOrd="0" destOrd="0" presId="urn:microsoft.com/office/officeart/2005/8/layout/chevron1"/>
    <dgm:cxn modelId="{5FAE90DC-192D-4572-BD83-C4D474641AC6}" type="presParOf" srcId="{5889B727-6D11-47A6-8E99-E06FDBAE001F}" destId="{C6CF94AA-9C69-4641-8AAE-693D63121D24}" srcOrd="0" destOrd="0" presId="urn:microsoft.com/office/officeart/2005/8/layout/chevron1"/>
    <dgm:cxn modelId="{D1807AF8-F747-4E3B-8FB9-1367004D92D4}" type="presParOf" srcId="{5889B727-6D11-47A6-8E99-E06FDBAE001F}" destId="{759851C3-E023-4162-98BF-0689BF03D65A}" srcOrd="1" destOrd="0" presId="urn:microsoft.com/office/officeart/2005/8/layout/chevron1"/>
    <dgm:cxn modelId="{9BF85DA4-D4FD-4F44-8483-E0A9D5455ECD}" type="presParOf" srcId="{5889B727-6D11-47A6-8E99-E06FDBAE001F}" destId="{F923B878-22CD-47A6-8AC2-500F9DC80AAA}" srcOrd="2" destOrd="0" presId="urn:microsoft.com/office/officeart/2005/8/layout/chevron1"/>
    <dgm:cxn modelId="{D2D1BC50-3BD5-48E1-844E-720C3D12FA10}" type="presParOf" srcId="{5889B727-6D11-47A6-8E99-E06FDBAE001F}" destId="{A95E46FA-2FED-436A-948F-5F6041E049ED}" srcOrd="3" destOrd="0" presId="urn:microsoft.com/office/officeart/2005/8/layout/chevron1"/>
    <dgm:cxn modelId="{62C696C4-9982-4459-B2F9-D62B6FA65593}" type="presParOf" srcId="{5889B727-6D11-47A6-8E99-E06FDBAE001F}" destId="{7C761CFE-79BD-4A00-B40F-3A886ED89475}" srcOrd="4" destOrd="0" presId="urn:microsoft.com/office/officeart/2005/8/layout/chevron1"/>
    <dgm:cxn modelId="{23F76899-DD68-4815-ABE4-6AB265BFA362}" type="presParOf" srcId="{5889B727-6D11-47A6-8E99-E06FDBAE001F}" destId="{3B997E96-4ECF-4B26-8B35-EB58B592910B}" srcOrd="5" destOrd="0" presId="urn:microsoft.com/office/officeart/2005/8/layout/chevron1"/>
    <dgm:cxn modelId="{6D575549-D993-4D8F-8780-9FC519BF3513}" type="presParOf" srcId="{5889B727-6D11-47A6-8E99-E06FDBAE001F}" destId="{1089A157-4B2D-4CB4-A04F-A264423C7F37}" srcOrd="6" destOrd="0" presId="urn:microsoft.com/office/officeart/2005/8/layout/chevron1"/>
    <dgm:cxn modelId="{6B9249AD-9922-42A1-85E5-A2AC23C90E99}" type="presParOf" srcId="{5889B727-6D11-47A6-8E99-E06FDBAE001F}" destId="{7F302F57-3F43-4EE6-8FCB-5FC8F651B585}" srcOrd="7" destOrd="0" presId="urn:microsoft.com/office/officeart/2005/8/layout/chevron1"/>
    <dgm:cxn modelId="{547DED81-ECB6-43E4-9FD5-58C1A8BAC54C}" type="presParOf" srcId="{5889B727-6D11-47A6-8E99-E06FDBAE001F}" destId="{1307C210-D8FF-47D4-9024-6861A689E36E}" srcOrd="8" destOrd="0" presId="urn:microsoft.com/office/officeart/2005/8/layout/chevron1"/>
    <dgm:cxn modelId="{AEDD292B-0FF2-44F2-9D7C-7F0B0C4534AF}" type="presParOf" srcId="{5889B727-6D11-47A6-8E99-E06FDBAE001F}" destId="{5BE96B0B-AE81-4F4F-AE86-11CD762A33DF}" srcOrd="9" destOrd="0" presId="urn:microsoft.com/office/officeart/2005/8/layout/chevron1"/>
    <dgm:cxn modelId="{4B757336-98ED-4152-9608-FD1AE3997E53}" type="presParOf" srcId="{5889B727-6D11-47A6-8E99-E06FDBAE001F}" destId="{4A2B827C-081C-4F2B-955A-57ACDE6099A7}" srcOrd="10" destOrd="0" presId="urn:microsoft.com/office/officeart/2005/8/layout/chevron1"/>
    <dgm:cxn modelId="{0C1599B5-8B66-4D13-88EA-943D543C85AD}" type="presParOf" srcId="{5889B727-6D11-47A6-8E99-E06FDBAE001F}" destId="{CC7F4851-E78E-4647-BFC3-CB52A537442B}" srcOrd="11" destOrd="0" presId="urn:microsoft.com/office/officeart/2005/8/layout/chevron1"/>
    <dgm:cxn modelId="{28C521D1-420C-4BF3-82EE-77C5172557D7}" type="presParOf" srcId="{5889B727-6D11-47A6-8E99-E06FDBAE001F}" destId="{6342120E-FA78-47C4-812F-8A45544799C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FE740-E8E2-43FE-AD2A-F91852919F8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a:p>
      </dgm:t>
    </dgm:pt>
    <dgm:pt modelId="{6A364CB8-B130-4C4A-A97C-863AAC10097A}" type="parTrans" cxnId="{358D0E47-6CD8-4BF5-A799-42AA5853471D}">
      <dgm:prSet/>
      <dgm:spPr/>
      <dgm:t>
        <a:bodyPr/>
        <a:lstStyle/>
        <a:p>
          <a:endParaRPr lang="en-US"/>
        </a:p>
      </dgm:t>
    </dgm:pt>
    <dgm:pt modelId="{ED2F9F54-4A98-4D3A-A9E6-977F5C4D070B}">
      <dgm:prSet phldrT="[Text]" custT="1"/>
      <dgm:spPr>
        <a:solidFill>
          <a:srgbClr val="D15151"/>
        </a:solidFill>
      </dgm:spPr>
      <dgm:t>
        <a:bodyPr/>
        <a:lstStyle/>
        <a:p>
          <a:r>
            <a:rPr lang="fr-FR" sz="1690" b="0" i="0" strike="noStrike" cap="none" spc="0" baseline="0" dirty="0">
              <a:solidFill>
                <a:srgbClr val="FFFFFF"/>
              </a:solidFill>
              <a:effectLst/>
              <a:latin typeface="Arial"/>
              <a:ea typeface="Arial"/>
              <a:cs typeface="Arial"/>
            </a:rPr>
            <a:t>Ven</a:t>
          </a:r>
          <a:endParaRPr lang="en-US" sz="1690" dirty="0"/>
        </a:p>
      </dgm:t>
    </dgm:pt>
    <dgm:pt modelId="{BB6301D3-12FE-4963-9612-E2E18F86C0F8}" type="sibTrans" cxnId="{358D0E47-6CD8-4BF5-A799-42AA5853471D}">
      <dgm:prSet/>
      <dgm:spPr/>
      <dgm:t>
        <a:bodyPr/>
        <a:lstStyle/>
        <a:p>
          <a:endParaRPr lang="en-US"/>
        </a:p>
      </dgm:t>
    </dgm:pt>
    <dgm:pt modelId="{AE5E0780-E288-4F12-8B3A-3462D197E65B}" type="parTrans" cxnId="{50FEF090-9060-476B-801E-020A04148D96}">
      <dgm:prSet/>
      <dgm:spPr/>
      <dgm:t>
        <a:bodyPr/>
        <a:lstStyle/>
        <a:p>
          <a:endParaRPr lang="en-US"/>
        </a:p>
      </dgm:t>
    </dgm:pt>
    <dgm:pt modelId="{2AEF61B4-E304-405D-9303-7488E1448636}">
      <dgm:prSet phldrT="[Text]" custT="1"/>
      <dgm:spPr>
        <a:solidFill>
          <a:srgbClr val="D15151"/>
        </a:solidFill>
      </dgm:spPr>
      <dgm:t>
        <a:bodyPr/>
        <a:lstStyle/>
        <a:p>
          <a:r>
            <a:rPr lang="fr-FR" sz="1690" b="0" i="0" strike="noStrike" cap="none" spc="0" baseline="0" dirty="0">
              <a:solidFill>
                <a:srgbClr val="FFFFFF"/>
              </a:solidFill>
              <a:effectLst/>
              <a:latin typeface="Arial"/>
              <a:ea typeface="Arial"/>
              <a:cs typeface="Arial"/>
            </a:rPr>
            <a:t>Sam</a:t>
          </a:r>
          <a:endParaRPr lang="en-US" sz="1690" dirty="0"/>
        </a:p>
      </dgm:t>
    </dgm:pt>
    <dgm:pt modelId="{AA2919C8-8955-467B-85AB-83AFCF9027AB}" type="sibTrans" cxnId="{50FEF090-9060-476B-801E-020A04148D96}">
      <dgm:prSet/>
      <dgm:spPr/>
      <dgm:t>
        <a:bodyPr/>
        <a:lstStyle/>
        <a:p>
          <a:endParaRPr lang="en-US"/>
        </a:p>
      </dgm:t>
    </dgm:pt>
    <dgm:pt modelId="{3DC61933-C92A-4F44-A5E7-995FC5EE495B}" type="parTrans" cxnId="{F2BC2A91-4CC6-4D8E-9D23-F4D688BCDD91}">
      <dgm:prSet/>
      <dgm:spPr/>
      <dgm:t>
        <a:bodyPr/>
        <a:lstStyle/>
        <a:p>
          <a:endParaRPr lang="en-US"/>
        </a:p>
      </dgm:t>
    </dgm:pt>
    <dgm:pt modelId="{86AB7867-3FF1-4868-A12D-3C4992352131}">
      <dgm:prSet phldrT="[Text]" custT="1"/>
      <dgm:spPr>
        <a:solidFill>
          <a:srgbClr val="D15151"/>
        </a:solidFill>
      </dgm:spPr>
      <dgm:t>
        <a:bodyPr/>
        <a:lstStyle/>
        <a:p>
          <a:r>
            <a:rPr lang="fr-FR" sz="1690" b="0" i="0" strike="noStrike" cap="none" spc="0" baseline="0" dirty="0">
              <a:solidFill>
                <a:srgbClr val="FFFFFF"/>
              </a:solidFill>
              <a:effectLst/>
              <a:latin typeface="Arial"/>
              <a:ea typeface="Arial"/>
              <a:cs typeface="Arial"/>
            </a:rPr>
            <a:t>Dim</a:t>
          </a:r>
          <a:endParaRPr lang="en-US" sz="1690" dirty="0"/>
        </a:p>
      </dgm:t>
    </dgm:pt>
    <dgm:pt modelId="{02CCBF7E-623A-4721-85B7-047240F3BAA0}" type="sibTrans" cxnId="{F2BC2A91-4CC6-4D8E-9D23-F4D688BCDD91}">
      <dgm:prSet/>
      <dgm:spPr/>
      <dgm:t>
        <a:bodyPr/>
        <a:lstStyle/>
        <a:p>
          <a:endParaRPr lang="en-US"/>
        </a:p>
      </dgm:t>
    </dgm:pt>
    <dgm:pt modelId="{1C3AFF73-FD9A-45BC-94C8-F06D8F890FE7}" type="parTrans" cxnId="{C5788228-11C3-4877-A3A2-A18FAB2885E8}">
      <dgm:prSet/>
      <dgm:spPr/>
      <dgm:t>
        <a:bodyPr/>
        <a:lstStyle/>
        <a:p>
          <a:endParaRPr lang="en-US"/>
        </a:p>
      </dgm:t>
    </dgm:pt>
    <dgm:pt modelId="{21FE77B0-FBB1-427A-9206-4599C7F78B6A}">
      <dgm:prSet custT="1"/>
      <dgm:spPr>
        <a:solidFill>
          <a:srgbClr val="D15151"/>
        </a:solidFill>
      </dgm:spPr>
      <dgm:t>
        <a:bodyPr/>
        <a:lstStyle/>
        <a:p>
          <a:r>
            <a:rPr lang="fr-FR" sz="1690" b="0" i="0" strike="noStrike" cap="none" spc="0" baseline="0" dirty="0">
              <a:solidFill>
                <a:srgbClr val="FFFFFF"/>
              </a:solidFill>
              <a:effectLst/>
              <a:latin typeface="Arial"/>
              <a:ea typeface="Arial"/>
              <a:cs typeface="Arial"/>
            </a:rPr>
            <a:t>Lun</a:t>
          </a:r>
        </a:p>
      </dgm:t>
    </dgm:pt>
    <dgm:pt modelId="{0C166F9E-D2E4-42C5-98D8-B5F2BABFCD3E}" type="sibTrans" cxnId="{C5788228-11C3-4877-A3A2-A18FAB2885E8}">
      <dgm:prSet/>
      <dgm:spPr/>
      <dgm:t>
        <a:bodyPr/>
        <a:lstStyle/>
        <a:p>
          <a:endParaRPr lang="en-US"/>
        </a:p>
      </dgm:t>
    </dgm:pt>
    <dgm:pt modelId="{A5483E77-F269-4F56-BBE1-CB13DE7CDD45}" type="parTrans" cxnId="{8D68D971-1706-4C89-8340-804756FEFABF}">
      <dgm:prSet/>
      <dgm:spPr/>
      <dgm:t>
        <a:bodyPr/>
        <a:lstStyle/>
        <a:p>
          <a:endParaRPr lang="en-US"/>
        </a:p>
      </dgm:t>
    </dgm:pt>
    <dgm:pt modelId="{1049F589-1D1B-431A-9121-2B5239EDA4D9}">
      <dgm:prSet custT="1"/>
      <dgm:spPr>
        <a:solidFill>
          <a:srgbClr val="D15151"/>
        </a:solidFill>
      </dgm:spPr>
      <dgm:t>
        <a:bodyPr/>
        <a:lstStyle/>
        <a:p>
          <a:pPr rtl="0"/>
          <a:r>
            <a:rPr lang="fr-FR" sz="1690" b="0" i="0" strike="noStrike" cap="none" spc="0" baseline="0" dirty="0">
              <a:solidFill>
                <a:srgbClr val="FFFFFF"/>
              </a:solidFill>
              <a:effectLst/>
              <a:latin typeface="Arial"/>
              <a:ea typeface="Arial"/>
              <a:cs typeface="Arial"/>
            </a:rPr>
            <a:t>Mar</a:t>
          </a:r>
        </a:p>
      </dgm:t>
    </dgm:pt>
    <dgm:pt modelId="{3EB777FD-9531-4AAB-AE3B-771856718863}" type="sibTrans" cxnId="{8D68D971-1706-4C89-8340-804756FEFABF}">
      <dgm:prSet/>
      <dgm:spPr/>
      <dgm:t>
        <a:bodyPr/>
        <a:lstStyle/>
        <a:p>
          <a:endParaRPr lang="en-US"/>
        </a:p>
      </dgm:t>
    </dgm:pt>
    <dgm:pt modelId="{030E4777-59CA-4558-80B3-6DC796C8ECB1}" type="parTrans" cxnId="{2297C4D5-F01C-4F66-9097-A5BAFEAF9789}">
      <dgm:prSet/>
      <dgm:spPr/>
      <dgm:t>
        <a:bodyPr/>
        <a:lstStyle/>
        <a:p>
          <a:endParaRPr lang="en-US"/>
        </a:p>
      </dgm:t>
    </dgm:pt>
    <dgm:pt modelId="{79BAF105-1087-4E76-B842-C6CBAB0E1C0A}">
      <dgm:prSet custT="1"/>
      <dgm:spPr>
        <a:solidFill>
          <a:srgbClr val="D15151"/>
        </a:solidFill>
      </dgm:spPr>
      <dgm:t>
        <a:bodyPr/>
        <a:lstStyle/>
        <a:p>
          <a:pPr rtl="0"/>
          <a:r>
            <a:rPr lang="fr-FR" sz="1620" b="0" i="0" strike="noStrike" cap="none" spc="0" baseline="0" dirty="0">
              <a:solidFill>
                <a:srgbClr val="FFFFFF"/>
              </a:solidFill>
              <a:effectLst/>
              <a:latin typeface="Arial"/>
              <a:ea typeface="Arial"/>
              <a:cs typeface="Arial"/>
            </a:rPr>
            <a:t>Mer</a:t>
          </a:r>
        </a:p>
      </dgm:t>
    </dgm:pt>
    <dgm:pt modelId="{C7F7BC94-5ED1-4934-8874-AD033ED0ACDE}" type="sibTrans" cxnId="{2297C4D5-F01C-4F66-9097-A5BAFEAF9789}">
      <dgm:prSet/>
      <dgm:spPr/>
      <dgm:t>
        <a:bodyPr/>
        <a:lstStyle/>
        <a:p>
          <a:endParaRPr lang="en-US"/>
        </a:p>
      </dgm:t>
    </dgm:pt>
    <dgm:pt modelId="{2CFF1789-8857-4318-B854-22CD73789D5A}" type="parTrans" cxnId="{E61A58DB-0B56-4502-9CB1-B15589C885A3}">
      <dgm:prSet/>
      <dgm:spPr/>
      <dgm:t>
        <a:bodyPr/>
        <a:lstStyle/>
        <a:p>
          <a:endParaRPr lang="en-US"/>
        </a:p>
      </dgm:t>
    </dgm:pt>
    <dgm:pt modelId="{BD84F5F5-D4E2-46AA-A82B-8B8DFF820B6A}">
      <dgm:prSet custT="1"/>
      <dgm:spPr>
        <a:solidFill>
          <a:srgbClr val="D15151"/>
        </a:solidFill>
      </dgm:spPr>
      <dgm:t>
        <a:bodyPr/>
        <a:lstStyle/>
        <a:p>
          <a:r>
            <a:rPr lang="fr-FR" sz="1690" b="0" i="0" strike="noStrike" cap="none" spc="0" baseline="0" dirty="0">
              <a:solidFill>
                <a:srgbClr val="FFFFFF"/>
              </a:solidFill>
              <a:effectLst/>
              <a:latin typeface="Arial"/>
              <a:ea typeface="Arial"/>
              <a:cs typeface="Arial"/>
            </a:rPr>
            <a:t>Jeu</a:t>
          </a:r>
        </a:p>
      </dgm:t>
    </dgm:pt>
    <dgm:pt modelId="{16CD9B98-873E-4DF3-B302-DFAB97491A08}" type="sibTrans" cxnId="{E61A58DB-0B56-4502-9CB1-B15589C885A3}">
      <dgm:prSet/>
      <dgm:spPr/>
      <dgm:t>
        <a:bodyPr/>
        <a:lstStyle/>
        <a:p>
          <a:endParaRPr lang="en-US"/>
        </a:p>
      </dgm:t>
    </dgm:pt>
    <dgm:pt modelId="{BCD66E6F-0767-486C-B05F-BE5EC003CA6E}" type="pres">
      <dgm:prSet presAssocID="{770FE740-E8E2-43FE-AD2A-F91852919F82}" presName="Name0" presStyleCnt="0">
        <dgm:presLayoutVars>
          <dgm:dir/>
          <dgm:animLvl val="lvl"/>
          <dgm:resizeHandles val="exact"/>
        </dgm:presLayoutVars>
      </dgm:prSet>
      <dgm:spPr/>
    </dgm:pt>
    <dgm:pt modelId="{797DD23C-7D8C-4165-8833-F82AB9E68ABC}" type="pres">
      <dgm:prSet presAssocID="{ED2F9F54-4A98-4D3A-A9E6-977F5C4D070B}" presName="parTxOnly" presStyleLbl="node1" presStyleIdx="0" presStyleCnt="7">
        <dgm:presLayoutVars>
          <dgm:chMax val="0"/>
          <dgm:chPref val="0"/>
          <dgm:bulletEnabled val="1"/>
        </dgm:presLayoutVars>
      </dgm:prSet>
      <dgm:spPr/>
    </dgm:pt>
    <dgm:pt modelId="{1F1FBEF7-B70D-4B65-8420-0DE13E2356F9}" type="pres">
      <dgm:prSet presAssocID="{BB6301D3-12FE-4963-9612-E2E18F86C0F8}" presName="parTxOnlySpace" presStyleCnt="0"/>
      <dgm:spPr/>
    </dgm:pt>
    <dgm:pt modelId="{807311A7-4087-4679-B034-F58A8D273A8A}" type="pres">
      <dgm:prSet presAssocID="{2AEF61B4-E304-405D-9303-7488E1448636}" presName="parTxOnly" presStyleLbl="node1" presStyleIdx="1" presStyleCnt="7" custScaleX="116065">
        <dgm:presLayoutVars>
          <dgm:chMax val="0"/>
          <dgm:chPref val="0"/>
          <dgm:bulletEnabled val="1"/>
        </dgm:presLayoutVars>
      </dgm:prSet>
      <dgm:spPr/>
    </dgm:pt>
    <dgm:pt modelId="{D3862028-2FBF-45D5-869C-18DCCC07C3DD}" type="pres">
      <dgm:prSet presAssocID="{AA2919C8-8955-467B-85AB-83AFCF9027AB}" presName="parTxOnlySpace" presStyleCnt="0"/>
      <dgm:spPr/>
    </dgm:pt>
    <dgm:pt modelId="{86C38727-3CB3-4E02-84D2-A91DC4E93EC3}" type="pres">
      <dgm:prSet presAssocID="{86AB7867-3FF1-4868-A12D-3C4992352131}" presName="parTxOnly" presStyleLbl="node1" presStyleIdx="2" presStyleCnt="7">
        <dgm:presLayoutVars>
          <dgm:chMax val="0"/>
          <dgm:chPref val="0"/>
          <dgm:bulletEnabled val="1"/>
        </dgm:presLayoutVars>
      </dgm:prSet>
      <dgm:spPr/>
    </dgm:pt>
    <dgm:pt modelId="{8D77AE67-4670-41C8-B470-19AB47587FF7}" type="pres">
      <dgm:prSet presAssocID="{02CCBF7E-623A-4721-85B7-047240F3BAA0}" presName="parTxOnlySpace" presStyleCnt="0"/>
      <dgm:spPr/>
    </dgm:pt>
    <dgm:pt modelId="{711D2580-8BA1-447A-A0C0-A05CA505C5E1}" type="pres">
      <dgm:prSet presAssocID="{21FE77B0-FBB1-427A-9206-4599C7F78B6A}" presName="parTxOnly" presStyleLbl="node1" presStyleIdx="3" presStyleCnt="7">
        <dgm:presLayoutVars>
          <dgm:chMax val="0"/>
          <dgm:chPref val="0"/>
          <dgm:bulletEnabled val="1"/>
        </dgm:presLayoutVars>
      </dgm:prSet>
      <dgm:spPr/>
    </dgm:pt>
    <dgm:pt modelId="{24D4BF64-1BCF-4DB5-8554-40CF2E63C404}" type="pres">
      <dgm:prSet presAssocID="{0C166F9E-D2E4-42C5-98D8-B5F2BABFCD3E}" presName="parTxOnlySpace" presStyleCnt="0"/>
      <dgm:spPr/>
    </dgm:pt>
    <dgm:pt modelId="{AAE5BD46-3BC5-431A-A023-71167C619BEE}" type="pres">
      <dgm:prSet presAssocID="{1049F589-1D1B-431A-9121-2B5239EDA4D9}" presName="parTxOnly" presStyleLbl="node1" presStyleIdx="4" presStyleCnt="7">
        <dgm:presLayoutVars>
          <dgm:chMax val="0"/>
          <dgm:chPref val="0"/>
          <dgm:bulletEnabled val="1"/>
        </dgm:presLayoutVars>
      </dgm:prSet>
      <dgm:spPr/>
    </dgm:pt>
    <dgm:pt modelId="{8B4EF422-5637-4F2E-98ED-A7D79BF049E1}" type="pres">
      <dgm:prSet presAssocID="{3EB777FD-9531-4AAB-AE3B-771856718863}" presName="parTxOnlySpace" presStyleCnt="0"/>
      <dgm:spPr/>
    </dgm:pt>
    <dgm:pt modelId="{B5ACBDC7-580F-4914-9AC5-F091EDB7CF6C}" type="pres">
      <dgm:prSet presAssocID="{79BAF105-1087-4E76-B842-C6CBAB0E1C0A}" presName="parTxOnly" presStyleLbl="node1" presStyleIdx="5" presStyleCnt="7">
        <dgm:presLayoutVars>
          <dgm:chMax val="0"/>
          <dgm:chPref val="0"/>
          <dgm:bulletEnabled val="1"/>
        </dgm:presLayoutVars>
      </dgm:prSet>
      <dgm:spPr/>
    </dgm:pt>
    <dgm:pt modelId="{EC562CC9-A980-4326-9DBA-CFAE9B1AB121}" type="pres">
      <dgm:prSet presAssocID="{C7F7BC94-5ED1-4934-8874-AD033ED0ACDE}" presName="parTxOnlySpace" presStyleCnt="0"/>
      <dgm:spPr/>
    </dgm:pt>
    <dgm:pt modelId="{3B558166-D358-422E-ABAC-3B1C729DD3A0}" type="pres">
      <dgm:prSet presAssocID="{BD84F5F5-D4E2-46AA-A82B-8B8DFF820B6A}" presName="parTxOnly" presStyleLbl="node1" presStyleIdx="6" presStyleCnt="7">
        <dgm:presLayoutVars>
          <dgm:chMax val="0"/>
          <dgm:chPref val="0"/>
          <dgm:bulletEnabled val="1"/>
        </dgm:presLayoutVars>
      </dgm:prSet>
      <dgm:spPr/>
    </dgm:pt>
  </dgm:ptLst>
  <dgm:cxnLst>
    <dgm:cxn modelId="{3A7BA019-23B0-4CC7-85E8-A16313835405}" type="presOf" srcId="{79BAF105-1087-4E76-B842-C6CBAB0E1C0A}" destId="{B5ACBDC7-580F-4914-9AC5-F091EDB7CF6C}" srcOrd="0" destOrd="0" presId="urn:microsoft.com/office/officeart/2005/8/layout/chevron1"/>
    <dgm:cxn modelId="{C5788228-11C3-4877-A3A2-A18FAB2885E8}" srcId="{770FE740-E8E2-43FE-AD2A-F91852919F82}" destId="{21FE77B0-FBB1-427A-9206-4599C7F78B6A}" srcOrd="3" destOrd="0" parTransId="{1C3AFF73-FD9A-45BC-94C8-F06D8F890FE7}" sibTransId="{0C166F9E-D2E4-42C5-98D8-B5F2BABFCD3E}"/>
    <dgm:cxn modelId="{3795CE37-2AD1-4B16-A7B7-99778B288F98}" type="presOf" srcId="{1049F589-1D1B-431A-9121-2B5239EDA4D9}" destId="{AAE5BD46-3BC5-431A-A023-71167C619BEE}" srcOrd="0" destOrd="0" presId="urn:microsoft.com/office/officeart/2005/8/layout/chevron1"/>
    <dgm:cxn modelId="{358D0E47-6CD8-4BF5-A799-42AA5853471D}" srcId="{770FE740-E8E2-43FE-AD2A-F91852919F82}" destId="{ED2F9F54-4A98-4D3A-A9E6-977F5C4D070B}" srcOrd="0" destOrd="0" parTransId="{6A364CB8-B130-4C4A-A97C-863AAC10097A}" sibTransId="{BB6301D3-12FE-4963-9612-E2E18F86C0F8}"/>
    <dgm:cxn modelId="{AFCADA4A-5A3A-40D0-9E06-C3EA28309967}" type="presOf" srcId="{770FE740-E8E2-43FE-AD2A-F91852919F82}" destId="{BCD66E6F-0767-486C-B05F-BE5EC003CA6E}" srcOrd="0" destOrd="0" presId="urn:microsoft.com/office/officeart/2005/8/layout/chevron1"/>
    <dgm:cxn modelId="{861ABF4B-2AA3-4136-BF8B-38A3082D1913}" type="presOf" srcId="{86AB7867-3FF1-4868-A12D-3C4992352131}" destId="{86C38727-3CB3-4E02-84D2-A91DC4E93EC3}" srcOrd="0" destOrd="0" presId="urn:microsoft.com/office/officeart/2005/8/layout/chevron1"/>
    <dgm:cxn modelId="{8D68D971-1706-4C89-8340-804756FEFABF}" srcId="{770FE740-E8E2-43FE-AD2A-F91852919F82}" destId="{1049F589-1D1B-431A-9121-2B5239EDA4D9}" srcOrd="4" destOrd="0" parTransId="{A5483E77-F269-4F56-BBE1-CB13DE7CDD45}" sibTransId="{3EB777FD-9531-4AAB-AE3B-771856718863}"/>
    <dgm:cxn modelId="{70C4885A-D9C4-4736-B4C9-EDAF0D67697F}" type="presOf" srcId="{BD84F5F5-D4E2-46AA-A82B-8B8DFF820B6A}" destId="{3B558166-D358-422E-ABAC-3B1C729DD3A0}" srcOrd="0" destOrd="0" presId="urn:microsoft.com/office/officeart/2005/8/layout/chevron1"/>
    <dgm:cxn modelId="{26B8AE81-9B76-43C6-8E33-12E1E547CA1A}" type="presOf" srcId="{21FE77B0-FBB1-427A-9206-4599C7F78B6A}" destId="{711D2580-8BA1-447A-A0C0-A05CA505C5E1}" srcOrd="0" destOrd="0" presId="urn:microsoft.com/office/officeart/2005/8/layout/chevron1"/>
    <dgm:cxn modelId="{50FEF090-9060-476B-801E-020A04148D96}" srcId="{770FE740-E8E2-43FE-AD2A-F91852919F82}" destId="{2AEF61B4-E304-405D-9303-7488E1448636}" srcOrd="1" destOrd="0" parTransId="{AE5E0780-E288-4F12-8B3A-3462D197E65B}" sibTransId="{AA2919C8-8955-467B-85AB-83AFCF9027AB}"/>
    <dgm:cxn modelId="{F2BC2A91-4CC6-4D8E-9D23-F4D688BCDD91}" srcId="{770FE740-E8E2-43FE-AD2A-F91852919F82}" destId="{86AB7867-3FF1-4868-A12D-3C4992352131}" srcOrd="2" destOrd="0" parTransId="{3DC61933-C92A-4F44-A5E7-995FC5EE495B}" sibTransId="{02CCBF7E-623A-4721-85B7-047240F3BAA0}"/>
    <dgm:cxn modelId="{27B64A99-F772-45B1-96C9-C635822F634B}" type="presOf" srcId="{2AEF61B4-E304-405D-9303-7488E1448636}" destId="{807311A7-4087-4679-B034-F58A8D273A8A}" srcOrd="0" destOrd="0" presId="urn:microsoft.com/office/officeart/2005/8/layout/chevron1"/>
    <dgm:cxn modelId="{2297C4D5-F01C-4F66-9097-A5BAFEAF9789}" srcId="{770FE740-E8E2-43FE-AD2A-F91852919F82}" destId="{79BAF105-1087-4E76-B842-C6CBAB0E1C0A}" srcOrd="5" destOrd="0" parTransId="{030E4777-59CA-4558-80B3-6DC796C8ECB1}" sibTransId="{C7F7BC94-5ED1-4934-8874-AD033ED0ACDE}"/>
    <dgm:cxn modelId="{E61A58DB-0B56-4502-9CB1-B15589C885A3}" srcId="{770FE740-E8E2-43FE-AD2A-F91852919F82}" destId="{BD84F5F5-D4E2-46AA-A82B-8B8DFF820B6A}" srcOrd="6" destOrd="0" parTransId="{2CFF1789-8857-4318-B854-22CD73789D5A}" sibTransId="{16CD9B98-873E-4DF3-B302-DFAB97491A08}"/>
    <dgm:cxn modelId="{E6B7D6E2-F155-46AC-B6AC-E505968752E3}" type="presOf" srcId="{ED2F9F54-4A98-4D3A-A9E6-977F5C4D070B}" destId="{797DD23C-7D8C-4165-8833-F82AB9E68ABC}" srcOrd="0" destOrd="0" presId="urn:microsoft.com/office/officeart/2005/8/layout/chevron1"/>
    <dgm:cxn modelId="{4F97DF6B-072B-4A8E-B53F-53259A5A431A}" type="presParOf" srcId="{BCD66E6F-0767-486C-B05F-BE5EC003CA6E}" destId="{797DD23C-7D8C-4165-8833-F82AB9E68ABC}" srcOrd="0" destOrd="0" presId="urn:microsoft.com/office/officeart/2005/8/layout/chevron1"/>
    <dgm:cxn modelId="{9F12C438-B6A6-4AFD-8AD0-F4517ACFF2A5}" type="presParOf" srcId="{BCD66E6F-0767-486C-B05F-BE5EC003CA6E}" destId="{1F1FBEF7-B70D-4B65-8420-0DE13E2356F9}" srcOrd="1" destOrd="0" presId="urn:microsoft.com/office/officeart/2005/8/layout/chevron1"/>
    <dgm:cxn modelId="{6D512E18-BFF3-45DA-A2D9-43BD607E99B5}" type="presParOf" srcId="{BCD66E6F-0767-486C-B05F-BE5EC003CA6E}" destId="{807311A7-4087-4679-B034-F58A8D273A8A}" srcOrd="2" destOrd="0" presId="urn:microsoft.com/office/officeart/2005/8/layout/chevron1"/>
    <dgm:cxn modelId="{055525B6-E41C-402B-9045-C96902471C28}" type="presParOf" srcId="{BCD66E6F-0767-486C-B05F-BE5EC003CA6E}" destId="{D3862028-2FBF-45D5-869C-18DCCC07C3DD}" srcOrd="3" destOrd="0" presId="urn:microsoft.com/office/officeart/2005/8/layout/chevron1"/>
    <dgm:cxn modelId="{40423446-5972-4445-AF9F-F19EFCC2F253}" type="presParOf" srcId="{BCD66E6F-0767-486C-B05F-BE5EC003CA6E}" destId="{86C38727-3CB3-4E02-84D2-A91DC4E93EC3}" srcOrd="4" destOrd="0" presId="urn:microsoft.com/office/officeart/2005/8/layout/chevron1"/>
    <dgm:cxn modelId="{F42F5FC8-05F9-4121-9BE3-59937860DA75}" type="presParOf" srcId="{BCD66E6F-0767-486C-B05F-BE5EC003CA6E}" destId="{8D77AE67-4670-41C8-B470-19AB47587FF7}" srcOrd="5" destOrd="0" presId="urn:microsoft.com/office/officeart/2005/8/layout/chevron1"/>
    <dgm:cxn modelId="{9BE0C808-62A4-45D3-AFB9-6DF2ADF0D358}" type="presParOf" srcId="{BCD66E6F-0767-486C-B05F-BE5EC003CA6E}" destId="{711D2580-8BA1-447A-A0C0-A05CA505C5E1}" srcOrd="6" destOrd="0" presId="urn:microsoft.com/office/officeart/2005/8/layout/chevron1"/>
    <dgm:cxn modelId="{26F2A882-7D79-4569-9F6B-A169203B6698}" type="presParOf" srcId="{BCD66E6F-0767-486C-B05F-BE5EC003CA6E}" destId="{24D4BF64-1BCF-4DB5-8554-40CF2E63C404}" srcOrd="7" destOrd="0" presId="urn:microsoft.com/office/officeart/2005/8/layout/chevron1"/>
    <dgm:cxn modelId="{93E60BB6-5168-4B01-AA5E-1D0BFDC2F60B}" type="presParOf" srcId="{BCD66E6F-0767-486C-B05F-BE5EC003CA6E}" destId="{AAE5BD46-3BC5-431A-A023-71167C619BEE}" srcOrd="8" destOrd="0" presId="urn:microsoft.com/office/officeart/2005/8/layout/chevron1"/>
    <dgm:cxn modelId="{7400595F-FC5B-46CB-816F-3A2D3A054412}" type="presParOf" srcId="{BCD66E6F-0767-486C-B05F-BE5EC003CA6E}" destId="{8B4EF422-5637-4F2E-98ED-A7D79BF049E1}" srcOrd="9" destOrd="0" presId="urn:microsoft.com/office/officeart/2005/8/layout/chevron1"/>
    <dgm:cxn modelId="{878D025E-4DDC-4255-88E7-ADEA02ECD0FE}" type="presParOf" srcId="{BCD66E6F-0767-486C-B05F-BE5EC003CA6E}" destId="{B5ACBDC7-580F-4914-9AC5-F091EDB7CF6C}" srcOrd="10" destOrd="0" presId="urn:microsoft.com/office/officeart/2005/8/layout/chevron1"/>
    <dgm:cxn modelId="{DEE6E50D-3A53-4F83-A9F1-BBDD8142F304}" type="presParOf" srcId="{BCD66E6F-0767-486C-B05F-BE5EC003CA6E}" destId="{EC562CC9-A980-4326-9DBA-CFAE9B1AB121}" srcOrd="11" destOrd="0" presId="urn:microsoft.com/office/officeart/2005/8/layout/chevron1"/>
    <dgm:cxn modelId="{39617793-BDAB-4E9A-8C4E-D8B6A65151D1}" type="presParOf" srcId="{BCD66E6F-0767-486C-B05F-BE5EC003CA6E}" destId="{3B558166-D358-422E-ABAC-3B1C729DD3A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0FE740-E8E2-43FE-AD2A-F91852919F8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a:p>
      </dgm:t>
    </dgm:pt>
    <dgm:pt modelId="{6A364CB8-B130-4C4A-A97C-863AAC10097A}" type="parTrans" cxnId="{90B6C3B5-9AB3-4FA1-8A35-4AB8470F117D}">
      <dgm:prSet/>
      <dgm:spPr/>
      <dgm:t>
        <a:bodyPr/>
        <a:lstStyle/>
        <a:p>
          <a:endParaRPr lang="en-US"/>
        </a:p>
      </dgm:t>
    </dgm:pt>
    <dgm:pt modelId="{ED2F9F54-4A98-4D3A-A9E6-977F5C4D070B}">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Ven</a:t>
          </a:r>
          <a:endParaRPr lang="en-US" dirty="0"/>
        </a:p>
      </dgm:t>
    </dgm:pt>
    <dgm:pt modelId="{BB6301D3-12FE-4963-9612-E2E18F86C0F8}" type="sibTrans" cxnId="{90B6C3B5-9AB3-4FA1-8A35-4AB8470F117D}">
      <dgm:prSet/>
      <dgm:spPr/>
      <dgm:t>
        <a:bodyPr/>
        <a:lstStyle/>
        <a:p>
          <a:endParaRPr lang="en-US"/>
        </a:p>
      </dgm:t>
    </dgm:pt>
    <dgm:pt modelId="{AE5E0780-E288-4F12-8B3A-3462D197E65B}" type="parTrans" cxnId="{7925E2CA-3735-485C-92B5-C94D67D6BAB0}">
      <dgm:prSet/>
      <dgm:spPr/>
      <dgm:t>
        <a:bodyPr/>
        <a:lstStyle/>
        <a:p>
          <a:endParaRPr lang="en-US"/>
        </a:p>
      </dgm:t>
    </dgm:pt>
    <dgm:pt modelId="{2AEF61B4-E304-405D-9303-7488E1448636}">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Sam</a:t>
          </a:r>
          <a:endParaRPr lang="en-US" dirty="0"/>
        </a:p>
      </dgm:t>
    </dgm:pt>
    <dgm:pt modelId="{AA2919C8-8955-467B-85AB-83AFCF9027AB}" type="sibTrans" cxnId="{7925E2CA-3735-485C-92B5-C94D67D6BAB0}">
      <dgm:prSet/>
      <dgm:spPr/>
      <dgm:t>
        <a:bodyPr/>
        <a:lstStyle/>
        <a:p>
          <a:endParaRPr lang="en-US"/>
        </a:p>
      </dgm:t>
    </dgm:pt>
    <dgm:pt modelId="{3DC61933-C92A-4F44-A5E7-995FC5EE495B}" type="parTrans" cxnId="{6F6925D7-4643-437B-A538-5210FDFC658B}">
      <dgm:prSet/>
      <dgm:spPr/>
      <dgm:t>
        <a:bodyPr/>
        <a:lstStyle/>
        <a:p>
          <a:endParaRPr lang="en-US"/>
        </a:p>
      </dgm:t>
    </dgm:pt>
    <dgm:pt modelId="{86AB7867-3FF1-4868-A12D-3C4992352131}">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Dim</a:t>
          </a:r>
          <a:endParaRPr lang="en-US" dirty="0"/>
        </a:p>
      </dgm:t>
    </dgm:pt>
    <dgm:pt modelId="{02CCBF7E-623A-4721-85B7-047240F3BAA0}" type="sibTrans" cxnId="{6F6925D7-4643-437B-A538-5210FDFC658B}">
      <dgm:prSet/>
      <dgm:spPr/>
      <dgm:t>
        <a:bodyPr/>
        <a:lstStyle/>
        <a:p>
          <a:endParaRPr lang="en-US"/>
        </a:p>
      </dgm:t>
    </dgm:pt>
    <dgm:pt modelId="{1C3AFF73-FD9A-45BC-94C8-F06D8F890FE7}" type="parTrans" cxnId="{4A52DE4B-6729-4B01-9DD2-3C17C7D0C1B5}">
      <dgm:prSet/>
      <dgm:spPr/>
      <dgm:t>
        <a:bodyPr/>
        <a:lstStyle/>
        <a:p>
          <a:endParaRPr lang="en-US"/>
        </a:p>
      </dgm:t>
    </dgm:pt>
    <dgm:pt modelId="{21FE77B0-FBB1-427A-9206-4599C7F78B6A}">
      <dgm:prSe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Lun</a:t>
          </a:r>
        </a:p>
      </dgm:t>
    </dgm:pt>
    <dgm:pt modelId="{0C166F9E-D2E4-42C5-98D8-B5F2BABFCD3E}" type="sibTrans" cxnId="{4A52DE4B-6729-4B01-9DD2-3C17C7D0C1B5}">
      <dgm:prSet/>
      <dgm:spPr/>
      <dgm:t>
        <a:bodyPr/>
        <a:lstStyle/>
        <a:p>
          <a:endParaRPr lang="en-US"/>
        </a:p>
      </dgm:t>
    </dgm:pt>
    <dgm:pt modelId="{A5483E77-F269-4F56-BBE1-CB13DE7CDD45}" type="parTrans" cxnId="{D0E57842-574D-457B-8937-A71BBF28EECA}">
      <dgm:prSet/>
      <dgm:spPr/>
      <dgm:t>
        <a:bodyPr/>
        <a:lstStyle/>
        <a:p>
          <a:endParaRPr lang="en-US"/>
        </a:p>
      </dgm:t>
    </dgm:pt>
    <dgm:pt modelId="{1049F589-1D1B-431A-9121-2B5239EDA4D9}">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600" b="0" i="0" strike="noStrike" cap="none" spc="0" baseline="0" dirty="0">
              <a:solidFill>
                <a:srgbClr val="FFFFFF"/>
              </a:solidFill>
              <a:effectLst/>
              <a:latin typeface="Arial"/>
              <a:ea typeface="Arial"/>
              <a:cs typeface="Arial"/>
            </a:rPr>
            <a:t>Mar</a:t>
          </a:r>
        </a:p>
      </dgm:t>
    </dgm:pt>
    <dgm:pt modelId="{3EB777FD-9531-4AAB-AE3B-771856718863}" type="sibTrans" cxnId="{D0E57842-574D-457B-8937-A71BBF28EECA}">
      <dgm:prSet/>
      <dgm:spPr/>
      <dgm:t>
        <a:bodyPr/>
        <a:lstStyle/>
        <a:p>
          <a:endParaRPr lang="en-US"/>
        </a:p>
      </dgm:t>
    </dgm:pt>
    <dgm:pt modelId="{030E4777-59CA-4558-80B3-6DC796C8ECB1}" type="parTrans" cxnId="{FED8FCBD-FAD5-47E3-B38B-AF794A40D138}">
      <dgm:prSet/>
      <dgm:spPr/>
      <dgm:t>
        <a:bodyPr/>
        <a:lstStyle/>
        <a:p>
          <a:endParaRPr lang="en-US"/>
        </a:p>
      </dgm:t>
    </dgm:pt>
    <dgm:pt modelId="{79BAF105-1087-4E76-B842-C6CBAB0E1C0A}">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600" b="0" i="0" strike="noStrike" cap="none" spc="0" baseline="0" dirty="0">
              <a:solidFill>
                <a:srgbClr val="FFFFFF"/>
              </a:solidFill>
              <a:effectLst/>
              <a:latin typeface="Arial"/>
              <a:ea typeface="Arial"/>
              <a:cs typeface="Arial"/>
            </a:rPr>
            <a:t>Mer</a:t>
          </a:r>
        </a:p>
      </dgm:t>
    </dgm:pt>
    <dgm:pt modelId="{C7F7BC94-5ED1-4934-8874-AD033ED0ACDE}" type="sibTrans" cxnId="{FED8FCBD-FAD5-47E3-B38B-AF794A40D138}">
      <dgm:prSet/>
      <dgm:spPr/>
      <dgm:t>
        <a:bodyPr/>
        <a:lstStyle/>
        <a:p>
          <a:endParaRPr lang="en-US"/>
        </a:p>
      </dgm:t>
    </dgm:pt>
    <dgm:pt modelId="{2CFF1789-8857-4318-B854-22CD73789D5A}" type="parTrans" cxnId="{4C196521-6036-47D1-975E-E353E561B20D}">
      <dgm:prSet/>
      <dgm:spPr/>
      <dgm:t>
        <a:bodyPr/>
        <a:lstStyle/>
        <a:p>
          <a:endParaRPr lang="en-US"/>
        </a:p>
      </dgm:t>
    </dgm:pt>
    <dgm:pt modelId="{BD84F5F5-D4E2-46AA-A82B-8B8DFF820B6A}">
      <dgm:prSe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Jeu</a:t>
          </a:r>
        </a:p>
      </dgm:t>
    </dgm:pt>
    <dgm:pt modelId="{16CD9B98-873E-4DF3-B302-DFAB97491A08}" type="sibTrans" cxnId="{4C196521-6036-47D1-975E-E353E561B20D}">
      <dgm:prSet/>
      <dgm:spPr/>
      <dgm:t>
        <a:bodyPr/>
        <a:lstStyle/>
        <a:p>
          <a:endParaRPr lang="en-US"/>
        </a:p>
      </dgm:t>
    </dgm:pt>
    <dgm:pt modelId="{BCD66E6F-0767-486C-B05F-BE5EC003CA6E}" type="pres">
      <dgm:prSet presAssocID="{770FE740-E8E2-43FE-AD2A-F91852919F82}" presName="Name0" presStyleCnt="0">
        <dgm:presLayoutVars>
          <dgm:dir/>
          <dgm:animLvl val="lvl"/>
          <dgm:resizeHandles val="exact"/>
        </dgm:presLayoutVars>
      </dgm:prSet>
      <dgm:spPr/>
    </dgm:pt>
    <dgm:pt modelId="{797DD23C-7D8C-4165-8833-F82AB9E68ABC}" type="pres">
      <dgm:prSet presAssocID="{ED2F9F54-4A98-4D3A-A9E6-977F5C4D070B}" presName="parTxOnly" presStyleLbl="node1" presStyleIdx="0" presStyleCnt="7">
        <dgm:presLayoutVars>
          <dgm:chMax val="0"/>
          <dgm:chPref val="0"/>
          <dgm:bulletEnabled val="1"/>
        </dgm:presLayoutVars>
      </dgm:prSet>
      <dgm:spPr/>
    </dgm:pt>
    <dgm:pt modelId="{1F1FBEF7-B70D-4B65-8420-0DE13E2356F9}" type="pres">
      <dgm:prSet presAssocID="{BB6301D3-12FE-4963-9612-E2E18F86C0F8}" presName="parTxOnlySpace" presStyleCnt="0"/>
      <dgm:spPr/>
    </dgm:pt>
    <dgm:pt modelId="{807311A7-4087-4679-B034-F58A8D273A8A}" type="pres">
      <dgm:prSet presAssocID="{2AEF61B4-E304-405D-9303-7488E1448636}" presName="parTxOnly" presStyleLbl="node1" presStyleIdx="1" presStyleCnt="7">
        <dgm:presLayoutVars>
          <dgm:chMax val="0"/>
          <dgm:chPref val="0"/>
          <dgm:bulletEnabled val="1"/>
        </dgm:presLayoutVars>
      </dgm:prSet>
      <dgm:spPr/>
    </dgm:pt>
    <dgm:pt modelId="{D3862028-2FBF-45D5-869C-18DCCC07C3DD}" type="pres">
      <dgm:prSet presAssocID="{AA2919C8-8955-467B-85AB-83AFCF9027AB}" presName="parTxOnlySpace" presStyleCnt="0"/>
      <dgm:spPr/>
    </dgm:pt>
    <dgm:pt modelId="{86C38727-3CB3-4E02-84D2-A91DC4E93EC3}" type="pres">
      <dgm:prSet presAssocID="{86AB7867-3FF1-4868-A12D-3C4992352131}" presName="parTxOnly" presStyleLbl="node1" presStyleIdx="2" presStyleCnt="7">
        <dgm:presLayoutVars>
          <dgm:chMax val="0"/>
          <dgm:chPref val="0"/>
          <dgm:bulletEnabled val="1"/>
        </dgm:presLayoutVars>
      </dgm:prSet>
      <dgm:spPr/>
    </dgm:pt>
    <dgm:pt modelId="{8D77AE67-4670-41C8-B470-19AB47587FF7}" type="pres">
      <dgm:prSet presAssocID="{02CCBF7E-623A-4721-85B7-047240F3BAA0}" presName="parTxOnlySpace" presStyleCnt="0"/>
      <dgm:spPr/>
    </dgm:pt>
    <dgm:pt modelId="{711D2580-8BA1-447A-A0C0-A05CA505C5E1}" type="pres">
      <dgm:prSet presAssocID="{21FE77B0-FBB1-427A-9206-4599C7F78B6A}" presName="parTxOnly" presStyleLbl="node1" presStyleIdx="3" presStyleCnt="7">
        <dgm:presLayoutVars>
          <dgm:chMax val="0"/>
          <dgm:chPref val="0"/>
          <dgm:bulletEnabled val="1"/>
        </dgm:presLayoutVars>
      </dgm:prSet>
      <dgm:spPr/>
    </dgm:pt>
    <dgm:pt modelId="{24D4BF64-1BCF-4DB5-8554-40CF2E63C404}" type="pres">
      <dgm:prSet presAssocID="{0C166F9E-D2E4-42C5-98D8-B5F2BABFCD3E}" presName="parTxOnlySpace" presStyleCnt="0"/>
      <dgm:spPr/>
    </dgm:pt>
    <dgm:pt modelId="{AAE5BD46-3BC5-431A-A023-71167C619BEE}" type="pres">
      <dgm:prSet presAssocID="{1049F589-1D1B-431A-9121-2B5239EDA4D9}" presName="parTxOnly" presStyleLbl="node1" presStyleIdx="4" presStyleCnt="7">
        <dgm:presLayoutVars>
          <dgm:chMax val="0"/>
          <dgm:chPref val="0"/>
          <dgm:bulletEnabled val="1"/>
        </dgm:presLayoutVars>
      </dgm:prSet>
      <dgm:spPr/>
    </dgm:pt>
    <dgm:pt modelId="{8B4EF422-5637-4F2E-98ED-A7D79BF049E1}" type="pres">
      <dgm:prSet presAssocID="{3EB777FD-9531-4AAB-AE3B-771856718863}" presName="parTxOnlySpace" presStyleCnt="0"/>
      <dgm:spPr/>
    </dgm:pt>
    <dgm:pt modelId="{B5ACBDC7-580F-4914-9AC5-F091EDB7CF6C}" type="pres">
      <dgm:prSet presAssocID="{79BAF105-1087-4E76-B842-C6CBAB0E1C0A}" presName="parTxOnly" presStyleLbl="node1" presStyleIdx="5" presStyleCnt="7">
        <dgm:presLayoutVars>
          <dgm:chMax val="0"/>
          <dgm:chPref val="0"/>
          <dgm:bulletEnabled val="1"/>
        </dgm:presLayoutVars>
      </dgm:prSet>
      <dgm:spPr/>
    </dgm:pt>
    <dgm:pt modelId="{EC562CC9-A980-4326-9DBA-CFAE9B1AB121}" type="pres">
      <dgm:prSet presAssocID="{C7F7BC94-5ED1-4934-8874-AD033ED0ACDE}" presName="parTxOnlySpace" presStyleCnt="0"/>
      <dgm:spPr/>
    </dgm:pt>
    <dgm:pt modelId="{3B558166-D358-422E-ABAC-3B1C729DD3A0}" type="pres">
      <dgm:prSet presAssocID="{BD84F5F5-D4E2-46AA-A82B-8B8DFF820B6A}" presName="parTxOnly" presStyleLbl="node1" presStyleIdx="6" presStyleCnt="7">
        <dgm:presLayoutVars>
          <dgm:chMax val="0"/>
          <dgm:chPref val="0"/>
          <dgm:bulletEnabled val="1"/>
        </dgm:presLayoutVars>
      </dgm:prSet>
      <dgm:spPr/>
    </dgm:pt>
  </dgm:ptLst>
  <dgm:cxnLst>
    <dgm:cxn modelId="{6A6E1106-6EE0-4851-8D72-AB846533BE21}" type="presOf" srcId="{BD84F5F5-D4E2-46AA-A82B-8B8DFF820B6A}" destId="{3B558166-D358-422E-ABAC-3B1C729DD3A0}" srcOrd="0" destOrd="0" presId="urn:microsoft.com/office/officeart/2005/8/layout/chevron1"/>
    <dgm:cxn modelId="{4C196521-6036-47D1-975E-E353E561B20D}" srcId="{770FE740-E8E2-43FE-AD2A-F91852919F82}" destId="{BD84F5F5-D4E2-46AA-A82B-8B8DFF820B6A}" srcOrd="6" destOrd="0" parTransId="{2CFF1789-8857-4318-B854-22CD73789D5A}" sibTransId="{16CD9B98-873E-4DF3-B302-DFAB97491A08}"/>
    <dgm:cxn modelId="{0D2ACE30-B8B1-41B0-A15F-0C67CC364AD7}" type="presOf" srcId="{79BAF105-1087-4E76-B842-C6CBAB0E1C0A}" destId="{B5ACBDC7-580F-4914-9AC5-F091EDB7CF6C}" srcOrd="0" destOrd="0" presId="urn:microsoft.com/office/officeart/2005/8/layout/chevron1"/>
    <dgm:cxn modelId="{D0E57842-574D-457B-8937-A71BBF28EECA}" srcId="{770FE740-E8E2-43FE-AD2A-F91852919F82}" destId="{1049F589-1D1B-431A-9121-2B5239EDA4D9}" srcOrd="4" destOrd="0" parTransId="{A5483E77-F269-4F56-BBE1-CB13DE7CDD45}" sibTransId="{3EB777FD-9531-4AAB-AE3B-771856718863}"/>
    <dgm:cxn modelId="{2DAF4A4A-12DC-4E2D-BD45-57CF4966CB8A}" type="presOf" srcId="{86AB7867-3FF1-4868-A12D-3C4992352131}" destId="{86C38727-3CB3-4E02-84D2-A91DC4E93EC3}" srcOrd="0" destOrd="0" presId="urn:microsoft.com/office/officeart/2005/8/layout/chevron1"/>
    <dgm:cxn modelId="{988EEF4A-548E-4647-A7DE-39C13CA998F6}" type="presOf" srcId="{1049F589-1D1B-431A-9121-2B5239EDA4D9}" destId="{AAE5BD46-3BC5-431A-A023-71167C619BEE}" srcOrd="0" destOrd="0" presId="urn:microsoft.com/office/officeart/2005/8/layout/chevron1"/>
    <dgm:cxn modelId="{4A52DE4B-6729-4B01-9DD2-3C17C7D0C1B5}" srcId="{770FE740-E8E2-43FE-AD2A-F91852919F82}" destId="{21FE77B0-FBB1-427A-9206-4599C7F78B6A}" srcOrd="3" destOrd="0" parTransId="{1C3AFF73-FD9A-45BC-94C8-F06D8F890FE7}" sibTransId="{0C166F9E-D2E4-42C5-98D8-B5F2BABFCD3E}"/>
    <dgm:cxn modelId="{7080F54C-4EDF-4589-A8B8-0C29A9441C0F}" type="presOf" srcId="{2AEF61B4-E304-405D-9303-7488E1448636}" destId="{807311A7-4087-4679-B034-F58A8D273A8A}" srcOrd="0" destOrd="0" presId="urn:microsoft.com/office/officeart/2005/8/layout/chevron1"/>
    <dgm:cxn modelId="{498738B4-23D7-4489-8977-A7B6A38C3DD6}" type="presOf" srcId="{ED2F9F54-4A98-4D3A-A9E6-977F5C4D070B}" destId="{797DD23C-7D8C-4165-8833-F82AB9E68ABC}" srcOrd="0" destOrd="0" presId="urn:microsoft.com/office/officeart/2005/8/layout/chevron1"/>
    <dgm:cxn modelId="{90B6C3B5-9AB3-4FA1-8A35-4AB8470F117D}" srcId="{770FE740-E8E2-43FE-AD2A-F91852919F82}" destId="{ED2F9F54-4A98-4D3A-A9E6-977F5C4D070B}" srcOrd="0" destOrd="0" parTransId="{6A364CB8-B130-4C4A-A97C-863AAC10097A}" sibTransId="{BB6301D3-12FE-4963-9612-E2E18F86C0F8}"/>
    <dgm:cxn modelId="{FED8FCBD-FAD5-47E3-B38B-AF794A40D138}" srcId="{770FE740-E8E2-43FE-AD2A-F91852919F82}" destId="{79BAF105-1087-4E76-B842-C6CBAB0E1C0A}" srcOrd="5" destOrd="0" parTransId="{030E4777-59CA-4558-80B3-6DC796C8ECB1}" sibTransId="{C7F7BC94-5ED1-4934-8874-AD033ED0ACDE}"/>
    <dgm:cxn modelId="{04B91AC0-54FC-42E7-A24A-132E7BE98EB9}" type="presOf" srcId="{770FE740-E8E2-43FE-AD2A-F91852919F82}" destId="{BCD66E6F-0767-486C-B05F-BE5EC003CA6E}" srcOrd="0" destOrd="0" presId="urn:microsoft.com/office/officeart/2005/8/layout/chevron1"/>
    <dgm:cxn modelId="{7925E2CA-3735-485C-92B5-C94D67D6BAB0}" srcId="{770FE740-E8E2-43FE-AD2A-F91852919F82}" destId="{2AEF61B4-E304-405D-9303-7488E1448636}" srcOrd="1" destOrd="0" parTransId="{AE5E0780-E288-4F12-8B3A-3462D197E65B}" sibTransId="{AA2919C8-8955-467B-85AB-83AFCF9027AB}"/>
    <dgm:cxn modelId="{6F6925D7-4643-437B-A538-5210FDFC658B}" srcId="{770FE740-E8E2-43FE-AD2A-F91852919F82}" destId="{86AB7867-3FF1-4868-A12D-3C4992352131}" srcOrd="2" destOrd="0" parTransId="{3DC61933-C92A-4F44-A5E7-995FC5EE495B}" sibTransId="{02CCBF7E-623A-4721-85B7-047240F3BAA0}"/>
    <dgm:cxn modelId="{D31DADDD-E695-4261-A2BE-B2B7AA595D7B}" type="presOf" srcId="{21FE77B0-FBB1-427A-9206-4599C7F78B6A}" destId="{711D2580-8BA1-447A-A0C0-A05CA505C5E1}" srcOrd="0" destOrd="0" presId="urn:microsoft.com/office/officeart/2005/8/layout/chevron1"/>
    <dgm:cxn modelId="{1A03C0FA-F6BA-435C-BC2E-1B7162E82AB6}" type="presParOf" srcId="{BCD66E6F-0767-486C-B05F-BE5EC003CA6E}" destId="{797DD23C-7D8C-4165-8833-F82AB9E68ABC}" srcOrd="0" destOrd="0" presId="urn:microsoft.com/office/officeart/2005/8/layout/chevron1"/>
    <dgm:cxn modelId="{30D571CF-B8AA-400A-8B9B-7E16375DD2F5}" type="presParOf" srcId="{BCD66E6F-0767-486C-B05F-BE5EC003CA6E}" destId="{1F1FBEF7-B70D-4B65-8420-0DE13E2356F9}" srcOrd="1" destOrd="0" presId="urn:microsoft.com/office/officeart/2005/8/layout/chevron1"/>
    <dgm:cxn modelId="{46C63BF6-BDB9-47CA-8A30-31364FA8C19D}" type="presParOf" srcId="{BCD66E6F-0767-486C-B05F-BE5EC003CA6E}" destId="{807311A7-4087-4679-B034-F58A8D273A8A}" srcOrd="2" destOrd="0" presId="urn:microsoft.com/office/officeart/2005/8/layout/chevron1"/>
    <dgm:cxn modelId="{7C358740-D843-429F-BAF3-9A27EF1B888F}" type="presParOf" srcId="{BCD66E6F-0767-486C-B05F-BE5EC003CA6E}" destId="{D3862028-2FBF-45D5-869C-18DCCC07C3DD}" srcOrd="3" destOrd="0" presId="urn:microsoft.com/office/officeart/2005/8/layout/chevron1"/>
    <dgm:cxn modelId="{0A7A9B30-2B91-4642-8FC3-F546CAE272EF}" type="presParOf" srcId="{BCD66E6F-0767-486C-B05F-BE5EC003CA6E}" destId="{86C38727-3CB3-4E02-84D2-A91DC4E93EC3}" srcOrd="4" destOrd="0" presId="urn:microsoft.com/office/officeart/2005/8/layout/chevron1"/>
    <dgm:cxn modelId="{319AE8EC-B8E6-4D77-B185-2F2F78E77F1C}" type="presParOf" srcId="{BCD66E6F-0767-486C-B05F-BE5EC003CA6E}" destId="{8D77AE67-4670-41C8-B470-19AB47587FF7}" srcOrd="5" destOrd="0" presId="urn:microsoft.com/office/officeart/2005/8/layout/chevron1"/>
    <dgm:cxn modelId="{DB3B5848-C23D-4214-AE50-6D242CAA8916}" type="presParOf" srcId="{BCD66E6F-0767-486C-B05F-BE5EC003CA6E}" destId="{711D2580-8BA1-447A-A0C0-A05CA505C5E1}" srcOrd="6" destOrd="0" presId="urn:microsoft.com/office/officeart/2005/8/layout/chevron1"/>
    <dgm:cxn modelId="{72B97968-CBEA-4098-AF3F-28C26490F289}" type="presParOf" srcId="{BCD66E6F-0767-486C-B05F-BE5EC003CA6E}" destId="{24D4BF64-1BCF-4DB5-8554-40CF2E63C404}" srcOrd="7" destOrd="0" presId="urn:microsoft.com/office/officeart/2005/8/layout/chevron1"/>
    <dgm:cxn modelId="{79687858-D75D-429C-B032-32C7786BFAFD}" type="presParOf" srcId="{BCD66E6F-0767-486C-B05F-BE5EC003CA6E}" destId="{AAE5BD46-3BC5-431A-A023-71167C619BEE}" srcOrd="8" destOrd="0" presId="urn:microsoft.com/office/officeart/2005/8/layout/chevron1"/>
    <dgm:cxn modelId="{920D1EF0-95CB-4D1B-BFF7-BDE7EA8B6B86}" type="presParOf" srcId="{BCD66E6F-0767-486C-B05F-BE5EC003CA6E}" destId="{8B4EF422-5637-4F2E-98ED-A7D79BF049E1}" srcOrd="9" destOrd="0" presId="urn:microsoft.com/office/officeart/2005/8/layout/chevron1"/>
    <dgm:cxn modelId="{C5A2F81F-29FD-422F-8D89-575D38A20984}" type="presParOf" srcId="{BCD66E6F-0767-486C-B05F-BE5EC003CA6E}" destId="{B5ACBDC7-580F-4914-9AC5-F091EDB7CF6C}" srcOrd="10" destOrd="0" presId="urn:microsoft.com/office/officeart/2005/8/layout/chevron1"/>
    <dgm:cxn modelId="{A578C146-62F9-4BC9-A072-5565DE35A4D0}" type="presParOf" srcId="{BCD66E6F-0767-486C-B05F-BE5EC003CA6E}" destId="{EC562CC9-A980-4326-9DBA-CFAE9B1AB121}" srcOrd="11" destOrd="0" presId="urn:microsoft.com/office/officeart/2005/8/layout/chevron1"/>
    <dgm:cxn modelId="{74FAB98D-1901-4CBF-AB9A-6B60028F4EDE}" type="presParOf" srcId="{BCD66E6F-0767-486C-B05F-BE5EC003CA6E}" destId="{3B558166-D358-422E-ABAC-3B1C729DD3A0}"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428CD3-9B3D-4FE7-9853-E6D41DD77A6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a:p>
      </dgm:t>
    </dgm:pt>
    <dgm:pt modelId="{80E2CC29-B67F-40D1-8A5E-BA4A0DA48685}" type="parTrans" cxnId="{D0E4030E-6B18-4097-9127-E08D274428A8}">
      <dgm:prSet/>
      <dgm:spPr/>
      <dgm:t>
        <a:bodyPr/>
        <a:lstStyle/>
        <a:p>
          <a:endParaRPr lang="en-US"/>
        </a:p>
      </dgm:t>
    </dgm:pt>
    <dgm:pt modelId="{3A3AC64E-B1FC-4949-BFE6-3C48017BE814}">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Ven</a:t>
          </a:r>
          <a:endParaRPr lang="en-US" dirty="0"/>
        </a:p>
      </dgm:t>
    </dgm:pt>
    <dgm:pt modelId="{B20E3ED3-5CE0-4429-871B-1D6EEFF431CB}" type="sibTrans" cxnId="{D0E4030E-6B18-4097-9127-E08D274428A8}">
      <dgm:prSet/>
      <dgm:spPr/>
      <dgm:t>
        <a:bodyPr/>
        <a:lstStyle/>
        <a:p>
          <a:endParaRPr lang="en-US"/>
        </a:p>
      </dgm:t>
    </dgm:pt>
    <dgm:pt modelId="{955F2B7C-89D5-447D-9EB2-077B298ABDE5}" type="parTrans" cxnId="{0F53CCCA-9340-4334-A94D-2932DF10C49C}">
      <dgm:prSet/>
      <dgm:spPr/>
      <dgm:t>
        <a:bodyPr/>
        <a:lstStyle/>
        <a:p>
          <a:endParaRPr lang="en-US"/>
        </a:p>
      </dgm:t>
    </dgm:pt>
    <dgm:pt modelId="{53A03AC8-BD8E-4BAA-A79E-93DBD7558466}">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600" b="0" i="0" strike="noStrike" cap="none" spc="0" baseline="0" dirty="0">
              <a:solidFill>
                <a:srgbClr val="FFFFFF"/>
              </a:solidFill>
              <a:effectLst/>
              <a:latin typeface="Arial"/>
              <a:ea typeface="Arial"/>
              <a:cs typeface="Arial"/>
            </a:rPr>
            <a:t>Sam</a:t>
          </a:r>
        </a:p>
      </dgm:t>
    </dgm:pt>
    <dgm:pt modelId="{B37A49C7-959E-4926-AC94-430BEB506433}" type="sibTrans" cxnId="{0F53CCCA-9340-4334-A94D-2932DF10C49C}">
      <dgm:prSet/>
      <dgm:spPr/>
      <dgm:t>
        <a:bodyPr/>
        <a:lstStyle/>
        <a:p>
          <a:endParaRPr lang="en-US"/>
        </a:p>
      </dgm:t>
    </dgm:pt>
    <dgm:pt modelId="{00A4D089-0249-415B-B33E-E2D24F0BD5B8}" type="parTrans" cxnId="{1F5996B1-A0E8-4FDE-B181-AA3B7354A782}">
      <dgm:prSet/>
      <dgm:spPr/>
      <dgm:t>
        <a:bodyPr/>
        <a:lstStyle/>
        <a:p>
          <a:endParaRPr lang="en-US"/>
        </a:p>
      </dgm:t>
    </dgm:pt>
    <dgm:pt modelId="{C8C1F0A0-9158-47A5-83C1-0FEDD35A0A0C}">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600" b="0" i="0" strike="noStrike" cap="none" spc="0" baseline="0" dirty="0">
              <a:solidFill>
                <a:srgbClr val="FFFFFF"/>
              </a:solidFill>
              <a:effectLst/>
              <a:latin typeface="Arial"/>
              <a:ea typeface="Arial"/>
              <a:cs typeface="Arial"/>
            </a:rPr>
            <a:t>Dim</a:t>
          </a:r>
        </a:p>
      </dgm:t>
    </dgm:pt>
    <dgm:pt modelId="{0EF5A329-0572-45D3-815C-5BB6767A2B30}" type="sibTrans" cxnId="{1F5996B1-A0E8-4FDE-B181-AA3B7354A782}">
      <dgm:prSet/>
      <dgm:spPr/>
      <dgm:t>
        <a:bodyPr/>
        <a:lstStyle/>
        <a:p>
          <a:endParaRPr lang="en-US"/>
        </a:p>
      </dgm:t>
    </dgm:pt>
    <dgm:pt modelId="{1BFFB06C-E36C-4F35-BD98-ECC6469C2BE5}" type="parTrans" cxnId="{583CDF4D-B849-48EE-86EC-4FC0F2233823}">
      <dgm:prSet/>
      <dgm:spPr/>
      <dgm:t>
        <a:bodyPr/>
        <a:lstStyle/>
        <a:p>
          <a:endParaRPr lang="en-US"/>
        </a:p>
      </dgm:t>
    </dgm:pt>
    <dgm:pt modelId="{C11B5E08-D3E7-4371-81E8-600F91ACB352}">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Lun</a:t>
          </a:r>
          <a:endParaRPr lang="en-US" dirty="0"/>
        </a:p>
      </dgm:t>
    </dgm:pt>
    <dgm:pt modelId="{AF7DFD44-5C05-420E-AE3F-7ADEA56930FD}" type="sibTrans" cxnId="{583CDF4D-B849-48EE-86EC-4FC0F2233823}">
      <dgm:prSet/>
      <dgm:spPr/>
      <dgm:t>
        <a:bodyPr/>
        <a:lstStyle/>
        <a:p>
          <a:endParaRPr lang="en-US"/>
        </a:p>
      </dgm:t>
    </dgm:pt>
    <dgm:pt modelId="{4581A529-10FA-4E7F-B8F0-78405E6C07EE}" type="parTrans" cxnId="{E58E194F-BD31-4392-9212-99F721B1D47A}">
      <dgm:prSet/>
      <dgm:spPr/>
      <dgm:t>
        <a:bodyPr/>
        <a:lstStyle/>
        <a:p>
          <a:endParaRPr lang="en-US"/>
        </a:p>
      </dgm:t>
    </dgm:pt>
    <dgm:pt modelId="{F0639563-C59D-4FC7-B048-52F514639468}">
      <dgm:prSet phldrT="[Tex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Mar</a:t>
          </a:r>
          <a:endParaRPr lang="en-US" dirty="0"/>
        </a:p>
      </dgm:t>
    </dgm:pt>
    <dgm:pt modelId="{6C912156-6C62-45EF-B427-17FE2691D61F}" type="sibTrans" cxnId="{E58E194F-BD31-4392-9212-99F721B1D47A}">
      <dgm:prSet/>
      <dgm:spPr/>
      <dgm:t>
        <a:bodyPr/>
        <a:lstStyle/>
        <a:p>
          <a:endParaRPr lang="en-US"/>
        </a:p>
      </dgm:t>
    </dgm:pt>
    <dgm:pt modelId="{AE0B24FE-0224-4E50-928F-BE2D29EAC165}" type="parTrans" cxnId="{F19C2324-2975-4177-85A3-F80369AC51DB}">
      <dgm:prSet/>
      <dgm:spPr/>
      <dgm:t>
        <a:bodyPr/>
        <a:lstStyle/>
        <a:p>
          <a:endParaRPr lang="en-US"/>
        </a:p>
      </dgm:t>
    </dgm:pt>
    <dgm:pt modelId="{8ED7263E-D729-43D1-A0C0-0FF77C07DDA9}">
      <dgm:prSet custT="1"/>
      <dgm:spPr>
        <a:solidFill>
          <a:srgbClr val="D15151"/>
        </a:solidFill>
        <a:ln w="25400" cap="flat" cmpd="sng" algn="ctr">
          <a:solidFill>
            <a:schemeClr val="lt1">
              <a:hueOff val="0"/>
              <a:satOff val="0"/>
              <a:lumOff val="0"/>
              <a:alphaOff val="0"/>
            </a:schemeClr>
          </a:solidFill>
          <a:prstDash val="solid"/>
        </a:ln>
      </dgm:spPr>
      <dgm:t>
        <a:bodyPr/>
        <a:lstStyle/>
        <a:p>
          <a:pPr rtl="0"/>
          <a:r>
            <a:rPr lang="fr-FR" sz="1600" b="0" i="0" strike="noStrike" cap="none" spc="0" baseline="0" dirty="0">
              <a:solidFill>
                <a:srgbClr val="FFFFFF"/>
              </a:solidFill>
              <a:effectLst/>
              <a:latin typeface="Arial"/>
              <a:ea typeface="Arial"/>
              <a:cs typeface="Arial"/>
            </a:rPr>
            <a:t>Mer</a:t>
          </a:r>
        </a:p>
      </dgm:t>
    </dgm:pt>
    <dgm:pt modelId="{D70177D1-1316-4F68-A087-A79D5BCD3A2C}" type="sibTrans" cxnId="{F19C2324-2975-4177-85A3-F80369AC51DB}">
      <dgm:prSet/>
      <dgm:spPr/>
      <dgm:t>
        <a:bodyPr/>
        <a:lstStyle/>
        <a:p>
          <a:endParaRPr lang="en-US"/>
        </a:p>
      </dgm:t>
    </dgm:pt>
    <dgm:pt modelId="{C438A81C-8166-4953-8BF5-8DB3826D5C3F}" type="parTrans" cxnId="{020B1F4B-4C29-4D9E-8437-312813CEE6AA}">
      <dgm:prSet/>
      <dgm:spPr/>
      <dgm:t>
        <a:bodyPr/>
        <a:lstStyle/>
        <a:p>
          <a:endParaRPr lang="en-US"/>
        </a:p>
      </dgm:t>
    </dgm:pt>
    <dgm:pt modelId="{CB3E8374-8AF4-4284-84D8-0438973CE6F5}">
      <dgm:prSet custT="1"/>
      <dgm:spPr>
        <a:solidFill>
          <a:srgbClr val="D15151"/>
        </a:solidFill>
        <a:ln w="25400" cap="flat" cmpd="sng" algn="ctr">
          <a:solidFill>
            <a:schemeClr val="lt1">
              <a:hueOff val="0"/>
              <a:satOff val="0"/>
              <a:lumOff val="0"/>
              <a:alphaOff val="0"/>
            </a:schemeClr>
          </a:solidFill>
          <a:prstDash val="solid"/>
        </a:ln>
      </dgm:spPr>
      <dgm:t>
        <a:bodyPr/>
        <a:lstStyle/>
        <a:p>
          <a:r>
            <a:rPr lang="fr-FR" sz="1600" b="0" i="0" strike="noStrike" cap="none" spc="0" baseline="0" dirty="0">
              <a:solidFill>
                <a:srgbClr val="FFFFFF"/>
              </a:solidFill>
              <a:effectLst/>
              <a:latin typeface="Arial"/>
              <a:ea typeface="Arial"/>
              <a:cs typeface="Arial"/>
            </a:rPr>
            <a:t>Jeu</a:t>
          </a:r>
        </a:p>
      </dgm:t>
    </dgm:pt>
    <dgm:pt modelId="{598ADD15-ABA9-4D8C-8617-4631C24055AB}" type="sibTrans" cxnId="{020B1F4B-4C29-4D9E-8437-312813CEE6AA}">
      <dgm:prSet/>
      <dgm:spPr/>
      <dgm:t>
        <a:bodyPr/>
        <a:lstStyle/>
        <a:p>
          <a:endParaRPr lang="en-US"/>
        </a:p>
      </dgm:t>
    </dgm:pt>
    <dgm:pt modelId="{5889B727-6D11-47A6-8E99-E06FDBAE001F}" type="pres">
      <dgm:prSet presAssocID="{B3428CD3-9B3D-4FE7-9853-E6D41DD77A6E}" presName="Name0" presStyleCnt="0">
        <dgm:presLayoutVars>
          <dgm:dir/>
          <dgm:animLvl val="lvl"/>
          <dgm:resizeHandles val="exact"/>
        </dgm:presLayoutVars>
      </dgm:prSet>
      <dgm:spPr/>
    </dgm:pt>
    <dgm:pt modelId="{C6CF94AA-9C69-4641-8AAE-693D63121D24}" type="pres">
      <dgm:prSet presAssocID="{3A3AC64E-B1FC-4949-BFE6-3C48017BE814}" presName="parTxOnly" presStyleLbl="node1" presStyleIdx="0" presStyleCnt="7">
        <dgm:presLayoutVars>
          <dgm:chMax val="0"/>
          <dgm:chPref val="0"/>
          <dgm:bulletEnabled val="1"/>
        </dgm:presLayoutVars>
      </dgm:prSet>
      <dgm:spPr/>
    </dgm:pt>
    <dgm:pt modelId="{759851C3-E023-4162-98BF-0689BF03D65A}" type="pres">
      <dgm:prSet presAssocID="{B20E3ED3-5CE0-4429-871B-1D6EEFF431CB}" presName="parTxOnlySpace" presStyleCnt="0"/>
      <dgm:spPr/>
    </dgm:pt>
    <dgm:pt modelId="{F923B878-22CD-47A6-8AC2-500F9DC80AAA}" type="pres">
      <dgm:prSet presAssocID="{53A03AC8-BD8E-4BAA-A79E-93DBD7558466}" presName="parTxOnly" presStyleLbl="node1" presStyleIdx="1" presStyleCnt="7">
        <dgm:presLayoutVars>
          <dgm:chMax val="0"/>
          <dgm:chPref val="0"/>
          <dgm:bulletEnabled val="1"/>
        </dgm:presLayoutVars>
      </dgm:prSet>
      <dgm:spPr/>
    </dgm:pt>
    <dgm:pt modelId="{A95E46FA-2FED-436A-948F-5F6041E049ED}" type="pres">
      <dgm:prSet presAssocID="{B37A49C7-959E-4926-AC94-430BEB506433}" presName="parTxOnlySpace" presStyleCnt="0"/>
      <dgm:spPr/>
    </dgm:pt>
    <dgm:pt modelId="{7C761CFE-79BD-4A00-B40F-3A886ED89475}" type="pres">
      <dgm:prSet presAssocID="{C8C1F0A0-9158-47A5-83C1-0FEDD35A0A0C}" presName="parTxOnly" presStyleLbl="node1" presStyleIdx="2" presStyleCnt="7">
        <dgm:presLayoutVars>
          <dgm:chMax val="0"/>
          <dgm:chPref val="0"/>
          <dgm:bulletEnabled val="1"/>
        </dgm:presLayoutVars>
      </dgm:prSet>
      <dgm:spPr/>
    </dgm:pt>
    <dgm:pt modelId="{3B997E96-4ECF-4B26-8B35-EB58B592910B}" type="pres">
      <dgm:prSet presAssocID="{0EF5A329-0572-45D3-815C-5BB6767A2B30}" presName="parTxOnlySpace" presStyleCnt="0"/>
      <dgm:spPr/>
    </dgm:pt>
    <dgm:pt modelId="{1089A157-4B2D-4CB4-A04F-A264423C7F37}" type="pres">
      <dgm:prSet presAssocID="{C11B5E08-D3E7-4371-81E8-600F91ACB352}" presName="parTxOnly" presStyleLbl="node1" presStyleIdx="3" presStyleCnt="7">
        <dgm:presLayoutVars>
          <dgm:chMax val="0"/>
          <dgm:chPref val="0"/>
          <dgm:bulletEnabled val="1"/>
        </dgm:presLayoutVars>
      </dgm:prSet>
      <dgm:spPr/>
    </dgm:pt>
    <dgm:pt modelId="{7F302F57-3F43-4EE6-8FCB-5FC8F651B585}" type="pres">
      <dgm:prSet presAssocID="{AF7DFD44-5C05-420E-AE3F-7ADEA56930FD}" presName="parTxOnlySpace" presStyleCnt="0"/>
      <dgm:spPr/>
    </dgm:pt>
    <dgm:pt modelId="{1307C210-D8FF-47D4-9024-6861A689E36E}" type="pres">
      <dgm:prSet presAssocID="{F0639563-C59D-4FC7-B048-52F514639468}" presName="parTxOnly" presStyleLbl="node1" presStyleIdx="4" presStyleCnt="7">
        <dgm:presLayoutVars>
          <dgm:chMax val="0"/>
          <dgm:chPref val="0"/>
          <dgm:bulletEnabled val="1"/>
        </dgm:presLayoutVars>
      </dgm:prSet>
      <dgm:spPr/>
    </dgm:pt>
    <dgm:pt modelId="{5BE96B0B-AE81-4F4F-AE86-11CD762A33DF}" type="pres">
      <dgm:prSet presAssocID="{6C912156-6C62-45EF-B427-17FE2691D61F}" presName="parTxOnlySpace" presStyleCnt="0"/>
      <dgm:spPr/>
    </dgm:pt>
    <dgm:pt modelId="{4A2B827C-081C-4F2B-955A-57ACDE6099A7}" type="pres">
      <dgm:prSet presAssocID="{8ED7263E-D729-43D1-A0C0-0FF77C07DDA9}" presName="parTxOnly" presStyleLbl="node1" presStyleIdx="5" presStyleCnt="7">
        <dgm:presLayoutVars>
          <dgm:chMax val="0"/>
          <dgm:chPref val="0"/>
          <dgm:bulletEnabled val="1"/>
        </dgm:presLayoutVars>
      </dgm:prSet>
      <dgm:spPr/>
    </dgm:pt>
    <dgm:pt modelId="{CC7F4851-E78E-4647-BFC3-CB52A537442B}" type="pres">
      <dgm:prSet presAssocID="{D70177D1-1316-4F68-A087-A79D5BCD3A2C}" presName="parTxOnlySpace" presStyleCnt="0"/>
      <dgm:spPr/>
    </dgm:pt>
    <dgm:pt modelId="{6342120E-FA78-47C4-812F-8A45544799C0}" type="pres">
      <dgm:prSet presAssocID="{CB3E8374-8AF4-4284-84D8-0438973CE6F5}" presName="parTxOnly" presStyleLbl="node1" presStyleIdx="6" presStyleCnt="7">
        <dgm:presLayoutVars>
          <dgm:chMax val="0"/>
          <dgm:chPref val="0"/>
          <dgm:bulletEnabled val="1"/>
        </dgm:presLayoutVars>
      </dgm:prSet>
      <dgm:spPr/>
    </dgm:pt>
  </dgm:ptLst>
  <dgm:cxnLst>
    <dgm:cxn modelId="{3CBE6109-989E-4220-AA68-5954B8C8C272}" type="presOf" srcId="{8ED7263E-D729-43D1-A0C0-0FF77C07DDA9}" destId="{4A2B827C-081C-4F2B-955A-57ACDE6099A7}" srcOrd="0" destOrd="0" presId="urn:microsoft.com/office/officeart/2005/8/layout/chevron1"/>
    <dgm:cxn modelId="{D0E4030E-6B18-4097-9127-E08D274428A8}" srcId="{B3428CD3-9B3D-4FE7-9853-E6D41DD77A6E}" destId="{3A3AC64E-B1FC-4949-BFE6-3C48017BE814}" srcOrd="0" destOrd="0" parTransId="{80E2CC29-B67F-40D1-8A5E-BA4A0DA48685}" sibTransId="{B20E3ED3-5CE0-4429-871B-1D6EEFF431CB}"/>
    <dgm:cxn modelId="{F19C2324-2975-4177-85A3-F80369AC51DB}" srcId="{B3428CD3-9B3D-4FE7-9853-E6D41DD77A6E}" destId="{8ED7263E-D729-43D1-A0C0-0FF77C07DDA9}" srcOrd="5" destOrd="0" parTransId="{AE0B24FE-0224-4E50-928F-BE2D29EAC165}" sibTransId="{D70177D1-1316-4F68-A087-A79D5BCD3A2C}"/>
    <dgm:cxn modelId="{020B1F4B-4C29-4D9E-8437-312813CEE6AA}" srcId="{B3428CD3-9B3D-4FE7-9853-E6D41DD77A6E}" destId="{CB3E8374-8AF4-4284-84D8-0438973CE6F5}" srcOrd="6" destOrd="0" parTransId="{C438A81C-8166-4953-8BF5-8DB3826D5C3F}" sibTransId="{598ADD15-ABA9-4D8C-8617-4631C24055AB}"/>
    <dgm:cxn modelId="{583CDF4D-B849-48EE-86EC-4FC0F2233823}" srcId="{B3428CD3-9B3D-4FE7-9853-E6D41DD77A6E}" destId="{C11B5E08-D3E7-4371-81E8-600F91ACB352}" srcOrd="3" destOrd="0" parTransId="{1BFFB06C-E36C-4F35-BD98-ECC6469C2BE5}" sibTransId="{AF7DFD44-5C05-420E-AE3F-7ADEA56930FD}"/>
    <dgm:cxn modelId="{E58E194F-BD31-4392-9212-99F721B1D47A}" srcId="{B3428CD3-9B3D-4FE7-9853-E6D41DD77A6E}" destId="{F0639563-C59D-4FC7-B048-52F514639468}" srcOrd="4" destOrd="0" parTransId="{4581A529-10FA-4E7F-B8F0-78405E6C07EE}" sibTransId="{6C912156-6C62-45EF-B427-17FE2691D61F}"/>
    <dgm:cxn modelId="{95CAD772-B547-464D-96A6-91134E667D52}" type="presOf" srcId="{C11B5E08-D3E7-4371-81E8-600F91ACB352}" destId="{1089A157-4B2D-4CB4-A04F-A264423C7F37}" srcOrd="0" destOrd="0" presId="urn:microsoft.com/office/officeart/2005/8/layout/chevron1"/>
    <dgm:cxn modelId="{4B184657-E640-4E70-A58E-DBC92AB10444}" type="presOf" srcId="{B3428CD3-9B3D-4FE7-9853-E6D41DD77A6E}" destId="{5889B727-6D11-47A6-8E99-E06FDBAE001F}" srcOrd="0" destOrd="0" presId="urn:microsoft.com/office/officeart/2005/8/layout/chevron1"/>
    <dgm:cxn modelId="{51129F58-5CAB-4962-8CE6-587FF6A64B3A}" type="presOf" srcId="{CB3E8374-8AF4-4284-84D8-0438973CE6F5}" destId="{6342120E-FA78-47C4-812F-8A45544799C0}" srcOrd="0" destOrd="0" presId="urn:microsoft.com/office/officeart/2005/8/layout/chevron1"/>
    <dgm:cxn modelId="{D549AC7F-A3F2-4D70-9792-ABBC8F3AB276}" type="presOf" srcId="{F0639563-C59D-4FC7-B048-52F514639468}" destId="{1307C210-D8FF-47D4-9024-6861A689E36E}" srcOrd="0" destOrd="0" presId="urn:microsoft.com/office/officeart/2005/8/layout/chevron1"/>
    <dgm:cxn modelId="{D3431CAE-96C4-40A7-A1B5-FCA35D97E648}" type="presOf" srcId="{C8C1F0A0-9158-47A5-83C1-0FEDD35A0A0C}" destId="{7C761CFE-79BD-4A00-B40F-3A886ED89475}" srcOrd="0" destOrd="0" presId="urn:microsoft.com/office/officeart/2005/8/layout/chevron1"/>
    <dgm:cxn modelId="{1F5996B1-A0E8-4FDE-B181-AA3B7354A782}" srcId="{B3428CD3-9B3D-4FE7-9853-E6D41DD77A6E}" destId="{C8C1F0A0-9158-47A5-83C1-0FEDD35A0A0C}" srcOrd="2" destOrd="0" parTransId="{00A4D089-0249-415B-B33E-E2D24F0BD5B8}" sibTransId="{0EF5A329-0572-45D3-815C-5BB6767A2B30}"/>
    <dgm:cxn modelId="{45CC70BE-24C7-4995-9053-620E04E5CEE0}" type="presOf" srcId="{3A3AC64E-B1FC-4949-BFE6-3C48017BE814}" destId="{C6CF94AA-9C69-4641-8AAE-693D63121D24}" srcOrd="0" destOrd="0" presId="urn:microsoft.com/office/officeart/2005/8/layout/chevron1"/>
    <dgm:cxn modelId="{0F53CCCA-9340-4334-A94D-2932DF10C49C}" srcId="{B3428CD3-9B3D-4FE7-9853-E6D41DD77A6E}" destId="{53A03AC8-BD8E-4BAA-A79E-93DBD7558466}" srcOrd="1" destOrd="0" parTransId="{955F2B7C-89D5-447D-9EB2-077B298ABDE5}" sibTransId="{B37A49C7-959E-4926-AC94-430BEB506433}"/>
    <dgm:cxn modelId="{CCAEA5FC-E93D-47FF-843B-CE6ECB94E96A}" type="presOf" srcId="{53A03AC8-BD8E-4BAA-A79E-93DBD7558466}" destId="{F923B878-22CD-47A6-8AC2-500F9DC80AAA}" srcOrd="0" destOrd="0" presId="urn:microsoft.com/office/officeart/2005/8/layout/chevron1"/>
    <dgm:cxn modelId="{F5FF142D-F306-4ADD-9C8C-47A7D3D504FA}" type="presParOf" srcId="{5889B727-6D11-47A6-8E99-E06FDBAE001F}" destId="{C6CF94AA-9C69-4641-8AAE-693D63121D24}" srcOrd="0" destOrd="0" presId="urn:microsoft.com/office/officeart/2005/8/layout/chevron1"/>
    <dgm:cxn modelId="{D640AEA6-6510-4A3A-A396-53B5C857A454}" type="presParOf" srcId="{5889B727-6D11-47A6-8E99-E06FDBAE001F}" destId="{759851C3-E023-4162-98BF-0689BF03D65A}" srcOrd="1" destOrd="0" presId="urn:microsoft.com/office/officeart/2005/8/layout/chevron1"/>
    <dgm:cxn modelId="{F2C33566-3E65-4833-96C1-F718A37579EB}" type="presParOf" srcId="{5889B727-6D11-47A6-8E99-E06FDBAE001F}" destId="{F923B878-22CD-47A6-8AC2-500F9DC80AAA}" srcOrd="2" destOrd="0" presId="urn:microsoft.com/office/officeart/2005/8/layout/chevron1"/>
    <dgm:cxn modelId="{9BCEF127-DD04-4AE9-836E-1B4A0C257711}" type="presParOf" srcId="{5889B727-6D11-47A6-8E99-E06FDBAE001F}" destId="{A95E46FA-2FED-436A-948F-5F6041E049ED}" srcOrd="3" destOrd="0" presId="urn:microsoft.com/office/officeart/2005/8/layout/chevron1"/>
    <dgm:cxn modelId="{C243CBC1-8283-4E26-A300-8E325E3FB867}" type="presParOf" srcId="{5889B727-6D11-47A6-8E99-E06FDBAE001F}" destId="{7C761CFE-79BD-4A00-B40F-3A886ED89475}" srcOrd="4" destOrd="0" presId="urn:microsoft.com/office/officeart/2005/8/layout/chevron1"/>
    <dgm:cxn modelId="{A3F64956-11E5-407E-9DFF-6283C0FCF439}" type="presParOf" srcId="{5889B727-6D11-47A6-8E99-E06FDBAE001F}" destId="{3B997E96-4ECF-4B26-8B35-EB58B592910B}" srcOrd="5" destOrd="0" presId="urn:microsoft.com/office/officeart/2005/8/layout/chevron1"/>
    <dgm:cxn modelId="{50DBD369-407E-4AC6-A128-1E572ED3CB86}" type="presParOf" srcId="{5889B727-6D11-47A6-8E99-E06FDBAE001F}" destId="{1089A157-4B2D-4CB4-A04F-A264423C7F37}" srcOrd="6" destOrd="0" presId="urn:microsoft.com/office/officeart/2005/8/layout/chevron1"/>
    <dgm:cxn modelId="{1B35E7CC-FA6D-4345-91CA-622FF74B4E88}" type="presParOf" srcId="{5889B727-6D11-47A6-8E99-E06FDBAE001F}" destId="{7F302F57-3F43-4EE6-8FCB-5FC8F651B585}" srcOrd="7" destOrd="0" presId="urn:microsoft.com/office/officeart/2005/8/layout/chevron1"/>
    <dgm:cxn modelId="{2443153D-8716-4C5D-9160-1431FD33070B}" type="presParOf" srcId="{5889B727-6D11-47A6-8E99-E06FDBAE001F}" destId="{1307C210-D8FF-47D4-9024-6861A689E36E}" srcOrd="8" destOrd="0" presId="urn:microsoft.com/office/officeart/2005/8/layout/chevron1"/>
    <dgm:cxn modelId="{5E261EFD-77C3-4EAF-BDF5-43A66A850DAC}" type="presParOf" srcId="{5889B727-6D11-47A6-8E99-E06FDBAE001F}" destId="{5BE96B0B-AE81-4F4F-AE86-11CD762A33DF}" srcOrd="9" destOrd="0" presId="urn:microsoft.com/office/officeart/2005/8/layout/chevron1"/>
    <dgm:cxn modelId="{2624DBDB-83C9-429F-B49D-7BBD35B41B4A}" type="presParOf" srcId="{5889B727-6D11-47A6-8E99-E06FDBAE001F}" destId="{4A2B827C-081C-4F2B-955A-57ACDE6099A7}" srcOrd="10" destOrd="0" presId="urn:microsoft.com/office/officeart/2005/8/layout/chevron1"/>
    <dgm:cxn modelId="{D6ADC69D-A512-4B4C-8A59-F735FA83304B}" type="presParOf" srcId="{5889B727-6D11-47A6-8E99-E06FDBAE001F}" destId="{CC7F4851-E78E-4647-BFC3-CB52A537442B}" srcOrd="11" destOrd="0" presId="urn:microsoft.com/office/officeart/2005/8/layout/chevron1"/>
    <dgm:cxn modelId="{66C7B218-4638-4676-8FCF-9A3E31FE9B00}" type="presParOf" srcId="{5889B727-6D11-47A6-8E99-E06FDBAE001F}" destId="{6342120E-FA78-47C4-812F-8A45544799C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16A8E-4680-9E4E-A7D5-E5FB4975EA86}">
      <dsp:nvSpPr>
        <dsp:cNvPr id="0" name=""/>
        <dsp:cNvSpPr/>
      </dsp:nvSpPr>
      <dsp:spPr>
        <a:xfrm rot="5400000">
          <a:off x="4928161" y="-2747910"/>
          <a:ext cx="489147" cy="610910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FontTx/>
            <a:buNone/>
          </a:pPr>
          <a:r>
            <a:rPr lang="fr-FR" sz="2200" b="1" i="0" strike="noStrike" kern="1200" cap="none" spc="0" baseline="0" dirty="0">
              <a:solidFill>
                <a:srgbClr val="000000"/>
              </a:solidFill>
              <a:effectLst/>
              <a:latin typeface="Calibri"/>
              <a:ea typeface="Calibri" panose="020F0502020204030204"/>
              <a:cs typeface="Calibri"/>
            </a:rPr>
            <a:t>Avant</a:t>
          </a:r>
        </a:p>
      </dsp:txBody>
      <dsp:txXfrm rot="-5400000">
        <a:off x="2118181" y="85948"/>
        <a:ext cx="6085230" cy="441391"/>
      </dsp:txXfrm>
    </dsp:sp>
    <dsp:sp modelId="{8F375765-1DCA-4544-9C29-60EB052754A0}">
      <dsp:nvSpPr>
        <dsp:cNvPr id="0" name=""/>
        <dsp:cNvSpPr/>
      </dsp:nvSpPr>
      <dsp:spPr>
        <a:xfrm>
          <a:off x="0" y="27432"/>
          <a:ext cx="2117145"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b="1" i="0" strike="noStrike" kern="1200" cap="none" spc="0" baseline="0" dirty="0">
              <a:solidFill>
                <a:srgbClr val="FFFFFF"/>
              </a:solidFill>
              <a:effectLst/>
              <a:latin typeface="Calibri"/>
              <a:ea typeface="Calibri" panose="020F0502020204030204"/>
              <a:cs typeface="Calibri"/>
            </a:rPr>
            <a:t>Pré</a:t>
          </a:r>
        </a:p>
      </dsp:txBody>
      <dsp:txXfrm>
        <a:off x="29848" y="57280"/>
        <a:ext cx="2057449" cy="551737"/>
      </dsp:txXfrm>
    </dsp:sp>
    <dsp:sp modelId="{467C671A-53FA-524A-AEF3-62E967A94B7B}">
      <dsp:nvSpPr>
        <dsp:cNvPr id="0" name=""/>
        <dsp:cNvSpPr/>
      </dsp:nvSpPr>
      <dsp:spPr>
        <a:xfrm rot="5400000">
          <a:off x="4928161" y="-2105905"/>
          <a:ext cx="489147" cy="610910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FontTx/>
            <a:buNone/>
          </a:pPr>
          <a:r>
            <a:rPr lang="fr-FR" sz="2200" b="1" i="0" strike="noStrike" kern="1200" cap="none" spc="0" baseline="0" dirty="0">
              <a:solidFill>
                <a:srgbClr val="000000"/>
              </a:solidFill>
              <a:effectLst/>
              <a:latin typeface="Calibri"/>
              <a:ea typeface="Calibri" panose="020F0502020204030204"/>
              <a:cs typeface="Calibri"/>
            </a:rPr>
            <a:t>Activité pouvant conduire à l’acquisition du VIH</a:t>
          </a:r>
        </a:p>
      </dsp:txBody>
      <dsp:txXfrm rot="-5400000">
        <a:off x="2118181" y="727953"/>
        <a:ext cx="6085230" cy="441391"/>
      </dsp:txXfrm>
    </dsp:sp>
    <dsp:sp modelId="{48766219-26BF-2242-8D14-68865AB17075}">
      <dsp:nvSpPr>
        <dsp:cNvPr id="0" name=""/>
        <dsp:cNvSpPr/>
      </dsp:nvSpPr>
      <dsp:spPr>
        <a:xfrm>
          <a:off x="0" y="642932"/>
          <a:ext cx="2117145"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b="1" i="0" strike="noStrike" kern="1200" cap="none" spc="0" baseline="0" dirty="0">
              <a:solidFill>
                <a:srgbClr val="FFFFFF"/>
              </a:solidFill>
              <a:effectLst/>
              <a:latin typeface="Calibri"/>
              <a:ea typeface="Calibri" panose="020F0502020204030204"/>
              <a:cs typeface="Calibri"/>
            </a:rPr>
            <a:t>Exposition</a:t>
          </a:r>
        </a:p>
      </dsp:txBody>
      <dsp:txXfrm>
        <a:off x="29848" y="672780"/>
        <a:ext cx="2057449" cy="551737"/>
      </dsp:txXfrm>
    </dsp:sp>
    <dsp:sp modelId="{6C959FAA-B63F-C948-B646-75E4FDB259D3}">
      <dsp:nvSpPr>
        <dsp:cNvPr id="0" name=""/>
        <dsp:cNvSpPr/>
      </dsp:nvSpPr>
      <dsp:spPr>
        <a:xfrm rot="5400000">
          <a:off x="4928161" y="-1463899"/>
          <a:ext cx="489147" cy="610910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fr-FR" sz="2400" b="1" i="0" strike="noStrike" kern="1200" cap="none" spc="0" baseline="0" dirty="0">
              <a:solidFill>
                <a:srgbClr val="000000"/>
              </a:solidFill>
              <a:effectLst/>
              <a:latin typeface="Calibri"/>
              <a:ea typeface="Calibri" panose="020F0502020204030204"/>
              <a:cs typeface="Calibri"/>
            </a:rPr>
            <a:t>Prévention</a:t>
          </a:r>
        </a:p>
      </dsp:txBody>
      <dsp:txXfrm rot="-5400000">
        <a:off x="2118181" y="1369959"/>
        <a:ext cx="6085230" cy="441391"/>
      </dsp:txXfrm>
    </dsp:sp>
    <dsp:sp modelId="{EF000759-0CFF-584C-87E7-B053AFD27EC3}">
      <dsp:nvSpPr>
        <dsp:cNvPr id="0" name=""/>
        <dsp:cNvSpPr/>
      </dsp:nvSpPr>
      <dsp:spPr>
        <a:xfrm>
          <a:off x="0" y="1285864"/>
          <a:ext cx="2117145" cy="61143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b="1" i="0" strike="noStrike" kern="1200" cap="none" spc="0" baseline="0" dirty="0">
              <a:solidFill>
                <a:srgbClr val="FFFFFF"/>
              </a:solidFill>
              <a:effectLst/>
              <a:latin typeface="Calibri"/>
              <a:ea typeface="Calibri" panose="020F0502020204030204"/>
              <a:cs typeface="Calibri"/>
            </a:rPr>
            <a:t>Prophylaxie</a:t>
          </a:r>
        </a:p>
      </dsp:txBody>
      <dsp:txXfrm>
        <a:off x="29848" y="1315712"/>
        <a:ext cx="2057449" cy="551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94AA-9C69-4641-8AAE-693D63121D24}">
      <dsp:nvSpPr>
        <dsp:cNvPr id="0" name=""/>
        <dsp:cNvSpPr/>
      </dsp:nvSpPr>
      <dsp:spPr>
        <a:xfrm>
          <a:off x="2299"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Ven</a:t>
          </a:r>
          <a:endParaRPr lang="en-US" kern="1200" dirty="0"/>
        </a:p>
      </dsp:txBody>
      <dsp:txXfrm>
        <a:off x="177595" y="1596354"/>
        <a:ext cx="525888" cy="350591"/>
      </dsp:txXfrm>
    </dsp:sp>
    <dsp:sp modelId="{F923B878-22CD-47A6-8AC2-500F9DC80AAA}">
      <dsp:nvSpPr>
        <dsp:cNvPr id="0" name=""/>
        <dsp:cNvSpPr/>
      </dsp:nvSpPr>
      <dsp:spPr>
        <a:xfrm>
          <a:off x="791131" y="1596354"/>
          <a:ext cx="96091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Sam</a:t>
          </a:r>
        </a:p>
      </dsp:txBody>
      <dsp:txXfrm>
        <a:off x="966427" y="1596354"/>
        <a:ext cx="610328" cy="350591"/>
      </dsp:txXfrm>
    </dsp:sp>
    <dsp:sp modelId="{7C761CFE-79BD-4A00-B40F-3A886ED89475}">
      <dsp:nvSpPr>
        <dsp:cNvPr id="0" name=""/>
        <dsp:cNvSpPr/>
      </dsp:nvSpPr>
      <dsp:spPr>
        <a:xfrm>
          <a:off x="1664403"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Dim</a:t>
          </a:r>
        </a:p>
      </dsp:txBody>
      <dsp:txXfrm>
        <a:off x="1839699" y="1596354"/>
        <a:ext cx="525888" cy="350591"/>
      </dsp:txXfrm>
    </dsp:sp>
    <dsp:sp modelId="{1089A157-4B2D-4CB4-A04F-A264423C7F37}">
      <dsp:nvSpPr>
        <dsp:cNvPr id="0" name=""/>
        <dsp:cNvSpPr/>
      </dsp:nvSpPr>
      <dsp:spPr>
        <a:xfrm>
          <a:off x="2453235"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Lun</a:t>
          </a:r>
          <a:endParaRPr lang="en-US" kern="1200" dirty="0"/>
        </a:p>
      </dsp:txBody>
      <dsp:txXfrm>
        <a:off x="2628531" y="1596354"/>
        <a:ext cx="525888" cy="350591"/>
      </dsp:txXfrm>
    </dsp:sp>
    <dsp:sp modelId="{1307C210-D8FF-47D4-9024-6861A689E36E}">
      <dsp:nvSpPr>
        <dsp:cNvPr id="0" name=""/>
        <dsp:cNvSpPr/>
      </dsp:nvSpPr>
      <dsp:spPr>
        <a:xfrm>
          <a:off x="3242066"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Mar</a:t>
          </a:r>
          <a:endParaRPr lang="en-US" kern="1200" dirty="0"/>
        </a:p>
      </dsp:txBody>
      <dsp:txXfrm>
        <a:off x="3417362" y="1596354"/>
        <a:ext cx="525888" cy="350591"/>
      </dsp:txXfrm>
    </dsp:sp>
    <dsp:sp modelId="{4A2B827C-081C-4F2B-955A-57ACDE6099A7}">
      <dsp:nvSpPr>
        <dsp:cNvPr id="0" name=""/>
        <dsp:cNvSpPr/>
      </dsp:nvSpPr>
      <dsp:spPr>
        <a:xfrm>
          <a:off x="4030898"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Mer</a:t>
          </a:r>
        </a:p>
      </dsp:txBody>
      <dsp:txXfrm>
        <a:off x="4206194" y="1596354"/>
        <a:ext cx="525888" cy="350591"/>
      </dsp:txXfrm>
    </dsp:sp>
    <dsp:sp modelId="{6342120E-FA78-47C4-812F-8A45544799C0}">
      <dsp:nvSpPr>
        <dsp:cNvPr id="0" name=""/>
        <dsp:cNvSpPr/>
      </dsp:nvSpPr>
      <dsp:spPr>
        <a:xfrm>
          <a:off x="4819730" y="1596354"/>
          <a:ext cx="876479" cy="350591"/>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b="0" i="0" strike="noStrike" kern="1200" cap="none" spc="0" baseline="0" dirty="0">
              <a:solidFill>
                <a:srgbClr val="FFFFFF"/>
              </a:solidFill>
              <a:effectLst/>
              <a:latin typeface="Arial"/>
              <a:ea typeface="Arial"/>
              <a:cs typeface="Arial"/>
            </a:rPr>
            <a:t>Jeu</a:t>
          </a:r>
        </a:p>
      </dsp:txBody>
      <dsp:txXfrm>
        <a:off x="4995026" y="1596354"/>
        <a:ext cx="525888" cy="350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D23C-7D8C-4165-8833-F82AB9E68ABC}">
      <dsp:nvSpPr>
        <dsp:cNvPr id="0" name=""/>
        <dsp:cNvSpPr/>
      </dsp:nvSpPr>
      <dsp:spPr>
        <a:xfrm>
          <a:off x="1428"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Ven</a:t>
          </a:r>
          <a:endParaRPr lang="en-US" sz="1690" kern="1200" dirty="0"/>
        </a:p>
      </dsp:txBody>
      <dsp:txXfrm>
        <a:off x="166940" y="2352622"/>
        <a:ext cx="496537" cy="331024"/>
      </dsp:txXfrm>
    </dsp:sp>
    <dsp:sp modelId="{807311A7-4087-4679-B034-F58A8D273A8A}">
      <dsp:nvSpPr>
        <dsp:cNvPr id="0" name=""/>
        <dsp:cNvSpPr/>
      </dsp:nvSpPr>
      <dsp:spPr>
        <a:xfrm>
          <a:off x="746233" y="2352622"/>
          <a:ext cx="960508"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Sam</a:t>
          </a:r>
          <a:endParaRPr lang="en-US" sz="1690" kern="1200" dirty="0"/>
        </a:p>
      </dsp:txBody>
      <dsp:txXfrm>
        <a:off x="911745" y="2352622"/>
        <a:ext cx="629484" cy="331024"/>
      </dsp:txXfrm>
    </dsp:sp>
    <dsp:sp modelId="{86C38727-3CB3-4E02-84D2-A91DC4E93EC3}">
      <dsp:nvSpPr>
        <dsp:cNvPr id="0" name=""/>
        <dsp:cNvSpPr/>
      </dsp:nvSpPr>
      <dsp:spPr>
        <a:xfrm>
          <a:off x="1623986"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Dim</a:t>
          </a:r>
          <a:endParaRPr lang="en-US" sz="1690" kern="1200" dirty="0"/>
        </a:p>
      </dsp:txBody>
      <dsp:txXfrm>
        <a:off x="1789498" y="2352622"/>
        <a:ext cx="496537" cy="331024"/>
      </dsp:txXfrm>
    </dsp:sp>
    <dsp:sp modelId="{711D2580-8BA1-447A-A0C0-A05CA505C5E1}">
      <dsp:nvSpPr>
        <dsp:cNvPr id="0" name=""/>
        <dsp:cNvSpPr/>
      </dsp:nvSpPr>
      <dsp:spPr>
        <a:xfrm>
          <a:off x="2368791"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Lun</a:t>
          </a:r>
        </a:p>
      </dsp:txBody>
      <dsp:txXfrm>
        <a:off x="2534303" y="2352622"/>
        <a:ext cx="496537" cy="331024"/>
      </dsp:txXfrm>
    </dsp:sp>
    <dsp:sp modelId="{AAE5BD46-3BC5-431A-A023-71167C619BEE}">
      <dsp:nvSpPr>
        <dsp:cNvPr id="0" name=""/>
        <dsp:cNvSpPr/>
      </dsp:nvSpPr>
      <dsp:spPr>
        <a:xfrm>
          <a:off x="3113596"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rtl="0">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Mar</a:t>
          </a:r>
        </a:p>
      </dsp:txBody>
      <dsp:txXfrm>
        <a:off x="3279108" y="2352622"/>
        <a:ext cx="496537" cy="331024"/>
      </dsp:txXfrm>
    </dsp:sp>
    <dsp:sp modelId="{B5ACBDC7-580F-4914-9AC5-F091EDB7CF6C}">
      <dsp:nvSpPr>
        <dsp:cNvPr id="0" name=""/>
        <dsp:cNvSpPr/>
      </dsp:nvSpPr>
      <dsp:spPr>
        <a:xfrm>
          <a:off x="3858401"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20090" rtl="0">
            <a:lnSpc>
              <a:spcPct val="90000"/>
            </a:lnSpc>
            <a:spcBef>
              <a:spcPct val="0"/>
            </a:spcBef>
            <a:spcAft>
              <a:spcPct val="35000"/>
            </a:spcAft>
            <a:buNone/>
          </a:pPr>
          <a:r>
            <a:rPr lang="fr-FR" sz="1620" b="0" i="0" strike="noStrike" kern="1200" cap="none" spc="0" baseline="0" dirty="0">
              <a:solidFill>
                <a:srgbClr val="FFFFFF"/>
              </a:solidFill>
              <a:effectLst/>
              <a:latin typeface="Arial"/>
              <a:ea typeface="Arial"/>
              <a:cs typeface="Arial"/>
            </a:rPr>
            <a:t>Mer</a:t>
          </a:r>
        </a:p>
      </dsp:txBody>
      <dsp:txXfrm>
        <a:off x="4023913" y="2352622"/>
        <a:ext cx="496537" cy="331024"/>
      </dsp:txXfrm>
    </dsp:sp>
    <dsp:sp modelId="{3B558166-D358-422E-ABAC-3B1C729DD3A0}">
      <dsp:nvSpPr>
        <dsp:cNvPr id="0" name=""/>
        <dsp:cNvSpPr/>
      </dsp:nvSpPr>
      <dsp:spPr>
        <a:xfrm>
          <a:off x="4603206" y="2352622"/>
          <a:ext cx="827561" cy="331024"/>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1204">
            <a:lnSpc>
              <a:spcPct val="90000"/>
            </a:lnSpc>
            <a:spcBef>
              <a:spcPct val="0"/>
            </a:spcBef>
            <a:spcAft>
              <a:spcPct val="35000"/>
            </a:spcAft>
            <a:buNone/>
          </a:pPr>
          <a:r>
            <a:rPr lang="fr-FR" sz="1690" b="0" i="0" strike="noStrike" kern="1200" cap="none" spc="0" baseline="0" dirty="0">
              <a:solidFill>
                <a:srgbClr val="FFFFFF"/>
              </a:solidFill>
              <a:effectLst/>
              <a:latin typeface="Arial"/>
              <a:ea typeface="Arial"/>
              <a:cs typeface="Arial"/>
            </a:rPr>
            <a:t>Jeu</a:t>
          </a:r>
        </a:p>
      </dsp:txBody>
      <dsp:txXfrm>
        <a:off x="4768718" y="2352622"/>
        <a:ext cx="496537" cy="331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D23C-7D8C-4165-8833-F82AB9E68ABC}">
      <dsp:nvSpPr>
        <dsp:cNvPr id="0" name=""/>
        <dsp:cNvSpPr/>
      </dsp:nvSpPr>
      <dsp:spPr>
        <a:xfrm>
          <a:off x="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Ven</a:t>
          </a:r>
          <a:endParaRPr lang="en-US" kern="1200" dirty="0"/>
        </a:p>
      </dsp:txBody>
      <dsp:txXfrm>
        <a:off x="169756" y="2348378"/>
        <a:ext cx="509268" cy="339512"/>
      </dsp:txXfrm>
    </dsp:sp>
    <dsp:sp modelId="{807311A7-4087-4679-B034-F58A8D273A8A}">
      <dsp:nvSpPr>
        <dsp:cNvPr id="0" name=""/>
        <dsp:cNvSpPr/>
      </dsp:nvSpPr>
      <dsp:spPr>
        <a:xfrm>
          <a:off x="76390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Sam</a:t>
          </a:r>
          <a:endParaRPr lang="en-US" kern="1200" dirty="0"/>
        </a:p>
      </dsp:txBody>
      <dsp:txXfrm>
        <a:off x="933658" y="2348378"/>
        <a:ext cx="509268" cy="339512"/>
      </dsp:txXfrm>
    </dsp:sp>
    <dsp:sp modelId="{86C38727-3CB3-4E02-84D2-A91DC4E93EC3}">
      <dsp:nvSpPr>
        <dsp:cNvPr id="0" name=""/>
        <dsp:cNvSpPr/>
      </dsp:nvSpPr>
      <dsp:spPr>
        <a:xfrm>
          <a:off x="152780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Dim</a:t>
          </a:r>
          <a:endParaRPr lang="en-US" kern="1200" dirty="0"/>
        </a:p>
      </dsp:txBody>
      <dsp:txXfrm>
        <a:off x="1697561" y="2348378"/>
        <a:ext cx="509268" cy="339512"/>
      </dsp:txXfrm>
    </dsp:sp>
    <dsp:sp modelId="{711D2580-8BA1-447A-A0C0-A05CA505C5E1}">
      <dsp:nvSpPr>
        <dsp:cNvPr id="0" name=""/>
        <dsp:cNvSpPr/>
      </dsp:nvSpPr>
      <dsp:spPr>
        <a:xfrm>
          <a:off x="2291707"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Lun</a:t>
          </a:r>
        </a:p>
      </dsp:txBody>
      <dsp:txXfrm>
        <a:off x="2461463" y="2348378"/>
        <a:ext cx="509268" cy="339512"/>
      </dsp:txXfrm>
    </dsp:sp>
    <dsp:sp modelId="{AAE5BD46-3BC5-431A-A023-71167C619BEE}">
      <dsp:nvSpPr>
        <dsp:cNvPr id="0" name=""/>
        <dsp:cNvSpPr/>
      </dsp:nvSpPr>
      <dsp:spPr>
        <a:xfrm>
          <a:off x="3055610"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Mar</a:t>
          </a:r>
        </a:p>
      </dsp:txBody>
      <dsp:txXfrm>
        <a:off x="3225366" y="2348378"/>
        <a:ext cx="509268" cy="339512"/>
      </dsp:txXfrm>
    </dsp:sp>
    <dsp:sp modelId="{B5ACBDC7-580F-4914-9AC5-F091EDB7CF6C}">
      <dsp:nvSpPr>
        <dsp:cNvPr id="0" name=""/>
        <dsp:cNvSpPr/>
      </dsp:nvSpPr>
      <dsp:spPr>
        <a:xfrm>
          <a:off x="3819512"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Mer</a:t>
          </a:r>
        </a:p>
      </dsp:txBody>
      <dsp:txXfrm>
        <a:off x="3989268" y="2348378"/>
        <a:ext cx="509268" cy="339512"/>
      </dsp:txXfrm>
    </dsp:sp>
    <dsp:sp modelId="{3B558166-D358-422E-ABAC-3B1C729DD3A0}">
      <dsp:nvSpPr>
        <dsp:cNvPr id="0" name=""/>
        <dsp:cNvSpPr/>
      </dsp:nvSpPr>
      <dsp:spPr>
        <a:xfrm>
          <a:off x="4583415" y="2348378"/>
          <a:ext cx="848780" cy="339512"/>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Jeu</a:t>
          </a:r>
        </a:p>
      </dsp:txBody>
      <dsp:txXfrm>
        <a:off x="4753171" y="2348378"/>
        <a:ext cx="509268" cy="339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94AA-9C69-4641-8AAE-693D63121D24}">
      <dsp:nvSpPr>
        <dsp:cNvPr id="0" name=""/>
        <dsp:cNvSpPr/>
      </dsp:nvSpPr>
      <dsp:spPr>
        <a:xfrm>
          <a:off x="0"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Ven</a:t>
          </a:r>
          <a:endParaRPr lang="en-US" kern="1200" dirty="0"/>
        </a:p>
      </dsp:txBody>
      <dsp:txXfrm>
        <a:off x="175280" y="1871514"/>
        <a:ext cx="525838" cy="350559"/>
      </dsp:txXfrm>
    </dsp:sp>
    <dsp:sp modelId="{F923B878-22CD-47A6-8AC2-500F9DC80AAA}">
      <dsp:nvSpPr>
        <dsp:cNvPr id="0" name=""/>
        <dsp:cNvSpPr/>
      </dsp:nvSpPr>
      <dsp:spPr>
        <a:xfrm>
          <a:off x="788758"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Sam</a:t>
          </a:r>
        </a:p>
      </dsp:txBody>
      <dsp:txXfrm>
        <a:off x="964038" y="1871514"/>
        <a:ext cx="525838" cy="350559"/>
      </dsp:txXfrm>
    </dsp:sp>
    <dsp:sp modelId="{7C761CFE-79BD-4A00-B40F-3A886ED89475}">
      <dsp:nvSpPr>
        <dsp:cNvPr id="0" name=""/>
        <dsp:cNvSpPr/>
      </dsp:nvSpPr>
      <dsp:spPr>
        <a:xfrm>
          <a:off x="1577516"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Dim</a:t>
          </a:r>
        </a:p>
      </dsp:txBody>
      <dsp:txXfrm>
        <a:off x="1752796" y="1871514"/>
        <a:ext cx="525838" cy="350559"/>
      </dsp:txXfrm>
    </dsp:sp>
    <dsp:sp modelId="{1089A157-4B2D-4CB4-A04F-A264423C7F37}">
      <dsp:nvSpPr>
        <dsp:cNvPr id="0" name=""/>
        <dsp:cNvSpPr/>
      </dsp:nvSpPr>
      <dsp:spPr>
        <a:xfrm>
          <a:off x="2366274"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Lun</a:t>
          </a:r>
          <a:endParaRPr lang="en-US" kern="1200" dirty="0"/>
        </a:p>
      </dsp:txBody>
      <dsp:txXfrm>
        <a:off x="2541554" y="1871514"/>
        <a:ext cx="525838" cy="350559"/>
      </dsp:txXfrm>
    </dsp:sp>
    <dsp:sp modelId="{1307C210-D8FF-47D4-9024-6861A689E36E}">
      <dsp:nvSpPr>
        <dsp:cNvPr id="0" name=""/>
        <dsp:cNvSpPr/>
      </dsp:nvSpPr>
      <dsp:spPr>
        <a:xfrm>
          <a:off x="3155032"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Mar</a:t>
          </a:r>
          <a:endParaRPr lang="en-US" kern="1200" dirty="0"/>
        </a:p>
      </dsp:txBody>
      <dsp:txXfrm>
        <a:off x="3330312" y="1871514"/>
        <a:ext cx="525838" cy="350559"/>
      </dsp:txXfrm>
    </dsp:sp>
    <dsp:sp modelId="{4A2B827C-081C-4F2B-955A-57ACDE6099A7}">
      <dsp:nvSpPr>
        <dsp:cNvPr id="0" name=""/>
        <dsp:cNvSpPr/>
      </dsp:nvSpPr>
      <dsp:spPr>
        <a:xfrm>
          <a:off x="3943790"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Mer</a:t>
          </a:r>
        </a:p>
      </dsp:txBody>
      <dsp:txXfrm>
        <a:off x="4119070" y="1871514"/>
        <a:ext cx="525838" cy="350559"/>
      </dsp:txXfrm>
    </dsp:sp>
    <dsp:sp modelId="{6342120E-FA78-47C4-812F-8A45544799C0}">
      <dsp:nvSpPr>
        <dsp:cNvPr id="0" name=""/>
        <dsp:cNvSpPr/>
      </dsp:nvSpPr>
      <dsp:spPr>
        <a:xfrm>
          <a:off x="4732548" y="1871514"/>
          <a:ext cx="876397" cy="350559"/>
        </a:xfrm>
        <a:prstGeom prst="chevron">
          <a:avLst/>
        </a:prstGeom>
        <a:solidFill>
          <a:srgbClr val="D151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i="0" strike="noStrike" kern="1200" cap="none" spc="0" baseline="0" dirty="0">
              <a:solidFill>
                <a:srgbClr val="FFFFFF"/>
              </a:solidFill>
              <a:effectLst/>
              <a:latin typeface="Arial"/>
              <a:ea typeface="Arial"/>
              <a:cs typeface="Arial"/>
            </a:rPr>
            <a:t>Jeu</a:t>
          </a:r>
        </a:p>
      </dsp:txBody>
      <dsp:txXfrm>
        <a:off x="4907828" y="1871514"/>
        <a:ext cx="525838" cy="3505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6" rIns="93174" bIns="46586" rtlCol="0"/>
          <a:lstStyle>
            <a:lvl1pPr algn="r">
              <a:defRPr sz="1200"/>
            </a:lvl1pPr>
          </a:lstStyle>
          <a:p>
            <a:fld id="{00185325-274C-3146-8EC1-708D6CD43A9A}" type="datetimeFigureOut">
              <a:rPr lang="en-US" smtClean="0"/>
              <a:t>6/9/2022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6" rIns="93174" bIns="46586" rtlCol="0" anchor="b"/>
          <a:lstStyle>
            <a:lvl1pPr algn="r">
              <a:defRPr sz="1200"/>
            </a:lvl1pPr>
          </a:lstStyle>
          <a:p>
            <a:fld id="{B39196DC-7CA6-2741-B5B0-5964383A130A}" type="slidenum">
              <a:rPr lang="en-US" smtClean="0"/>
              <a:t>‹#›</a:t>
            </a:fld>
            <a:endParaRPr lang="en-US" dirty="0"/>
          </a:p>
        </p:txBody>
      </p:sp>
    </p:spTree>
    <p:extLst>
      <p:ext uri="{BB962C8B-B14F-4D97-AF65-F5344CB8AC3E}">
        <p14:creationId xmlns:p14="http://schemas.microsoft.com/office/powerpoint/2010/main" val="2866121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3C28ACE-4995-3945-BE56-50288A81E8DF}" type="datetimeFigureOut">
              <a:rPr lang="en-US" smtClean="0"/>
              <a:t>6/9/2022</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E027020C-613B-6641-9351-4FDAA85641A1}" type="slidenum">
              <a:rPr lang="en-US" smtClean="0"/>
              <a:t>‹#›</a:t>
            </a:fld>
            <a:endParaRPr lang="en-US" dirty="0"/>
          </a:p>
        </p:txBody>
      </p:sp>
    </p:spTree>
    <p:extLst>
      <p:ext uri="{BB962C8B-B14F-4D97-AF65-F5344CB8AC3E}">
        <p14:creationId xmlns:p14="http://schemas.microsoft.com/office/powerpoint/2010/main" val="2771081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a:t>
            </a:fld>
            <a:endParaRPr lang="en-US" dirty="0"/>
          </a:p>
        </p:txBody>
      </p:sp>
    </p:spTree>
    <p:extLst>
      <p:ext uri="{BB962C8B-B14F-4D97-AF65-F5344CB8AC3E}">
        <p14:creationId xmlns:p14="http://schemas.microsoft.com/office/powerpoint/2010/main" val="265483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7269062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162</a:t>
            </a:fld>
            <a:endParaRPr lang="en-US" dirty="0"/>
          </a:p>
        </p:txBody>
      </p:sp>
    </p:spTree>
    <p:extLst>
      <p:ext uri="{BB962C8B-B14F-4D97-AF65-F5344CB8AC3E}">
        <p14:creationId xmlns:p14="http://schemas.microsoft.com/office/powerpoint/2010/main" val="26367913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163</a:t>
            </a:fld>
            <a:endParaRPr lang="en-US" dirty="0"/>
          </a:p>
        </p:txBody>
      </p:sp>
    </p:spTree>
    <p:extLst>
      <p:ext uri="{BB962C8B-B14F-4D97-AF65-F5344CB8AC3E}">
        <p14:creationId xmlns:p14="http://schemas.microsoft.com/office/powerpoint/2010/main" val="29669225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164</a:t>
            </a:fld>
            <a:endParaRPr lang="en-US" dirty="0"/>
          </a:p>
        </p:txBody>
      </p:sp>
    </p:spTree>
    <p:extLst>
      <p:ext uri="{BB962C8B-B14F-4D97-AF65-F5344CB8AC3E}">
        <p14:creationId xmlns:p14="http://schemas.microsoft.com/office/powerpoint/2010/main" val="38188046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01189D6-0383-433A-8A59-58772874C54E}" type="slidenum">
              <a:rPr lang="en-US" smtClean="0"/>
              <a:t>165</a:t>
            </a:fld>
            <a:endParaRPr lang="en-US" dirty="0"/>
          </a:p>
        </p:txBody>
      </p:sp>
    </p:spTree>
    <p:extLst>
      <p:ext uri="{BB962C8B-B14F-4D97-AF65-F5344CB8AC3E}">
        <p14:creationId xmlns:p14="http://schemas.microsoft.com/office/powerpoint/2010/main" val="17885013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virtuellement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188</a:t>
            </a:fld>
            <a:endParaRPr lang="en-US" dirty="0"/>
          </a:p>
        </p:txBody>
      </p:sp>
    </p:spTree>
    <p:extLst>
      <p:ext uri="{BB962C8B-B14F-4D97-AF65-F5344CB8AC3E}">
        <p14:creationId xmlns:p14="http://schemas.microsoft.com/office/powerpoint/2010/main" val="22880737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defRPr/>
            </a:pPr>
            <a:r>
              <a:rPr lang="fr-FR" sz="1800" dirty="0">
                <a:latin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en personne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189</a:t>
            </a:fld>
            <a:endParaRPr lang="en-US" dirty="0"/>
          </a:p>
        </p:txBody>
      </p:sp>
    </p:spTree>
    <p:extLst>
      <p:ext uri="{BB962C8B-B14F-4D97-AF65-F5344CB8AC3E}">
        <p14:creationId xmlns:p14="http://schemas.microsoft.com/office/powerpoint/2010/main" val="37752774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190</a:t>
            </a:fld>
            <a:endParaRPr lang="en-US" dirty="0"/>
          </a:p>
        </p:txBody>
      </p:sp>
    </p:spTree>
    <p:extLst>
      <p:ext uri="{BB962C8B-B14F-4D97-AF65-F5344CB8AC3E}">
        <p14:creationId xmlns:p14="http://schemas.microsoft.com/office/powerpoint/2010/main" val="37094704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191</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192</a:t>
            </a:fld>
            <a:endParaRPr lang="en-US" dirty="0"/>
          </a:p>
        </p:txBody>
      </p:sp>
    </p:spTree>
    <p:extLst>
      <p:ext uri="{BB962C8B-B14F-4D97-AF65-F5344CB8AC3E}">
        <p14:creationId xmlns:p14="http://schemas.microsoft.com/office/powerpoint/2010/main" val="14373672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193</a:t>
            </a:fld>
            <a:endParaRPr lang="en-US" dirty="0"/>
          </a:p>
        </p:txBody>
      </p:sp>
    </p:spTree>
    <p:extLst>
      <p:ext uri="{BB962C8B-B14F-4D97-AF65-F5344CB8AC3E}">
        <p14:creationId xmlns:p14="http://schemas.microsoft.com/office/powerpoint/2010/main" val="201034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Facilitateur : Supprimez cette diapositive si vous animez la formation virtuellement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21</a:t>
            </a:fld>
            <a:endParaRPr lang="en-US" dirty="0"/>
          </a:p>
        </p:txBody>
      </p:sp>
    </p:spTree>
    <p:extLst>
      <p:ext uri="{BB962C8B-B14F-4D97-AF65-F5344CB8AC3E}">
        <p14:creationId xmlns:p14="http://schemas.microsoft.com/office/powerpoint/2010/main" val="7352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194</a:t>
            </a:fld>
            <a:endParaRPr lang="en-US" dirty="0"/>
          </a:p>
        </p:txBody>
      </p:sp>
    </p:spTree>
    <p:extLst>
      <p:ext uri="{BB962C8B-B14F-4D97-AF65-F5344CB8AC3E}">
        <p14:creationId xmlns:p14="http://schemas.microsoft.com/office/powerpoint/2010/main" val="19642548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195</a:t>
            </a:fld>
            <a:endParaRPr lang="en-US" dirty="0"/>
          </a:p>
        </p:txBody>
      </p:sp>
    </p:spTree>
    <p:extLst>
      <p:ext uri="{BB962C8B-B14F-4D97-AF65-F5344CB8AC3E}">
        <p14:creationId xmlns:p14="http://schemas.microsoft.com/office/powerpoint/2010/main" val="25798725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196</a:t>
            </a:fld>
            <a:endParaRPr lang="en-US" dirty="0"/>
          </a:p>
        </p:txBody>
      </p:sp>
    </p:spTree>
    <p:extLst>
      <p:ext uri="{BB962C8B-B14F-4D97-AF65-F5344CB8AC3E}">
        <p14:creationId xmlns:p14="http://schemas.microsoft.com/office/powerpoint/2010/main" val="17217457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2D955284-D0F0-6D46-AEDF-D830D480AE50}" type="slidenum">
              <a:rPr lang="en-US" smtClean="0"/>
              <a:t>200</a:t>
            </a:fld>
            <a:endParaRPr lang="en-US" dirty="0"/>
          </a:p>
        </p:txBody>
      </p:sp>
    </p:spTree>
    <p:extLst>
      <p:ext uri="{BB962C8B-B14F-4D97-AF65-F5344CB8AC3E}">
        <p14:creationId xmlns:p14="http://schemas.microsoft.com/office/powerpoint/2010/main" val="302051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201</a:t>
            </a:fld>
            <a:endParaRPr lang="en-US" dirty="0"/>
          </a:p>
        </p:txBody>
      </p:sp>
    </p:spTree>
    <p:extLst>
      <p:ext uri="{BB962C8B-B14F-4D97-AF65-F5344CB8AC3E}">
        <p14:creationId xmlns:p14="http://schemas.microsoft.com/office/powerpoint/2010/main" val="12805898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2D955284-D0F0-6D46-AEDF-D830D480AE50}" type="slidenum">
              <a:rPr lang="en-US" smtClean="0"/>
              <a:t>202</a:t>
            </a:fld>
            <a:endParaRPr lang="en-US" dirty="0"/>
          </a:p>
        </p:txBody>
      </p:sp>
    </p:spTree>
    <p:extLst>
      <p:ext uri="{BB962C8B-B14F-4D97-AF65-F5344CB8AC3E}">
        <p14:creationId xmlns:p14="http://schemas.microsoft.com/office/powerpoint/2010/main" val="37639655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203</a:t>
            </a:fld>
            <a:endParaRPr lang="en-US" dirty="0"/>
          </a:p>
        </p:txBody>
      </p:sp>
    </p:spTree>
    <p:extLst>
      <p:ext uri="{BB962C8B-B14F-4D97-AF65-F5344CB8AC3E}">
        <p14:creationId xmlns:p14="http://schemas.microsoft.com/office/powerpoint/2010/main" val="16124232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206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51877480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212</a:t>
            </a:fld>
            <a:endParaRPr lang="en-US" dirty="0"/>
          </a:p>
        </p:txBody>
      </p:sp>
    </p:spTree>
    <p:extLst>
      <p:ext uri="{BB962C8B-B14F-4D97-AF65-F5344CB8AC3E}">
        <p14:creationId xmlns:p14="http://schemas.microsoft.com/office/powerpoint/2010/main" val="29981634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365760" indent="-365760">
              <a:spcBef>
                <a:spcPct val="0"/>
              </a:spcBef>
              <a:spcAft>
                <a:spcPts val="600"/>
              </a:spcAft>
            </a:pPr>
            <a:r>
              <a:rPr lang="fr-FR" sz="2000" b="0" i="0" strike="noStrike" cap="none" spc="-40" baseline="0" dirty="0">
                <a:solidFill>
                  <a:srgbClr val="000000"/>
                </a:solidFill>
                <a:effectLst/>
                <a:latin typeface="Calibri"/>
                <a:ea typeface="Calibri" panose="020F0502020204030204"/>
                <a:cs typeface="Calibri"/>
              </a:rPr>
              <a:t>Une variété d’autres changements de vie peuvent inciter une personne à arrêter la PrEP orale, notamment :</a:t>
            </a:r>
          </a:p>
          <a:p>
            <a:pPr marL="731520" lvl="1" indent="-365760">
              <a:spcBef>
                <a:spcPct val="0"/>
              </a:spcBef>
              <a:spcAft>
                <a:spcPts val="600"/>
              </a:spcAft>
              <a:buFont typeface="Wingdings" panose="05000000000000000000" pitchFamily="2" charset="2"/>
              <a:buChar char="§"/>
            </a:pPr>
            <a:r>
              <a:rPr lang="fr-FR" sz="2000" b="0" i="0" strike="noStrike" cap="none" spc="-40" baseline="0" dirty="0">
                <a:solidFill>
                  <a:srgbClr val="000000"/>
                </a:solidFill>
                <a:effectLst/>
                <a:latin typeface="Calibri"/>
                <a:ea typeface="Calibri" panose="020F0502020204030204"/>
                <a:cs typeface="Calibri"/>
              </a:rPr>
              <a:t>Un(e) partenaire séropositif/ve sous TAR obtient et maintient une charge virale supprimée</a:t>
            </a:r>
          </a:p>
          <a:p>
            <a:pPr marL="731520" lvl="1" indent="-365760">
              <a:spcBef>
                <a:spcPct val="0"/>
              </a:spcBef>
              <a:spcAft>
                <a:spcPts val="600"/>
              </a:spcAft>
              <a:buFont typeface="Wingdings" panose="05000000000000000000" pitchFamily="2" charset="2"/>
              <a:buChar char="§"/>
            </a:pPr>
            <a:r>
              <a:rPr lang="fr-FR" sz="2000" b="0" i="0" strike="noStrike" cap="none" spc="-40" baseline="0" dirty="0">
                <a:solidFill>
                  <a:srgbClr val="000000"/>
                </a:solidFill>
                <a:effectLst/>
                <a:latin typeface="Calibri"/>
                <a:ea typeface="Calibri" panose="020F0502020204030204"/>
                <a:cs typeface="Calibri"/>
              </a:rPr>
              <a:t>Une relation devient mutuellement monogame.</a:t>
            </a:r>
          </a:p>
          <a:p>
            <a:pPr marL="731520" lvl="1" indent="-365760">
              <a:spcBef>
                <a:spcPct val="0"/>
              </a:spcBef>
              <a:spcAft>
                <a:spcPts val="600"/>
              </a:spcAft>
              <a:buFont typeface="Wingdings" panose="05000000000000000000" pitchFamily="2" charset="2"/>
              <a:buChar char="§"/>
            </a:pPr>
            <a:r>
              <a:rPr lang="fr-FR" sz="2000" b="0" i="0" strike="noStrike" cap="none" spc="-40" baseline="0" dirty="0">
                <a:solidFill>
                  <a:srgbClr val="000000"/>
                </a:solidFill>
                <a:effectLst/>
                <a:latin typeface="Calibri"/>
                <a:ea typeface="Calibri" panose="020F0502020204030204"/>
                <a:cs typeface="Calibri"/>
              </a:rPr>
              <a:t>Arrêt du travail sexuel ou de la consommation de drogues injectables. </a:t>
            </a:r>
          </a:p>
          <a:p>
            <a:pPr marL="731520" lvl="1" indent="-365760">
              <a:spcBef>
                <a:spcPct val="0"/>
              </a:spcBef>
              <a:spcAft>
                <a:spcPts val="600"/>
              </a:spcAft>
              <a:buFont typeface="Wingdings" panose="05000000000000000000" pitchFamily="2" charset="2"/>
              <a:buChar char="§"/>
            </a:pPr>
            <a:r>
              <a:rPr lang="fr-FR" sz="2000" b="0" i="0" strike="noStrike" cap="none" spc="-40" baseline="0" dirty="0">
                <a:solidFill>
                  <a:srgbClr val="000000"/>
                </a:solidFill>
                <a:effectLst/>
                <a:latin typeface="Calibri"/>
                <a:ea typeface="Calibri" panose="020F0502020204030204"/>
                <a:cs typeface="Calibri"/>
              </a:rPr>
              <a:t>Changement d’autres comportements qui les exposent potentiellement au VIH.</a:t>
            </a: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214</a:t>
            </a:fld>
            <a:endParaRPr lang="en-US" dirty="0"/>
          </a:p>
        </p:txBody>
      </p:sp>
    </p:spTree>
    <p:extLst>
      <p:ext uri="{BB962C8B-B14F-4D97-AF65-F5344CB8AC3E}">
        <p14:creationId xmlns:p14="http://schemas.microsoft.com/office/powerpoint/2010/main" val="418233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defRPr/>
            </a:pPr>
            <a:r>
              <a:rPr lang="fr-FR" sz="1800" dirty="0">
                <a:latin typeface="Segoe UI"/>
                <a:cs typeface="Segoe UI"/>
              </a:rPr>
              <a:t>Facilitateur</a:t>
            </a:r>
            <a:r>
              <a:rPr lang="fr-FR" sz="1800" dirty="0">
                <a:solidFill>
                  <a:srgbClr val="000000"/>
                </a:solidFill>
                <a:latin typeface="Segoe UI"/>
                <a:ea typeface="Calibri"/>
                <a:cs typeface="Segoe UI"/>
              </a:rPr>
              <a:t>:</a:t>
            </a:r>
            <a:r>
              <a:rPr lang="fr-FR" sz="1800" dirty="0">
                <a:solidFill>
                  <a:srgbClr val="000000"/>
                </a:solidFill>
                <a:latin typeface="Segoe UI"/>
                <a:ea typeface="Segoe UI"/>
                <a:cs typeface="Segoe UI"/>
              </a:rPr>
              <a:t> </a:t>
            </a:r>
            <a:r>
              <a:rPr lang="fr-FR" sz="1800" b="0" i="0" strike="noStrike" cap="none" spc="0" baseline="0" dirty="0">
                <a:solidFill>
                  <a:srgbClr val="000000"/>
                </a:solidFill>
                <a:effectLst/>
                <a:latin typeface="Segoe UI"/>
                <a:ea typeface="Segoe UI"/>
                <a:cs typeface="Segoe UI"/>
              </a:rPr>
              <a:t>Supprimez cette diapositive si vous animez la formation virtuellement</a:t>
            </a:r>
            <a:endParaRPr lang="en-US" sz="180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22</a:t>
            </a:fld>
            <a:endParaRPr lang="en-US" dirty="0"/>
          </a:p>
        </p:txBody>
      </p:sp>
    </p:spTree>
    <p:extLst>
      <p:ext uri="{BB962C8B-B14F-4D97-AF65-F5344CB8AC3E}">
        <p14:creationId xmlns:p14="http://schemas.microsoft.com/office/powerpoint/2010/main" val="22317649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218</a:t>
            </a:fld>
            <a:endParaRPr lang="en-US" dirty="0"/>
          </a:p>
        </p:txBody>
      </p:sp>
    </p:spTree>
    <p:extLst>
      <p:ext uri="{BB962C8B-B14F-4D97-AF65-F5344CB8AC3E}">
        <p14:creationId xmlns:p14="http://schemas.microsoft.com/office/powerpoint/2010/main" val="1244801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219</a:t>
            </a:fld>
            <a:endParaRPr lang="en-US" dirty="0"/>
          </a:p>
        </p:txBody>
      </p:sp>
    </p:spTree>
    <p:extLst>
      <p:ext uri="{BB962C8B-B14F-4D97-AF65-F5344CB8AC3E}">
        <p14:creationId xmlns:p14="http://schemas.microsoft.com/office/powerpoint/2010/main" val="33969287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220</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7087633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221</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41431291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223</a:t>
            </a:fld>
            <a:endParaRPr lang="en-US" dirty="0"/>
          </a:p>
        </p:txBody>
      </p:sp>
    </p:spTree>
    <p:extLst>
      <p:ext uri="{BB962C8B-B14F-4D97-AF65-F5344CB8AC3E}">
        <p14:creationId xmlns:p14="http://schemas.microsoft.com/office/powerpoint/2010/main" val="28923426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224</a:t>
            </a:fld>
            <a:endParaRPr lang="en-US" dirty="0"/>
          </a:p>
        </p:txBody>
      </p:sp>
    </p:spTree>
    <p:extLst>
      <p:ext uri="{BB962C8B-B14F-4D97-AF65-F5344CB8AC3E}">
        <p14:creationId xmlns:p14="http://schemas.microsoft.com/office/powerpoint/2010/main" val="24543227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228</a:t>
            </a:fld>
            <a:endParaRPr lang="en-US" dirty="0"/>
          </a:p>
        </p:txBody>
      </p:sp>
    </p:spTree>
    <p:extLst>
      <p:ext uri="{BB962C8B-B14F-4D97-AF65-F5344CB8AC3E}">
        <p14:creationId xmlns:p14="http://schemas.microsoft.com/office/powerpoint/2010/main" val="7508301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1840832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231</a:t>
            </a:fld>
            <a:endParaRPr lang="en-US" dirty="0"/>
          </a:p>
        </p:txBody>
      </p:sp>
    </p:spTree>
    <p:extLst>
      <p:ext uri="{BB962C8B-B14F-4D97-AF65-F5344CB8AC3E}">
        <p14:creationId xmlns:p14="http://schemas.microsoft.com/office/powerpoint/2010/main" val="33507595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232</a:t>
            </a:fld>
            <a:endParaRPr lang="en-US" dirty="0"/>
          </a:p>
        </p:txBody>
      </p:sp>
    </p:spTree>
    <p:extLst>
      <p:ext uri="{BB962C8B-B14F-4D97-AF65-F5344CB8AC3E}">
        <p14:creationId xmlns:p14="http://schemas.microsoft.com/office/powerpoint/2010/main" val="218664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Animateur : Supprimez cette diapositive si vous animez la formation en personne. Il est recommandé que la formation virtuelle se déroule sur plusieurs jours, en complétant une seule section par jour. Quelle que soit votre décision, insérez ici votre programme pour l’ensemble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23</a:t>
            </a:fld>
            <a:endParaRPr lang="en-US" dirty="0"/>
          </a:p>
        </p:txBody>
      </p:sp>
    </p:spTree>
    <p:extLst>
      <p:ext uri="{BB962C8B-B14F-4D97-AF65-F5344CB8AC3E}">
        <p14:creationId xmlns:p14="http://schemas.microsoft.com/office/powerpoint/2010/main" val="35334273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235</a:t>
            </a:fld>
            <a:endParaRPr lang="en-US" dirty="0"/>
          </a:p>
        </p:txBody>
      </p:sp>
    </p:spTree>
    <p:extLst>
      <p:ext uri="{BB962C8B-B14F-4D97-AF65-F5344CB8AC3E}">
        <p14:creationId xmlns:p14="http://schemas.microsoft.com/office/powerpoint/2010/main" val="39834108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236</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237</a:t>
            </a:fld>
            <a:endParaRPr lang="en-US" dirty="0"/>
          </a:p>
        </p:txBody>
      </p:sp>
    </p:spTree>
    <p:extLst>
      <p:ext uri="{BB962C8B-B14F-4D97-AF65-F5344CB8AC3E}">
        <p14:creationId xmlns:p14="http://schemas.microsoft.com/office/powerpoint/2010/main" val="15288985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238</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239</a:t>
            </a:fld>
            <a:endParaRPr lang="en-US" dirty="0"/>
          </a:p>
        </p:txBody>
      </p:sp>
    </p:spTree>
    <p:extLst>
      <p:ext uri="{BB962C8B-B14F-4D97-AF65-F5344CB8AC3E}">
        <p14:creationId xmlns:p14="http://schemas.microsoft.com/office/powerpoint/2010/main" val="4278449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En l’état, cette section dure 84 minutes, et non 120 minutes. Si le contenu S&amp;E dépasse 36 minutes, un temps de formation supplémentaire sera nécessaire.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240</a:t>
            </a:fld>
            <a:endParaRPr lang="en-US" dirty="0"/>
          </a:p>
        </p:txBody>
      </p:sp>
    </p:spTree>
    <p:extLst>
      <p:ext uri="{BB962C8B-B14F-4D97-AF65-F5344CB8AC3E}">
        <p14:creationId xmlns:p14="http://schemas.microsoft.com/office/powerpoint/2010/main" val="22530356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57142445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fld id="{57AE6D19-F413-4E2F-9DB6-90E4D9E29B46}"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t>247</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561415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fld id="{57AE6D19-F413-4E2F-9DB6-90E4D9E29B46}"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t>248</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4490747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t>249</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117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24</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t>252</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0546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255</a:t>
            </a:fld>
            <a:endParaRPr lang="en-US" dirty="0"/>
          </a:p>
        </p:txBody>
      </p:sp>
    </p:spTree>
    <p:extLst>
      <p:ext uri="{BB962C8B-B14F-4D97-AF65-F5344CB8AC3E}">
        <p14:creationId xmlns:p14="http://schemas.microsoft.com/office/powerpoint/2010/main" val="10513225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Animateur :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256</a:t>
            </a:fld>
            <a:endParaRPr lang="en-US" dirty="0"/>
          </a:p>
        </p:txBody>
      </p:sp>
    </p:spTree>
    <p:extLst>
      <p:ext uri="{BB962C8B-B14F-4D97-AF65-F5344CB8AC3E}">
        <p14:creationId xmlns:p14="http://schemas.microsoft.com/office/powerpoint/2010/main" val="380927616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259</a:t>
            </a:fld>
            <a:endParaRPr lang="en-US" dirty="0"/>
          </a:p>
        </p:txBody>
      </p:sp>
    </p:spTree>
    <p:extLst>
      <p:ext uri="{BB962C8B-B14F-4D97-AF65-F5344CB8AC3E}">
        <p14:creationId xmlns:p14="http://schemas.microsoft.com/office/powerpoint/2010/main" val="7055480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260</a:t>
            </a:fld>
            <a:endParaRPr lang="en-US" dirty="0"/>
          </a:p>
        </p:txBody>
      </p:sp>
    </p:spTree>
    <p:extLst>
      <p:ext uri="{BB962C8B-B14F-4D97-AF65-F5344CB8AC3E}">
        <p14:creationId xmlns:p14="http://schemas.microsoft.com/office/powerpoint/2010/main" val="333821393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 (comme dans le scénario précédent).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261</a:t>
            </a:fld>
            <a:endParaRPr lang="en-US" dirty="0"/>
          </a:p>
        </p:txBody>
      </p:sp>
    </p:spTree>
    <p:extLst>
      <p:ext uri="{BB962C8B-B14F-4D97-AF65-F5344CB8AC3E}">
        <p14:creationId xmlns:p14="http://schemas.microsoft.com/office/powerpoint/2010/main" val="27226101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262</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3385185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263</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23684540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fld id="{57AE6D19-F413-4E2F-9DB6-90E4D9E29B4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t>264</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712889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276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63825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Facilitateur : Supprimez cette diapositive si vous animez la formation virtuellement. Si vous animez la formation en personne, créez pour les participants une évaluation préalable à la formation en regroupant toutes les questions du sondage dans un seul document et préparez-le avant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29</a:t>
            </a:fld>
            <a:endParaRPr lang="en-US" dirty="0"/>
          </a:p>
        </p:txBody>
      </p:sp>
    </p:spTree>
    <p:extLst>
      <p:ext uri="{BB962C8B-B14F-4D97-AF65-F5344CB8AC3E}">
        <p14:creationId xmlns:p14="http://schemas.microsoft.com/office/powerpoint/2010/main" val="114907100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Animateur :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279</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18104924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pPr marL="0" marR="0" lvl="0" indent="0" algn="l" defTabSz="457200"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5059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Calibri"/>
                <a:ea typeface="Calibri" panose="020F0502020204030204"/>
                <a:cs typeface="Calibri"/>
              </a:rPr>
              <a:t>Facilitateur</a:t>
            </a:r>
            <a:r>
              <a:rPr lang="fr-FR" sz="1800" b="0" i="0" strike="noStrike" cap="none" spc="0" baseline="0" dirty="0">
                <a:solidFill>
                  <a:srgbClr val="000000"/>
                </a:solidFill>
                <a:effectLst/>
                <a:latin typeface="Calibri"/>
                <a:ea typeface="Calibri" panose="020F0502020204030204"/>
                <a:cs typeface="Calibri"/>
              </a:rPr>
              <a:t>: Remplissez le contenu manquant en rouge. </a:t>
            </a:r>
            <a:r>
              <a:rPr lang="fr-FR" sz="1800" b="0" i="0" strike="noStrike" cap="none" spc="0" baseline="0" dirty="0">
                <a:solidFill>
                  <a:srgbClr val="000000"/>
                </a:solidFill>
                <a:effectLst/>
                <a:latin typeface="Segoe UI"/>
                <a:ea typeface="Segoe UI"/>
                <a:cs typeface="Segoe UI"/>
              </a:rPr>
              <a:t>Plus que tout autre aspect de la programmation, le S&amp;E variera radicalement d’un pays à l’autre. Avant cette formation, discutez avec les parties prenantes concernées du S&amp;E pour la PrEP et demandez-leur de préparer cette section pour guider les participants à travers les outils et formulaires pertinents.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E027020C-613B-6641-9351-4FDAA8564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31131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E027020C-613B-6641-9351-4FDAA8564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0400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422291841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virtuellement. Si vous animez la formation en personne, créez une post-évaluation pour les participants en imprimant des copies de l’évaluation pré-formation avec un nouveau titre « évaluation post-formation ».</a:t>
            </a:r>
            <a:endParaRPr lang="en-US" sz="1800" dirty="0">
              <a:effectLst/>
              <a:latin typeface="Arial" panose="020B0604020202020204" pitchFamily="34" charset="0"/>
            </a:endParaRPr>
          </a:p>
          <a:p>
            <a:pPr marL="0" marR="0" lvl="0" indent="0" algn="l" defTabSz="457200" rtl="0" eaLnBrk="1" fontAlgn="auto" latinLnBrk="0" hangingPunct="1">
              <a:lnSpc>
                <a:spcPct val="100000"/>
              </a:lnSpc>
              <a:spcBef>
                <a:spcPct val="0"/>
              </a:spcBef>
              <a:spcAft>
                <a:spcPct val="0"/>
              </a:spcAft>
              <a:buClrTx/>
              <a:buSzTx/>
              <a:buFontTx/>
              <a:buNone/>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293</a:t>
            </a:fld>
            <a:endParaRPr lang="en-US" dirty="0"/>
          </a:p>
        </p:txBody>
      </p:sp>
    </p:spTree>
    <p:extLst>
      <p:ext uri="{BB962C8B-B14F-4D97-AF65-F5344CB8AC3E}">
        <p14:creationId xmlns:p14="http://schemas.microsoft.com/office/powerpoint/2010/main" val="265730458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en personne. Si vous animez la formation virtuellement, créez une évaluation post-formation pour les participants en regroupant toutes les questions du sondage dans un seul sondage ou dans une enquête en ligne comme Google Forms, Survey Monkey, etc.</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294</a:t>
            </a:fld>
            <a:endParaRPr lang="en-US" dirty="0"/>
          </a:p>
        </p:txBody>
      </p:sp>
    </p:spTree>
    <p:extLst>
      <p:ext uri="{BB962C8B-B14F-4D97-AF65-F5344CB8AC3E}">
        <p14:creationId xmlns:p14="http://schemas.microsoft.com/office/powerpoint/2010/main" val="118400645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Vous pouvez utiliser l’exemple d’évaluation de formation que vous trouverez sur les deux diapositives suivantes. Si la session a lieu en personne, vous pouvez copier ce document et l’imprimer. Si la session se déroule virtuellement, on peut en faire un sondage de la même manière que pour les évaluations pré- et post-formation.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295</a:t>
            </a:fld>
            <a:endParaRPr lang="en-US" dirty="0"/>
          </a:p>
        </p:txBody>
      </p:sp>
    </p:spTree>
    <p:extLst>
      <p:ext uri="{BB962C8B-B14F-4D97-AF65-F5344CB8AC3E}">
        <p14:creationId xmlns:p14="http://schemas.microsoft.com/office/powerpoint/2010/main" val="367641152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Vous pouvez choisir de passer en revue certaines des ressources des diapositives suivantes ou non.</a:t>
            </a:r>
            <a:r>
              <a:rPr lang="fr-FR" sz="1800" dirty="0">
                <a:solidFill>
                  <a:srgbClr val="000000"/>
                </a:solidFill>
                <a:latin typeface="Segoe UI"/>
                <a:ea typeface="Segoe UI"/>
                <a:cs typeface="Segoe UI"/>
              </a:rPr>
              <a:t>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298</a:t>
            </a:fld>
            <a:endParaRPr lang="en-US" dirty="0"/>
          </a:p>
        </p:txBody>
      </p:sp>
    </p:spTree>
    <p:extLst>
      <p:ext uri="{BB962C8B-B14F-4D97-AF65-F5344CB8AC3E}">
        <p14:creationId xmlns:p14="http://schemas.microsoft.com/office/powerpoint/2010/main" val="401642751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300</a:t>
            </a:fld>
            <a:endParaRPr lang="en-US" dirty="0"/>
          </a:p>
        </p:txBody>
      </p:sp>
    </p:spTree>
    <p:extLst>
      <p:ext uri="{BB962C8B-B14F-4D97-AF65-F5344CB8AC3E}">
        <p14:creationId xmlns:p14="http://schemas.microsoft.com/office/powerpoint/2010/main" val="58511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en personne. Si vous animez la formation virtuellement, créez pour les participants une évaluation préalable à la formation en regroupant toutes les questions du sondage dans un seul sondage ou dans une enquête en ligne comme Google Forms, Survey Monkey, etc.</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a:t>
            </a:fld>
            <a:endParaRPr lang="en-US" dirty="0"/>
          </a:p>
        </p:txBody>
      </p:sp>
    </p:spTree>
    <p:extLst>
      <p:ext uri="{BB962C8B-B14F-4D97-AF65-F5344CB8AC3E}">
        <p14:creationId xmlns:p14="http://schemas.microsoft.com/office/powerpoint/2010/main" val="153618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defRPr/>
            </a:pPr>
            <a:r>
              <a:rPr lang="fr-FR" sz="1800" dirty="0">
                <a:solidFill>
                  <a:srgbClr val="000000"/>
                </a:solidFill>
                <a:latin typeface="Segoe UI"/>
                <a:ea typeface="Segoe UI"/>
                <a:cs typeface="Segoe UI"/>
              </a:rPr>
              <a:t>Facilitateur </a:t>
            </a:r>
            <a:r>
              <a:rPr lang="fr-FR" sz="1800" b="0" i="0" strike="noStrike" cap="none" spc="0" baseline="0" dirty="0">
                <a:solidFill>
                  <a:srgbClr val="000000"/>
                </a:solidFill>
                <a:effectLst/>
                <a:latin typeface="Segoe UI"/>
                <a:ea typeface="Segoe UI"/>
                <a:cs typeface="Segoe UI"/>
              </a:rPr>
              <a:t>: Supprimez cette diapositive si vous animez la formation virtuellement. Si vous animez la formation en personne, décidez si les participants doivent les faire pendant la session ou si vous souhaitez qu’elles soient imprimées et préparées avant la formation</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027020C-613B-6641-9351-4FDAA85641A1}" type="slidenum">
              <a:rPr lang="en-US" smtClean="0"/>
              <a:t>32</a:t>
            </a:fld>
            <a:endParaRPr lang="en-US" dirty="0"/>
          </a:p>
        </p:txBody>
      </p:sp>
    </p:spTree>
    <p:extLst>
      <p:ext uri="{BB962C8B-B14F-4D97-AF65-F5344CB8AC3E}">
        <p14:creationId xmlns:p14="http://schemas.microsoft.com/office/powerpoint/2010/main" val="63382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132969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34</a:t>
            </a:fld>
            <a:endParaRPr lang="en-US" dirty="0"/>
          </a:p>
        </p:txBody>
      </p:sp>
    </p:spTree>
    <p:extLst>
      <p:ext uri="{BB962C8B-B14F-4D97-AF65-F5344CB8AC3E}">
        <p14:creationId xmlns:p14="http://schemas.microsoft.com/office/powerpoint/2010/main" val="2771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5</a:t>
            </a:fld>
            <a:endParaRPr lang="en-US" dirty="0"/>
          </a:p>
        </p:txBody>
      </p:sp>
    </p:spTree>
    <p:extLst>
      <p:ext uri="{BB962C8B-B14F-4D97-AF65-F5344CB8AC3E}">
        <p14:creationId xmlns:p14="http://schemas.microsoft.com/office/powerpoint/2010/main" val="387115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35</a:t>
            </a:fld>
            <a:endParaRPr lang="en-GB" dirty="0"/>
          </a:p>
        </p:txBody>
      </p:sp>
      <p:sp>
        <p:nvSpPr>
          <p:cNvPr id="5" name="Footer Placeholder 5">
            <a:extLst>
              <a:ext uri="{FF2B5EF4-FFF2-40B4-BE49-F238E27FC236}">
                <a16:creationId xmlns:a16="http://schemas.microsoft.com/office/drawing/2014/main" id="{9F64A3FD-C68A-41EF-A5F8-8CC10D20E7AD}"/>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88838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36</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33325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37</a:t>
            </a:fld>
            <a:endParaRPr lang="en-GB" dirty="0"/>
          </a:p>
        </p:txBody>
      </p:sp>
      <p:sp>
        <p:nvSpPr>
          <p:cNvPr id="5" name="Footer Placeholder 5">
            <a:extLst>
              <a:ext uri="{FF2B5EF4-FFF2-40B4-BE49-F238E27FC236}">
                <a16:creationId xmlns:a16="http://schemas.microsoft.com/office/drawing/2014/main" id="{8A59AC92-2036-4FED-90BA-C4C3509BD80D}"/>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508919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38</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498179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39</a:t>
            </a:fld>
            <a:endParaRPr lang="en-US" dirty="0"/>
          </a:p>
        </p:txBody>
      </p:sp>
    </p:spTree>
    <p:extLst>
      <p:ext uri="{BB962C8B-B14F-4D97-AF65-F5344CB8AC3E}">
        <p14:creationId xmlns:p14="http://schemas.microsoft.com/office/powerpoint/2010/main" val="245620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Calibri"/>
                <a:ea typeface="Calibri" panose="020F0502020204030204"/>
                <a:cs typeface="Calibri"/>
              </a:rPr>
              <a:t>Animateur : Renseignez le contenu manquant en rouge</a:t>
            </a: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41</a:t>
            </a:fld>
            <a:endParaRPr lang="en-US" dirty="0"/>
          </a:p>
        </p:txBody>
      </p:sp>
    </p:spTree>
    <p:extLst>
      <p:ext uri="{BB962C8B-B14F-4D97-AF65-F5344CB8AC3E}">
        <p14:creationId xmlns:p14="http://schemas.microsoft.com/office/powerpoint/2010/main" val="164402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45</a:t>
            </a:fld>
            <a:endParaRPr lang="en-GB" dirty="0"/>
          </a:p>
        </p:txBody>
      </p:sp>
      <p:sp>
        <p:nvSpPr>
          <p:cNvPr id="5" name="Footer Placeholder 5">
            <a:extLst>
              <a:ext uri="{FF2B5EF4-FFF2-40B4-BE49-F238E27FC236}">
                <a16:creationId xmlns:a16="http://schemas.microsoft.com/office/drawing/2014/main" id="{B4362A6C-BEF6-452B-BA93-64834166289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689559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452079">
              <a:defRPr/>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46</a:t>
            </a:fld>
            <a:endParaRPr lang="en-US" dirty="0"/>
          </a:p>
        </p:txBody>
      </p:sp>
    </p:spTree>
    <p:extLst>
      <p:ext uri="{BB962C8B-B14F-4D97-AF65-F5344CB8AC3E}">
        <p14:creationId xmlns:p14="http://schemas.microsoft.com/office/powerpoint/2010/main" val="313799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fr-FR" sz="1200" b="0" i="0" strike="noStrike" cap="none" spc="0" baseline="0" dirty="0">
                <a:solidFill>
                  <a:srgbClr val="000000"/>
                </a:solidFill>
                <a:effectLst/>
                <a:latin typeface="Garamond"/>
                <a:ea typeface="Garamond"/>
                <a:cs typeface="Garamond"/>
              </a:rPr>
              <a:t>Sélectionnez les études qui montrent l’impact de la PrEP sur la réduction des nouveaux cas de VIH :</a:t>
            </a:r>
          </a:p>
          <a:p>
            <a:endParaRPr lang="en-US" dirty="0">
              <a:latin typeface="Garamond" panose="02020404030301010803" pitchFamily="18" charset="0"/>
            </a:endParaRPr>
          </a:p>
          <a:p>
            <a:pPr marL="171450" indent="-171450">
              <a:buFont typeface="Arial" panose="020B0604020202020204" pitchFamily="34" charset="0"/>
              <a:buChar char="•"/>
            </a:pPr>
            <a:r>
              <a:rPr lang="fr-FR" sz="1200" b="0" i="0" strike="noStrike" cap="none" spc="0" baseline="0" dirty="0">
                <a:solidFill>
                  <a:srgbClr val="000000"/>
                </a:solidFill>
                <a:effectLst/>
                <a:latin typeface="Garamond"/>
                <a:ea typeface="Garamond"/>
                <a:cs typeface="Garamond"/>
              </a:rPr>
              <a:t>https://www.aidsmap.com/news/jul-2018/prep-use-linked-fewer-new-hiv-infections-us-states#:~:text=But%20some%20notable%20differences%20were,group%20in%20an%20unadjusted%20analysis.</a:t>
            </a:r>
          </a:p>
          <a:p>
            <a:pPr marL="171450" indent="-171450">
              <a:buFont typeface="Arial" panose="020B0604020202020204" pitchFamily="34" charset="0"/>
              <a:buChar char="•"/>
            </a:pPr>
            <a:r>
              <a:rPr lang="fr-FR" sz="1200" b="0" i="0" strike="noStrike" cap="none" spc="0" baseline="0" dirty="0">
                <a:solidFill>
                  <a:srgbClr val="000000"/>
                </a:solidFill>
                <a:effectLst/>
                <a:latin typeface="Garamond"/>
                <a:ea typeface="Garamond"/>
                <a:cs typeface="Garamond"/>
              </a:rPr>
              <a:t>https://www.aidsmap.com/news/jan-2022/big-increase-recent-prep-users-among-new-hiv-cases-largest-uk-clinic-reports</a:t>
            </a:r>
          </a:p>
          <a:p>
            <a:pPr marL="171450" indent="-171450">
              <a:buFont typeface="Arial" panose="020B0604020202020204" pitchFamily="34" charset="0"/>
              <a:buChar char="•"/>
            </a:pPr>
            <a:r>
              <a:rPr lang="fr-FR" sz="1200" b="0" i="0" strike="noStrike" cap="none" spc="0" baseline="0" dirty="0">
                <a:solidFill>
                  <a:srgbClr val="000000"/>
                </a:solidFill>
                <a:effectLst/>
                <a:latin typeface="Garamond"/>
                <a:ea typeface="Garamond"/>
                <a:cs typeface="Garamond"/>
              </a:rPr>
              <a:t>https://www.sciencedirect.com/science/article/abs/pii/S2352301821000746?dgcid=author</a:t>
            </a:r>
          </a:p>
        </p:txBody>
      </p:sp>
      <p:sp>
        <p:nvSpPr>
          <p:cNvPr id="4" name="Slide Number Placeholder 3"/>
          <p:cNvSpPr>
            <a:spLocks noGrp="1"/>
          </p:cNvSpPr>
          <p:nvPr>
            <p:ph type="sldNum" sz="quarter" idx="10"/>
          </p:nvPr>
        </p:nvSpPr>
        <p:spPr/>
        <p:txBody>
          <a:bodyPr/>
          <a:lstStyle/>
          <a:p>
            <a:fld id="{E027020C-613B-6641-9351-4FDAA85641A1}" type="slidenum">
              <a:rPr lang="en-US" smtClean="0"/>
              <a:t>51</a:t>
            </a:fld>
            <a:endParaRPr lang="en-US" dirty="0"/>
          </a:p>
        </p:txBody>
      </p:sp>
    </p:spTree>
    <p:extLst>
      <p:ext uri="{BB962C8B-B14F-4D97-AF65-F5344CB8AC3E}">
        <p14:creationId xmlns:p14="http://schemas.microsoft.com/office/powerpoint/2010/main" val="1096610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65868"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Calibri"/>
                <a:ea typeface="Calibri" panose="020F0502020204030204"/>
                <a:cs typeface="Calibri"/>
              </a:rPr>
              <a:t>Animateur : Complétez le contenu manquant en rouge et insérez le visuel des données</a:t>
            </a:r>
          </a:p>
          <a:p>
            <a:pPr defTabSz="465868">
              <a:defRPr/>
            </a:pPr>
            <a:endParaRPr lang="en-US" b="1" dirty="0">
              <a:solidFill>
                <a:srgbClr val="00B0F0"/>
              </a:solidFill>
              <a:latin typeface="Garamond" panose="02020404030301010803" pitchFamily="18" charset="0"/>
            </a:endParaRP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52</a:t>
            </a:fld>
            <a:endParaRPr lang="en-US" dirty="0"/>
          </a:p>
        </p:txBody>
      </p:sp>
    </p:spTree>
    <p:extLst>
      <p:ext uri="{BB962C8B-B14F-4D97-AF65-F5344CB8AC3E}">
        <p14:creationId xmlns:p14="http://schemas.microsoft.com/office/powerpoint/2010/main" val="192622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a:t>
            </a:fld>
            <a:endParaRPr lang="en-US" dirty="0"/>
          </a:p>
        </p:txBody>
      </p:sp>
    </p:spTree>
    <p:extLst>
      <p:ext uri="{BB962C8B-B14F-4D97-AF65-F5344CB8AC3E}">
        <p14:creationId xmlns:p14="http://schemas.microsoft.com/office/powerpoint/2010/main" val="183001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Calibri"/>
                <a:ea typeface="Calibri" panose="020F0502020204030204"/>
                <a:cs typeface="Calibri"/>
              </a:rPr>
              <a:t>Animateur : Renseignez le contenu manquant en rouge</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53</a:t>
            </a:fld>
            <a:endParaRPr lang="en-US" dirty="0"/>
          </a:p>
        </p:txBody>
      </p:sp>
    </p:spTree>
    <p:extLst>
      <p:ext uri="{BB962C8B-B14F-4D97-AF65-F5344CB8AC3E}">
        <p14:creationId xmlns:p14="http://schemas.microsoft.com/office/powerpoint/2010/main" val="1675649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452079" lvl="1"/>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55</a:t>
            </a:fld>
            <a:endParaRPr lang="en-US" dirty="0"/>
          </a:p>
        </p:txBody>
      </p:sp>
    </p:spTree>
    <p:extLst>
      <p:ext uri="{BB962C8B-B14F-4D97-AF65-F5344CB8AC3E}">
        <p14:creationId xmlns:p14="http://schemas.microsoft.com/office/powerpoint/2010/main" val="3548688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56</a:t>
            </a:fld>
            <a:endParaRPr lang="en-GB" dirty="0"/>
          </a:p>
        </p:txBody>
      </p:sp>
      <p:sp>
        <p:nvSpPr>
          <p:cNvPr id="5" name="Footer Placeholder 5">
            <a:extLst>
              <a:ext uri="{FF2B5EF4-FFF2-40B4-BE49-F238E27FC236}">
                <a16:creationId xmlns:a16="http://schemas.microsoft.com/office/drawing/2014/main" id="{D2B37D88-4F59-4194-A960-EE7D03EEA85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494902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57</a:t>
            </a:fld>
            <a:endParaRPr lang="en-GB" dirty="0"/>
          </a:p>
        </p:txBody>
      </p:sp>
      <p:sp>
        <p:nvSpPr>
          <p:cNvPr id="5" name="Footer Placeholder 5">
            <a:extLst>
              <a:ext uri="{FF2B5EF4-FFF2-40B4-BE49-F238E27FC236}">
                <a16:creationId xmlns:a16="http://schemas.microsoft.com/office/drawing/2014/main" id="{7F9BA8BA-8EFB-4E5D-BD7C-B15BC885F59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672103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58</a:t>
            </a:fld>
            <a:endParaRPr lang="en-US" dirty="0"/>
          </a:p>
        </p:txBody>
      </p:sp>
    </p:spTree>
    <p:extLst>
      <p:ext uri="{BB962C8B-B14F-4D97-AF65-F5344CB8AC3E}">
        <p14:creationId xmlns:p14="http://schemas.microsoft.com/office/powerpoint/2010/main" val="3504181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US" sz="1200" b="1" spc="-40" dirty="0">
              <a:solidFill>
                <a:schemeClr val="tx1"/>
              </a:solidFill>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59</a:t>
            </a:fld>
            <a:endParaRPr lang="en-US" dirty="0"/>
          </a:p>
        </p:txBody>
      </p:sp>
    </p:spTree>
    <p:extLst>
      <p:ext uri="{BB962C8B-B14F-4D97-AF65-F5344CB8AC3E}">
        <p14:creationId xmlns:p14="http://schemas.microsoft.com/office/powerpoint/2010/main" val="2971351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dirty="0">
                <a:solidFill>
                  <a:srgbClr val="000000"/>
                </a:solidFill>
                <a:latin typeface="Calibri"/>
                <a:ea typeface="Calibri" panose="020F0502020204030204"/>
                <a:cs typeface="Calibri"/>
              </a:rPr>
              <a:t>Facilitateur</a:t>
            </a:r>
            <a:r>
              <a:rPr lang="fr-FR" sz="1200" b="0" i="0" strike="noStrike" cap="none" spc="0" baseline="0" dirty="0">
                <a:solidFill>
                  <a:srgbClr val="000000"/>
                </a:solidFill>
                <a:effectLst/>
                <a:latin typeface="Calibri"/>
                <a:ea typeface="Calibri" panose="020F0502020204030204"/>
                <a:cs typeface="Calibri"/>
              </a:rPr>
              <a:t>: Renseignez le contenu manquant en rouge</a:t>
            </a:r>
          </a:p>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60</a:t>
            </a:fld>
            <a:endParaRPr lang="en-GB" dirty="0"/>
          </a:p>
        </p:txBody>
      </p:sp>
      <p:sp>
        <p:nvSpPr>
          <p:cNvPr id="5" name="Footer Placeholder 5">
            <a:extLst>
              <a:ext uri="{FF2B5EF4-FFF2-40B4-BE49-F238E27FC236}">
                <a16:creationId xmlns:a16="http://schemas.microsoft.com/office/drawing/2014/main" id="{D4CAEDBF-DA1D-4F67-80B2-0E52B7AA538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4187622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61</a:t>
            </a:fld>
            <a:endParaRPr lang="en-US" dirty="0"/>
          </a:p>
        </p:txBody>
      </p:sp>
    </p:spTree>
    <p:extLst>
      <p:ext uri="{BB962C8B-B14F-4D97-AF65-F5344CB8AC3E}">
        <p14:creationId xmlns:p14="http://schemas.microsoft.com/office/powerpoint/2010/main" val="396161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Renseignez les informations manquantes en rouge</a:t>
            </a:r>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62</a:t>
            </a:fld>
            <a:endParaRPr lang="en-US" dirty="0"/>
          </a:p>
        </p:txBody>
      </p:sp>
    </p:spTree>
    <p:extLst>
      <p:ext uri="{BB962C8B-B14F-4D97-AF65-F5344CB8AC3E}">
        <p14:creationId xmlns:p14="http://schemas.microsoft.com/office/powerpoint/2010/main" val="3271561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63</a:t>
            </a:fld>
            <a:endParaRPr lang="en-US" dirty="0"/>
          </a:p>
        </p:txBody>
      </p:sp>
    </p:spTree>
    <p:extLst>
      <p:ext uri="{BB962C8B-B14F-4D97-AF65-F5344CB8AC3E}">
        <p14:creationId xmlns:p14="http://schemas.microsoft.com/office/powerpoint/2010/main" val="293128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fr-FR" dirty="0">
                <a:solidFill>
                  <a:srgbClr val="000000"/>
                </a:solidFill>
                <a:latin typeface="Calibri"/>
                <a:ea typeface="Calibri" panose="020F0502020204030204"/>
                <a:cs typeface="Calibri"/>
              </a:rPr>
              <a:t>Facilitateur</a:t>
            </a:r>
            <a:r>
              <a:rPr lang="fr-FR" sz="1200" b="0" i="0" strike="noStrike" cap="none" spc="0" baseline="0" dirty="0">
                <a:solidFill>
                  <a:srgbClr val="000000"/>
                </a:solidFill>
                <a:effectLst/>
                <a:latin typeface="Calibri"/>
                <a:ea typeface="Calibri" panose="020F0502020204030204"/>
                <a:cs typeface="Calibri"/>
              </a:rPr>
              <a:t>: Renseignez le contenu manquant en rouge</a:t>
            </a:r>
          </a:p>
        </p:txBody>
      </p:sp>
      <p:sp>
        <p:nvSpPr>
          <p:cNvPr id="4" name="Slide Number Placeholder 3"/>
          <p:cNvSpPr>
            <a:spLocks noGrp="1"/>
          </p:cNvSpPr>
          <p:nvPr>
            <p:ph type="sldNum" sz="quarter" idx="10"/>
          </p:nvPr>
        </p:nvSpPr>
        <p:spPr/>
        <p:txBody>
          <a:bodyPr/>
          <a:lstStyle/>
          <a:p>
            <a:fld id="{E027020C-613B-6641-9351-4FDAA85641A1}" type="slidenum">
              <a:rPr lang="en-US" smtClean="0"/>
              <a:t>12</a:t>
            </a:fld>
            <a:endParaRPr lang="en-US" dirty="0"/>
          </a:p>
        </p:txBody>
      </p:sp>
    </p:spTree>
    <p:extLst>
      <p:ext uri="{BB962C8B-B14F-4D97-AF65-F5344CB8AC3E}">
        <p14:creationId xmlns:p14="http://schemas.microsoft.com/office/powerpoint/2010/main" val="1521363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64</a:t>
            </a:fld>
            <a:endParaRPr lang="en-US" dirty="0"/>
          </a:p>
        </p:txBody>
      </p:sp>
    </p:spTree>
    <p:extLst>
      <p:ext uri="{BB962C8B-B14F-4D97-AF65-F5344CB8AC3E}">
        <p14:creationId xmlns:p14="http://schemas.microsoft.com/office/powerpoint/2010/main" val="679900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65</a:t>
            </a:fld>
            <a:endParaRPr lang="en-GB" dirty="0"/>
          </a:p>
        </p:txBody>
      </p:sp>
      <p:sp>
        <p:nvSpPr>
          <p:cNvPr id="5" name="Footer Placeholder 5">
            <a:extLst>
              <a:ext uri="{FF2B5EF4-FFF2-40B4-BE49-F238E27FC236}">
                <a16:creationId xmlns:a16="http://schemas.microsoft.com/office/drawing/2014/main" id="{29A2C779-386D-4922-9466-ED3CBC15D9F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752869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66</a:t>
            </a:fld>
            <a:endParaRPr lang="en-US" dirty="0"/>
          </a:p>
        </p:txBody>
      </p:sp>
    </p:spTree>
    <p:extLst>
      <p:ext uri="{BB962C8B-B14F-4D97-AF65-F5344CB8AC3E}">
        <p14:creationId xmlns:p14="http://schemas.microsoft.com/office/powerpoint/2010/main" val="2496320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67</a:t>
            </a:fld>
            <a:endParaRPr lang="en-US" dirty="0"/>
          </a:p>
        </p:txBody>
      </p:sp>
    </p:spTree>
    <p:extLst>
      <p:ext uri="{BB962C8B-B14F-4D97-AF65-F5344CB8AC3E}">
        <p14:creationId xmlns:p14="http://schemas.microsoft.com/office/powerpoint/2010/main" val="2168317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68</a:t>
            </a:fld>
            <a:endParaRPr lang="en-US" dirty="0"/>
          </a:p>
        </p:txBody>
      </p:sp>
    </p:spTree>
    <p:extLst>
      <p:ext uri="{BB962C8B-B14F-4D97-AF65-F5344CB8AC3E}">
        <p14:creationId xmlns:p14="http://schemas.microsoft.com/office/powerpoint/2010/main" val="1552484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70</a:t>
            </a:fld>
            <a:endParaRPr lang="en-GB" dirty="0"/>
          </a:p>
        </p:txBody>
      </p:sp>
      <p:sp>
        <p:nvSpPr>
          <p:cNvPr id="5" name="Footer Placeholder 5">
            <a:extLst>
              <a:ext uri="{FF2B5EF4-FFF2-40B4-BE49-F238E27FC236}">
                <a16:creationId xmlns:a16="http://schemas.microsoft.com/office/drawing/2014/main" id="{E67C2C71-AF5D-4030-96B2-5C7D7E3DC01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684043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fr-FR" sz="1200" b="1" i="0" strike="noStrike" cap="none" spc="0" baseline="0" dirty="0">
                <a:solidFill>
                  <a:srgbClr val="00374D"/>
                </a:solidFill>
                <a:effectLst/>
                <a:latin typeface="Lato"/>
                <a:ea typeface="Lato"/>
                <a:cs typeface="Lato"/>
              </a:rPr>
              <a:t>Mise à jour des lignes directrices de l’OMS sur la surveillance en laboratoire de la PrEP et webinaire du projet GEMS sur la surveillance de la résistance aux médicaments contre le VIH : </a:t>
            </a:r>
            <a:r>
              <a:rPr lang="fr-FR" sz="1200" b="0" i="0" strike="noStrike" cap="none" spc="0" baseline="0" dirty="0">
                <a:solidFill>
                  <a:srgbClr val="000000"/>
                </a:solidFill>
                <a:effectLst/>
                <a:latin typeface="Calibri"/>
                <a:ea typeface="Calibri" panose="020F0502020204030204"/>
                <a:cs typeface="Calibri"/>
              </a:rPr>
              <a:t>https://www.prepwatch.org/in-practice/virtual-learning-network/#:~:text=Updated%20WHO%20Guidance%20on%20Laboratory%20Monitoring%20for%20PrEP%20and%20the%20GEMS%20Project%E2%80%99s%20HIV%20Drug%20Resistance%20Monitoring</a:t>
            </a:r>
          </a:p>
        </p:txBody>
      </p:sp>
      <p:sp>
        <p:nvSpPr>
          <p:cNvPr id="4" name="Slide Number Placeholder 3"/>
          <p:cNvSpPr>
            <a:spLocks noGrp="1"/>
          </p:cNvSpPr>
          <p:nvPr>
            <p:ph type="sldNum" sz="quarter" idx="5"/>
          </p:nvPr>
        </p:nvSpPr>
        <p:spPr/>
        <p:txBody>
          <a:bodyPr/>
          <a:lstStyle/>
          <a:p>
            <a:fld id="{55451C7B-D88C-40BE-B869-CE5B38F80DD7}" type="slidenum">
              <a:rPr lang="en-GB" smtClean="0"/>
              <a:t>71</a:t>
            </a:fld>
            <a:endParaRPr lang="en-GB" dirty="0"/>
          </a:p>
        </p:txBody>
      </p:sp>
      <p:sp>
        <p:nvSpPr>
          <p:cNvPr id="5" name="Footer Placeholder 5">
            <a:extLst>
              <a:ext uri="{FF2B5EF4-FFF2-40B4-BE49-F238E27FC236}">
                <a16:creationId xmlns:a16="http://schemas.microsoft.com/office/drawing/2014/main" id="{1B5785A5-212B-4D26-8097-03903214B82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4130476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72</a:t>
            </a:fld>
            <a:endParaRPr lang="en-GB" dirty="0"/>
          </a:p>
        </p:txBody>
      </p:sp>
      <p:sp>
        <p:nvSpPr>
          <p:cNvPr id="5" name="Footer Placeholder 5">
            <a:extLst>
              <a:ext uri="{FF2B5EF4-FFF2-40B4-BE49-F238E27FC236}">
                <a16:creationId xmlns:a16="http://schemas.microsoft.com/office/drawing/2014/main" id="{199B57E5-EC15-4F33-B115-9D5CD4AB4458}"/>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594417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75</a:t>
            </a:fld>
            <a:endParaRPr lang="en-GB" dirty="0"/>
          </a:p>
        </p:txBody>
      </p:sp>
      <p:sp>
        <p:nvSpPr>
          <p:cNvPr id="5" name="Footer Placeholder 5">
            <a:extLst>
              <a:ext uri="{FF2B5EF4-FFF2-40B4-BE49-F238E27FC236}">
                <a16:creationId xmlns:a16="http://schemas.microsoft.com/office/drawing/2014/main" id="{AE281A3A-9153-46FB-98E2-67C71A79446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610568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a:r>
              <a:rPr lang="fr-FR" sz="1200" b="0" i="0" strike="noStrike" cap="none" spc="0" baseline="0" dirty="0">
                <a:solidFill>
                  <a:srgbClr val="000000"/>
                </a:solidFill>
                <a:effectLst/>
                <a:latin typeface="Calibri"/>
                <a:ea typeface="Calibri" panose="020F0502020204030204"/>
                <a:cs typeface="Calibri"/>
              </a:rPr>
              <a:t>Plusieurs revues systématiques ont évalué la sécurité d’emploi du TDF chez des femmes enceintes atteintes d’hépatite B chronique et la sécurité d’emploi du TDF chez des femmes enceintes vivant avec le VIH.</a:t>
            </a:r>
          </a:p>
          <a:p>
            <a:pPr lvl="0"/>
            <a:r>
              <a:rPr lang="fr-FR" sz="1200" b="0" i="0" strike="noStrike" cap="none" spc="0" baseline="0" dirty="0">
                <a:solidFill>
                  <a:srgbClr val="000000"/>
                </a:solidFill>
                <a:effectLst/>
                <a:latin typeface="Calibri"/>
                <a:ea typeface="Calibri" panose="020F0502020204030204"/>
                <a:cs typeface="Calibri"/>
              </a:rPr>
              <a:t>Le Partners Demonstration Project a évalué les résultats de 30 participantes qui ont choisi de poursuivre la PrEP orale tout au long de la grossesse et n’a pas constaté une plus grande fréquence d’issues défavorables de la grossesse ou de restriction de la croissance du nourrisson par rapport aux participantes qui ont choisi d’arrêter la PrEP orale pendant la grossesse. Les résultats soutiennent l’utilisation de PrEP orale pendant la grossesse. </a:t>
            </a:r>
          </a:p>
          <a:p>
            <a:pPr lvl="0"/>
            <a:r>
              <a:rPr lang="fr-FR" sz="1200" b="0" i="0" strike="noStrike" cap="none" spc="0" baseline="0" dirty="0">
                <a:solidFill>
                  <a:srgbClr val="000000"/>
                </a:solidFill>
                <a:effectLst/>
                <a:latin typeface="Calibri"/>
                <a:ea typeface="Calibri" panose="020F0502020204030204"/>
                <a:cs typeface="Calibri"/>
              </a:rPr>
              <a:t>L’OMS considère que la PrEP orale est une composante précieuse d’un ensemble de mesures de prévention combinées pour les personnes séronégatives et les femmes enceintes ou allaitantes, avec le dépistage de l’infection aiguë, les conseils en matière d’observance, le suivi de la sécurité et un nouveau test de dépistage du VIH tous les 3 mois, en plus des autres options de prévention du VIH, notamment les préservatifs. </a:t>
            </a:r>
          </a:p>
        </p:txBody>
      </p:sp>
      <p:sp>
        <p:nvSpPr>
          <p:cNvPr id="4" name="Slide Number Placeholder 3"/>
          <p:cNvSpPr>
            <a:spLocks noGrp="1"/>
          </p:cNvSpPr>
          <p:nvPr>
            <p:ph type="sldNum" sz="quarter" idx="10"/>
          </p:nvPr>
        </p:nvSpPr>
        <p:spPr/>
        <p:txBody>
          <a:bodyPr/>
          <a:lstStyle/>
          <a:p>
            <a:fld id="{84FBF3F4-FB7E-4137-ACF6-FC8AC0359A46}" type="slidenum">
              <a:rPr lang="en-US" smtClean="0"/>
              <a:t>76</a:t>
            </a:fld>
            <a:endParaRPr lang="en-US" dirty="0"/>
          </a:p>
        </p:txBody>
      </p:sp>
    </p:spTree>
    <p:extLst>
      <p:ext uri="{BB962C8B-B14F-4D97-AF65-F5344CB8AC3E}">
        <p14:creationId xmlns:p14="http://schemas.microsoft.com/office/powerpoint/2010/main" val="324707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fr-FR" sz="1800" dirty="0">
                <a:latin typeface="Segoe UI"/>
                <a:cs typeface="Segoe UI"/>
              </a:rPr>
              <a:t>Facilitateur</a:t>
            </a:r>
            <a:r>
              <a:rPr lang="fr-FR" sz="1800" dirty="0">
                <a:solidFill>
                  <a:srgbClr val="000000"/>
                </a:solidFill>
                <a:latin typeface="Segoe UI"/>
                <a:ea typeface="Segoe UI"/>
                <a:cs typeface="Segoe UI"/>
              </a:rPr>
              <a:t>: Supprimez</a:t>
            </a:r>
            <a:r>
              <a:rPr lang="fr-FR" sz="1800" b="0" i="0" strike="noStrike" cap="none" spc="0" baseline="0" dirty="0">
                <a:solidFill>
                  <a:srgbClr val="000000"/>
                </a:solidFill>
                <a:effectLst/>
                <a:latin typeface="Segoe UI"/>
                <a:ea typeface="Segoe UI"/>
                <a:cs typeface="Segoe UI"/>
              </a:rPr>
              <a:t> cette diapositive si vous animez la formation virtuellement</a:t>
            </a:r>
            <a:endParaRPr lang="en-US">
              <a:cs typeface="Calibri"/>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a:t>
            </a:fld>
            <a:endParaRPr lang="en-US" dirty="0"/>
          </a:p>
        </p:txBody>
      </p:sp>
    </p:spTree>
    <p:extLst>
      <p:ext uri="{BB962C8B-B14F-4D97-AF65-F5344CB8AC3E}">
        <p14:creationId xmlns:p14="http://schemas.microsoft.com/office/powerpoint/2010/main" val="1829620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strike="noStrike" cap="none" spc="0" baseline="0" dirty="0">
                <a:solidFill>
                  <a:srgbClr val="000000"/>
                </a:solidFill>
                <a:effectLst/>
                <a:latin typeface="Calibri"/>
                <a:ea typeface="Calibri" panose="020F0502020204030204"/>
                <a:cs typeface="Calibri"/>
              </a:rPr>
              <a:t>Pour plus d’informations : </a:t>
            </a:r>
          </a:p>
          <a:p>
            <a:r>
              <a:rPr lang="fr-FR" sz="1200" b="0" i="0" strike="noStrike" cap="none" spc="0" baseline="0" dirty="0">
                <a:solidFill>
                  <a:srgbClr val="000000"/>
                </a:solidFill>
                <a:effectLst/>
                <a:latin typeface="Calibri"/>
                <a:ea typeface="Calibri" panose="020F0502020204030204"/>
                <a:cs typeface="Calibri"/>
              </a:rPr>
              <a:t>https://www.who.int/fr/news/item/29-08-2019-who-revises-recommendations-on-hormonal-contraceptive-use-for-women-at-high-hiv-risk</a:t>
            </a:r>
          </a:p>
          <a:p>
            <a:r>
              <a:rPr lang="fr-FR" sz="1200" b="0" i="0" strike="noStrike" cap="none" spc="0" baseline="0" dirty="0">
                <a:solidFill>
                  <a:srgbClr val="000000"/>
                </a:solidFill>
                <a:effectLst/>
                <a:latin typeface="Calibri"/>
                <a:ea typeface="Calibri" panose="020F0502020204030204"/>
                <a:cs typeface="Calibri"/>
              </a:rPr>
              <a:t>http://echo-consortium.com/</a:t>
            </a:r>
          </a:p>
        </p:txBody>
      </p:sp>
      <p:sp>
        <p:nvSpPr>
          <p:cNvPr id="4" name="Slide Number Placeholder 3"/>
          <p:cNvSpPr>
            <a:spLocks noGrp="1"/>
          </p:cNvSpPr>
          <p:nvPr>
            <p:ph type="sldNum" sz="quarter" idx="5"/>
          </p:nvPr>
        </p:nvSpPr>
        <p:spPr/>
        <p:txBody>
          <a:bodyPr/>
          <a:lstStyle/>
          <a:p>
            <a:fld id="{E027020C-613B-6641-9351-4FDAA85641A1}" type="slidenum">
              <a:rPr lang="en-US" smtClean="0"/>
              <a:t>80</a:t>
            </a:fld>
            <a:endParaRPr lang="en-US" dirty="0"/>
          </a:p>
        </p:txBody>
      </p:sp>
    </p:spTree>
    <p:extLst>
      <p:ext uri="{BB962C8B-B14F-4D97-AF65-F5344CB8AC3E}">
        <p14:creationId xmlns:p14="http://schemas.microsoft.com/office/powerpoint/2010/main" val="2022712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407988" y="698500"/>
            <a:ext cx="6194425" cy="3484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200" b="0" i="0" strike="noStrike" cap="none" spc="0" baseline="0" dirty="0">
                <a:solidFill>
                  <a:srgbClr val="000000"/>
                </a:solidFill>
                <a:effectLst/>
                <a:latin typeface="Segoe UI"/>
                <a:ea typeface="Segoe UI"/>
                <a:cs typeface="Segoe UI"/>
              </a:rPr>
              <a:t>Facilitateur : Renseignez les informations manquantes en rouge</a:t>
            </a:r>
            <a:endParaRPr lang="en-US" dirty="0"/>
          </a:p>
          <a:p>
            <a:endParaRPr lang="en-GB" dirty="0">
              <a:latin typeface="Garamond" panose="02020404030301010803" pitchFamily="18" charset="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anose="020F0502020204030204" pitchFamily="34" charset="0"/>
                <a:ea typeface="MS PGothic" pitchFamily="34" charset="-128"/>
              </a:defRPr>
            </a:lvl1pPr>
            <a:lvl2pPr marL="757035" indent="-291167" eaLnBrk="0" hangingPunct="0">
              <a:defRPr sz="2500">
                <a:solidFill>
                  <a:schemeClr val="tx1"/>
                </a:solidFill>
                <a:latin typeface="Calibri" panose="020F0502020204030204" pitchFamily="34" charset="0"/>
                <a:ea typeface="MS PGothic" pitchFamily="34" charset="-128"/>
              </a:defRPr>
            </a:lvl2pPr>
            <a:lvl3pPr marL="1164670" indent="-232934" eaLnBrk="0" hangingPunct="0">
              <a:defRPr sz="2500">
                <a:solidFill>
                  <a:schemeClr val="tx1"/>
                </a:solidFill>
                <a:latin typeface="Calibri" panose="020F0502020204030204" pitchFamily="34" charset="0"/>
                <a:ea typeface="MS PGothic" pitchFamily="34" charset="-128"/>
              </a:defRPr>
            </a:lvl3pPr>
            <a:lvl4pPr marL="1630537" indent="-232934" eaLnBrk="0" hangingPunct="0">
              <a:defRPr sz="2500">
                <a:solidFill>
                  <a:schemeClr val="tx1"/>
                </a:solidFill>
                <a:latin typeface="Calibri" panose="020F0502020204030204" pitchFamily="34" charset="0"/>
                <a:ea typeface="MS PGothic" pitchFamily="34" charset="-128"/>
              </a:defRPr>
            </a:lvl4pPr>
            <a:lvl5pPr marL="2096405" indent="-232934" eaLnBrk="0" hangingPunct="0">
              <a:defRPr sz="2500">
                <a:solidFill>
                  <a:schemeClr val="tx1"/>
                </a:solidFill>
                <a:latin typeface="Calibri" panose="020F0502020204030204" pitchFamily="34" charset="0"/>
                <a:ea typeface="MS PGothic" pitchFamily="34" charset="-128"/>
              </a:defRPr>
            </a:lvl5pPr>
            <a:lvl6pPr marL="2562272"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6pPr>
            <a:lvl7pPr marL="3028141"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7pPr>
            <a:lvl8pPr marL="3494009"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8pPr>
            <a:lvl9pPr marL="3959876"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9pPr>
          </a:lstStyle>
          <a:p>
            <a:pPr eaLnBrk="1" hangingPunct="1"/>
            <a:fld id="{4C7B1615-DB33-45E7-89E3-2A716A7CCB1D}" type="slidenum">
              <a:rPr lang="en-US" sz="1200"/>
              <a:pPr eaLnBrk="1" hangingPunct="1"/>
              <a:t>84</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917857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86</a:t>
            </a:fld>
            <a:endParaRPr lang="en-US" dirty="0"/>
          </a:p>
        </p:txBody>
      </p:sp>
    </p:spTree>
    <p:extLst>
      <p:ext uri="{BB962C8B-B14F-4D97-AF65-F5344CB8AC3E}">
        <p14:creationId xmlns:p14="http://schemas.microsoft.com/office/powerpoint/2010/main" val="2499400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87</a:t>
            </a:fld>
            <a:endParaRPr lang="en-GB" dirty="0"/>
          </a:p>
        </p:txBody>
      </p:sp>
      <p:sp>
        <p:nvSpPr>
          <p:cNvPr id="5" name="Footer Placeholder 5">
            <a:extLst>
              <a:ext uri="{FF2B5EF4-FFF2-40B4-BE49-F238E27FC236}">
                <a16:creationId xmlns:a16="http://schemas.microsoft.com/office/drawing/2014/main" id="{D37A005E-DEF1-4EA2-BDF4-4A53A6F0354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6686794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89</a:t>
            </a:fld>
            <a:endParaRPr lang="en-US" dirty="0"/>
          </a:p>
        </p:txBody>
      </p:sp>
    </p:spTree>
    <p:extLst>
      <p:ext uri="{BB962C8B-B14F-4D97-AF65-F5344CB8AC3E}">
        <p14:creationId xmlns:p14="http://schemas.microsoft.com/office/powerpoint/2010/main" val="2166628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90</a:t>
            </a:fld>
            <a:endParaRPr lang="en-GB" dirty="0"/>
          </a:p>
        </p:txBody>
      </p:sp>
      <p:sp>
        <p:nvSpPr>
          <p:cNvPr id="5" name="Footer Placeholder 5">
            <a:extLst>
              <a:ext uri="{FF2B5EF4-FFF2-40B4-BE49-F238E27FC236}">
                <a16:creationId xmlns:a16="http://schemas.microsoft.com/office/drawing/2014/main" id="{4764B795-FF58-4396-92D4-8AF7ABD94FCF}"/>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853441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91</a:t>
            </a:fld>
            <a:endParaRPr lang="en-US" dirty="0"/>
          </a:p>
        </p:txBody>
      </p:sp>
    </p:spTree>
    <p:extLst>
      <p:ext uri="{BB962C8B-B14F-4D97-AF65-F5344CB8AC3E}">
        <p14:creationId xmlns:p14="http://schemas.microsoft.com/office/powerpoint/2010/main" val="2383116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92</a:t>
            </a:fld>
            <a:endParaRPr lang="en-US" dirty="0"/>
          </a:p>
        </p:txBody>
      </p:sp>
    </p:spTree>
    <p:extLst>
      <p:ext uri="{BB962C8B-B14F-4D97-AF65-F5344CB8AC3E}">
        <p14:creationId xmlns:p14="http://schemas.microsoft.com/office/powerpoint/2010/main" val="6345015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31735">
              <a:defRPr/>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F79A0DE-19B6-4E79-AA78-482B27753DF5}" type="slidenum">
              <a:rPr lang="en-US" smtClean="0"/>
              <a:t>93</a:t>
            </a:fld>
            <a:endParaRPr lang="en-US" dirty="0"/>
          </a:p>
        </p:txBody>
      </p:sp>
    </p:spTree>
    <p:extLst>
      <p:ext uri="{BB962C8B-B14F-4D97-AF65-F5344CB8AC3E}">
        <p14:creationId xmlns:p14="http://schemas.microsoft.com/office/powerpoint/2010/main" val="319231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spcBef>
                <a:spcPct val="0"/>
              </a:spcBef>
              <a:spcAft>
                <a:spcPct val="0"/>
              </a:spcAft>
              <a:buFont typeface="Arial"/>
              <a:defRPr/>
            </a:pPr>
            <a:r>
              <a:rPr lang="fr-FR" sz="1800" dirty="0">
                <a:solidFill>
                  <a:srgbClr val="000000"/>
                </a:solidFill>
                <a:latin typeface="Segoe UI"/>
                <a:ea typeface="Segoe UI"/>
                <a:cs typeface="Segoe UI"/>
              </a:rPr>
              <a:t>Facilitateur </a:t>
            </a:r>
            <a:r>
              <a:rPr lang="fr-FR" sz="1800" b="0" i="0" strike="noStrike" cap="none" spc="0" baseline="0" dirty="0">
                <a:solidFill>
                  <a:srgbClr val="000000"/>
                </a:solidFill>
                <a:effectLst/>
                <a:latin typeface="Segoe UI"/>
                <a:ea typeface="Segoe UI"/>
                <a:cs typeface="Segoe UI"/>
              </a:rPr>
              <a:t>: Si la formation se déroule virtuellement, ajoutez ici des instructions sur la façon dont les participants doivent se nommer. Supprimez cette diapositive si vous </a:t>
            </a:r>
            <a:r>
              <a:rPr lang="fr-FR" sz="1800" b="0" i="0" strike="noStrike" cap="none" spc="0" baseline="0" dirty="0">
                <a:solidFill>
                  <a:srgbClr val="FF0000"/>
                </a:solidFill>
                <a:effectLst/>
                <a:latin typeface="Segoe UI"/>
                <a:ea typeface="Segoe UI"/>
                <a:cs typeface="Segoe UI"/>
              </a:rPr>
              <a:t>animez</a:t>
            </a:r>
            <a:r>
              <a:rPr lang="fr-FR" sz="1800" b="0" i="0" strike="noStrike" cap="none" spc="0" baseline="0" dirty="0">
                <a:solidFill>
                  <a:srgbClr val="000000"/>
                </a:solidFill>
                <a:effectLst/>
                <a:latin typeface="Segoe UI"/>
                <a:ea typeface="Segoe UI"/>
                <a:cs typeface="Segoe UI"/>
              </a:rPr>
              <a:t> la formation en personne.</a:t>
            </a:r>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14</a:t>
            </a:fld>
            <a:endParaRPr lang="en-US" dirty="0"/>
          </a:p>
        </p:txBody>
      </p:sp>
    </p:spTree>
    <p:extLst>
      <p:ext uri="{BB962C8B-B14F-4D97-AF65-F5344CB8AC3E}">
        <p14:creationId xmlns:p14="http://schemas.microsoft.com/office/powerpoint/2010/main" val="3315049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Segoe UI"/>
                <a:ea typeface="Segoe UI"/>
                <a:cs typeface="Segoe UI"/>
              </a:rPr>
              <a:t>Facilitateur : Insérer l’algorithme de dépistage national</a:t>
            </a:r>
            <a:endParaRPr lang="en-US" sz="1800" dirty="0">
              <a:effectLst/>
              <a:latin typeface="Arial" panose="020B0604020202020204" pitchFamily="34" charset="0"/>
            </a:endParaRPr>
          </a:p>
          <a:p>
            <a:endParaRPr lang="en-US"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BE0EC59-2635-F642-BC4C-60F2F537D386}" type="slidenum">
              <a:rPr lang="en-US" smtClean="0"/>
              <a:t>94</a:t>
            </a:fld>
            <a:endParaRPr lang="en-US" dirty="0"/>
          </a:p>
        </p:txBody>
      </p:sp>
    </p:spTree>
    <p:extLst>
      <p:ext uri="{BB962C8B-B14F-4D97-AF65-F5344CB8AC3E}">
        <p14:creationId xmlns:p14="http://schemas.microsoft.com/office/powerpoint/2010/main" val="300299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98</a:t>
            </a:fld>
            <a:endParaRPr lang="en-US" dirty="0"/>
          </a:p>
        </p:txBody>
      </p:sp>
    </p:spTree>
    <p:extLst>
      <p:ext uri="{BB962C8B-B14F-4D97-AF65-F5344CB8AC3E}">
        <p14:creationId xmlns:p14="http://schemas.microsoft.com/office/powerpoint/2010/main" val="211023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99</a:t>
            </a:fld>
            <a:endParaRPr lang="en-US" dirty="0"/>
          </a:p>
        </p:txBody>
      </p:sp>
    </p:spTree>
    <p:extLst>
      <p:ext uri="{BB962C8B-B14F-4D97-AF65-F5344CB8AC3E}">
        <p14:creationId xmlns:p14="http://schemas.microsoft.com/office/powerpoint/2010/main" val="2388942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101</a:t>
            </a:fld>
            <a:endParaRPr lang="en-GB" dirty="0"/>
          </a:p>
        </p:txBody>
      </p:sp>
      <p:sp>
        <p:nvSpPr>
          <p:cNvPr id="5" name="Footer Placeholder 5">
            <a:extLst>
              <a:ext uri="{FF2B5EF4-FFF2-40B4-BE49-F238E27FC236}">
                <a16:creationId xmlns:a16="http://schemas.microsoft.com/office/drawing/2014/main" id="{6FF39912-8EC1-48DE-947D-791A5C71D89E}"/>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46386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102</a:t>
            </a:fld>
            <a:endParaRPr lang="en-GB" dirty="0"/>
          </a:p>
        </p:txBody>
      </p:sp>
      <p:sp>
        <p:nvSpPr>
          <p:cNvPr id="5" name="Footer Placeholder 5">
            <a:extLst>
              <a:ext uri="{FF2B5EF4-FFF2-40B4-BE49-F238E27FC236}">
                <a16:creationId xmlns:a16="http://schemas.microsoft.com/office/drawing/2014/main" id="{3DE2ACC9-D930-4195-BCEF-1CE5F0498BA9}"/>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680111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103</a:t>
            </a:fld>
            <a:endParaRPr lang="en-GB" dirty="0"/>
          </a:p>
        </p:txBody>
      </p:sp>
      <p:sp>
        <p:nvSpPr>
          <p:cNvPr id="5" name="Footer Placeholder 5">
            <a:extLst>
              <a:ext uri="{FF2B5EF4-FFF2-40B4-BE49-F238E27FC236}">
                <a16:creationId xmlns:a16="http://schemas.microsoft.com/office/drawing/2014/main" id="{65F678D9-1565-41BA-B1B1-4E76FA8C47D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135097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104</a:t>
            </a:fld>
            <a:endParaRPr lang="en-US" dirty="0"/>
          </a:p>
        </p:txBody>
      </p:sp>
    </p:spTree>
    <p:extLst>
      <p:ext uri="{BB962C8B-B14F-4D97-AF65-F5344CB8AC3E}">
        <p14:creationId xmlns:p14="http://schemas.microsoft.com/office/powerpoint/2010/main" val="4220577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106</a:t>
            </a:fld>
            <a:endParaRPr lang="en-GB" dirty="0"/>
          </a:p>
        </p:txBody>
      </p:sp>
      <p:sp>
        <p:nvSpPr>
          <p:cNvPr id="5" name="Footer Placeholder 5">
            <a:extLst>
              <a:ext uri="{FF2B5EF4-FFF2-40B4-BE49-F238E27FC236}">
                <a16:creationId xmlns:a16="http://schemas.microsoft.com/office/drawing/2014/main" id="{5EE6DE8A-D0E3-450E-A5AA-7941D26957EA}"/>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9797106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107</a:t>
            </a:fld>
            <a:endParaRPr lang="en-US" dirty="0"/>
          </a:p>
        </p:txBody>
      </p:sp>
    </p:spTree>
    <p:extLst>
      <p:ext uri="{BB962C8B-B14F-4D97-AF65-F5344CB8AC3E}">
        <p14:creationId xmlns:p14="http://schemas.microsoft.com/office/powerpoint/2010/main" val="3539522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108</a:t>
            </a:fld>
            <a:endParaRPr lang="en-GB" dirty="0"/>
          </a:p>
        </p:txBody>
      </p:sp>
      <p:sp>
        <p:nvSpPr>
          <p:cNvPr id="5" name="Footer Placeholder 5">
            <a:extLst>
              <a:ext uri="{FF2B5EF4-FFF2-40B4-BE49-F238E27FC236}">
                <a16:creationId xmlns:a16="http://schemas.microsoft.com/office/drawing/2014/main" id="{5EE6DE8A-D0E3-450E-A5AA-7941D26957EA}"/>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43053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a:t>
            </a:fld>
            <a:endParaRPr lang="en-US" dirty="0"/>
          </a:p>
        </p:txBody>
      </p:sp>
    </p:spTree>
    <p:extLst>
      <p:ext uri="{BB962C8B-B14F-4D97-AF65-F5344CB8AC3E}">
        <p14:creationId xmlns:p14="http://schemas.microsoft.com/office/powerpoint/2010/main" val="14051833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110</a:t>
            </a:fld>
            <a:endParaRPr lang="en-US" dirty="0"/>
          </a:p>
        </p:txBody>
      </p:sp>
    </p:spTree>
    <p:extLst>
      <p:ext uri="{BB962C8B-B14F-4D97-AF65-F5344CB8AC3E}">
        <p14:creationId xmlns:p14="http://schemas.microsoft.com/office/powerpoint/2010/main" val="21376088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111</a:t>
            </a:fld>
            <a:endParaRPr lang="en-US" dirty="0"/>
          </a:p>
        </p:txBody>
      </p:sp>
    </p:spTree>
    <p:extLst>
      <p:ext uri="{BB962C8B-B14F-4D97-AF65-F5344CB8AC3E}">
        <p14:creationId xmlns:p14="http://schemas.microsoft.com/office/powerpoint/2010/main" val="8926547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5451C7B-D88C-40BE-B869-CE5B38F80DD7}" type="slidenum">
              <a:rPr lang="en-GB" smtClean="0"/>
              <a:t>113</a:t>
            </a:fld>
            <a:endParaRPr lang="en-GB" dirty="0"/>
          </a:p>
        </p:txBody>
      </p:sp>
      <p:sp>
        <p:nvSpPr>
          <p:cNvPr id="5" name="Footer Placeholder 5">
            <a:extLst>
              <a:ext uri="{FF2B5EF4-FFF2-40B4-BE49-F238E27FC236}">
                <a16:creationId xmlns:a16="http://schemas.microsoft.com/office/drawing/2014/main" id="{0D75ECAE-F1DE-47FF-B6E3-F300CF82FD4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3043203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5451C7B-D88C-40BE-B869-CE5B38F80DD7}" type="slidenum">
              <a:rPr lang="en-GB" smtClean="0"/>
              <a:t>114</a:t>
            </a:fld>
            <a:endParaRPr lang="en-GB" dirty="0"/>
          </a:p>
        </p:txBody>
      </p:sp>
      <p:sp>
        <p:nvSpPr>
          <p:cNvPr id="5" name="Footer Placeholder 5">
            <a:extLst>
              <a:ext uri="{FF2B5EF4-FFF2-40B4-BE49-F238E27FC236}">
                <a16:creationId xmlns:a16="http://schemas.microsoft.com/office/drawing/2014/main" id="{0D75ECAE-F1DE-47FF-B6E3-F300CF82FD4B}"/>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220987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115</a:t>
            </a:fld>
            <a:endParaRPr lang="en-US" dirty="0"/>
          </a:p>
        </p:txBody>
      </p:sp>
    </p:spTree>
    <p:extLst>
      <p:ext uri="{BB962C8B-B14F-4D97-AF65-F5344CB8AC3E}">
        <p14:creationId xmlns:p14="http://schemas.microsoft.com/office/powerpoint/2010/main" val="220088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116</a:t>
            </a:fld>
            <a:endParaRPr lang="en-GB" dirty="0"/>
          </a:p>
        </p:txBody>
      </p:sp>
      <p:sp>
        <p:nvSpPr>
          <p:cNvPr id="5" name="Footer Placeholder 5">
            <a:extLst>
              <a:ext uri="{FF2B5EF4-FFF2-40B4-BE49-F238E27FC236}">
                <a16:creationId xmlns:a16="http://schemas.microsoft.com/office/drawing/2014/main" id="{7055B38B-2E05-4437-B83F-24072E6E1128}"/>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23826283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51C7B-D88C-40BE-B869-CE5B38F80DD7}" type="slidenum">
              <a:rPr lang="en-GB" smtClean="0"/>
              <a:t>117</a:t>
            </a:fld>
            <a:endParaRPr lang="en-GB" dirty="0"/>
          </a:p>
        </p:txBody>
      </p:sp>
      <p:sp>
        <p:nvSpPr>
          <p:cNvPr id="5" name="Footer Placeholder 5">
            <a:extLst>
              <a:ext uri="{FF2B5EF4-FFF2-40B4-BE49-F238E27FC236}">
                <a16:creationId xmlns:a16="http://schemas.microsoft.com/office/drawing/2014/main" id="{01A8BA43-3E5F-4262-96C6-5A6D0B080521}"/>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913345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0</a:t>
            </a:r>
            <a:r>
              <a:rPr lang="fr-FR" sz="1800" b="0" i="0" strike="noStrike" cap="none" spc="0" baseline="0" dirty="0">
                <a:solidFill>
                  <a:srgbClr val="000000"/>
                </a:solidFill>
                <a:effectLst/>
                <a:latin typeface="Calibri"/>
                <a:ea typeface="Calibri" panose="020F0502020204030204"/>
                <a:cs typeface="Calibri"/>
              </a:rPr>
              <a:t>	Une réponse « Non » à la question « Exposé(e) au VIH au cours des 72 dernières heures ? » signifie qu’il n’y a pas d’exposition antérieure connue au VIH ou que l’exposition connue au VIH remonte à plus de 73 heures.</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1</a:t>
            </a:r>
            <a:r>
              <a:rPr lang="fr-FR" sz="1800" b="0" i="0" strike="noStrike" cap="none" spc="0" baseline="0" dirty="0">
                <a:solidFill>
                  <a:srgbClr val="000000"/>
                </a:solidFill>
                <a:effectLst/>
                <a:latin typeface="Calibri"/>
                <a:ea typeface="Calibri" panose="020F0502020204030204"/>
                <a:cs typeface="Calibri"/>
              </a:rPr>
              <a:t>	Les signes/symptômes imitant une infection aiguë par le VIH (mal de gorge, fièvre, sueurs, glandes enflées, aphtes, maux de tête, éruptions cutanées, douleurs musculaires) sont couramment dus à des maladies autres que le VIH ; les prestataires doivent faire preuve de discernement pour déterminer si la symptomatologie est compatible avec le VIH ou si une autre cause peut l’expliquer.</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2</a:t>
            </a:r>
            <a:r>
              <a:rPr lang="fr-FR" sz="1800" b="0" i="0" strike="noStrike" cap="none" spc="0" baseline="0" dirty="0">
                <a:solidFill>
                  <a:srgbClr val="000000"/>
                </a:solidFill>
                <a:effectLst/>
                <a:latin typeface="Calibri"/>
                <a:ea typeface="Calibri" panose="020F0502020204030204"/>
                <a:cs typeface="Calibri"/>
              </a:rPr>
              <a:t>	PrEP de référence : évaluation de l’éligibilité clinique et évaluation des risques selon les lignes directrices de l’OMS/nationales, par exemple, clairance de la créatinine, antécédents médicaux, dépistage de l’hépatite</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3</a:t>
            </a:r>
            <a:r>
              <a:rPr lang="fr-FR" sz="1800" b="0" i="0" strike="noStrike" cap="none" spc="0" baseline="0" dirty="0">
                <a:solidFill>
                  <a:srgbClr val="000000"/>
                </a:solidFill>
                <a:effectLst/>
                <a:latin typeface="Calibri"/>
                <a:ea typeface="Calibri" panose="020F0502020204030204"/>
                <a:cs typeface="Calibri"/>
              </a:rPr>
              <a:t>	Si le test d’amplification des acides nucléiques (TAAN) du VIH est disponible, la PrEP peut être commencée avant 28 jours si le client est négatif au TAAN ; le clinicien peut envisager un TAR entièrement suppressif dans l’intervalle de 28 jours si le client doit attendre 28 jours pour subir un nouveau test de dépistage du VIH.</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120</a:t>
            </a:fld>
            <a:endParaRPr lang="en-US" dirty="0"/>
          </a:p>
        </p:txBody>
      </p:sp>
    </p:spTree>
    <p:extLst>
      <p:ext uri="{BB962C8B-B14F-4D97-AF65-F5344CB8AC3E}">
        <p14:creationId xmlns:p14="http://schemas.microsoft.com/office/powerpoint/2010/main" val="28054197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121</a:t>
            </a:fld>
            <a:endParaRPr lang="en-US" dirty="0"/>
          </a:p>
        </p:txBody>
      </p:sp>
    </p:spTree>
    <p:extLst>
      <p:ext uri="{BB962C8B-B14F-4D97-AF65-F5344CB8AC3E}">
        <p14:creationId xmlns:p14="http://schemas.microsoft.com/office/powerpoint/2010/main" val="40028413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endParaRPr lang="en-US" baseline="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122</a:t>
            </a:fld>
            <a:endParaRPr lang="en-US" dirty="0"/>
          </a:p>
        </p:txBody>
      </p:sp>
    </p:spTree>
    <p:extLst>
      <p:ext uri="{BB962C8B-B14F-4D97-AF65-F5344CB8AC3E}">
        <p14:creationId xmlns:p14="http://schemas.microsoft.com/office/powerpoint/2010/main" val="285591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FF0000"/>
                </a:solidFill>
                <a:effectLst/>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 Ajoutez des instructions sur la manière dont les personnes doivent poser des questions tout au long de la session. Voulez-vous qu’ils s’expriment tout simplement ? Qu’ils lèvent la main ? Qu’ils écrivent dans le chat ? Les placer dans les « questions en suspens »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16</a:t>
            </a:fld>
            <a:endParaRPr lang="en-US" dirty="0"/>
          </a:p>
        </p:txBody>
      </p:sp>
    </p:spTree>
    <p:extLst>
      <p:ext uri="{BB962C8B-B14F-4D97-AF65-F5344CB8AC3E}">
        <p14:creationId xmlns:p14="http://schemas.microsoft.com/office/powerpoint/2010/main" val="41328307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0</a:t>
            </a:r>
            <a:r>
              <a:rPr lang="fr-FR" sz="1800" b="0" i="0" strike="noStrike" cap="none" spc="0" baseline="0" dirty="0">
                <a:solidFill>
                  <a:srgbClr val="000000"/>
                </a:solidFill>
                <a:effectLst/>
                <a:latin typeface="Calibri"/>
                <a:ea typeface="Calibri" panose="020F0502020204030204"/>
                <a:cs typeface="Calibri"/>
              </a:rPr>
              <a:t>	Une réponse « Non » à la question « Exposé(e) au VIH au cours des 72 dernières heures ? » signifie qu’il n’y a pas d’exposition antérieure connue au VIH ou que l’exposition connue au VIH remonte à plus de 73 heures.</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1</a:t>
            </a:r>
            <a:r>
              <a:rPr lang="fr-FR" sz="1800" b="0" i="0" strike="noStrike" cap="none" spc="0" baseline="0" dirty="0">
                <a:solidFill>
                  <a:srgbClr val="000000"/>
                </a:solidFill>
                <a:effectLst/>
                <a:latin typeface="Calibri"/>
                <a:ea typeface="Calibri" panose="020F0502020204030204"/>
                <a:cs typeface="Calibri"/>
              </a:rPr>
              <a:t>	Les signes/symptômes imitant une infection aiguë par le VIH (mal de gorge, fièvre, sueurs, glandes enflées, aphtes, maux de tête, éruptions cutanées, douleurs musculaires) sont couramment dus à des maladies autres que le VIH ; les prestataires doivent faire preuve de discernement pour déterminer si la symptomatologie est compatible avec le VIH ou si une autre cause peut l’expliquer.</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2</a:t>
            </a:r>
            <a:r>
              <a:rPr lang="fr-FR" sz="1800" b="0" i="0" strike="noStrike" cap="none" spc="0" baseline="0" dirty="0">
                <a:solidFill>
                  <a:srgbClr val="000000"/>
                </a:solidFill>
                <a:effectLst/>
                <a:latin typeface="Calibri"/>
                <a:ea typeface="Calibri" panose="020F0502020204030204"/>
                <a:cs typeface="Calibri"/>
              </a:rPr>
              <a:t>	PrEP de référence : évaluation de l’éligibilité clinique et évaluation des risques selon les lignes directrices de l’OMS/nationales, par exemple, clairance de la créatinine, antécédents médicaux, dépistage de l’hépatite</a:t>
            </a:r>
            <a:endParaRPr lang="en-US" sz="1800" dirty="0">
              <a:effectLst/>
              <a:latin typeface="Calibri" panose="020F0502020204030204" pitchFamily="34" charset="0"/>
              <a:ea typeface="Calibri" panose="020F0502020204030204" pitchFamily="34" charset="0"/>
            </a:endParaRPr>
          </a:p>
          <a:p>
            <a:pPr marL="118745" marR="0" indent="-118745">
              <a:lnSpc>
                <a:spcPct val="95000"/>
              </a:lnSpc>
              <a:spcBef>
                <a:spcPct val="0"/>
              </a:spcBef>
              <a:spcAft>
                <a:spcPts val="300"/>
              </a:spcAft>
            </a:pPr>
            <a:r>
              <a:rPr lang="fr-FR" sz="1800" b="0" i="0" strike="noStrike" cap="none" spc="0" baseline="30000" dirty="0">
                <a:solidFill>
                  <a:srgbClr val="000000"/>
                </a:solidFill>
                <a:effectLst/>
                <a:latin typeface="Calibri"/>
                <a:ea typeface="Calibri" panose="020F0502020204030204"/>
                <a:cs typeface="Calibri"/>
              </a:rPr>
              <a:t>3</a:t>
            </a:r>
            <a:r>
              <a:rPr lang="fr-FR" sz="1800" b="0" i="0" strike="noStrike" cap="none" spc="0" baseline="0" dirty="0">
                <a:solidFill>
                  <a:srgbClr val="000000"/>
                </a:solidFill>
                <a:effectLst/>
                <a:latin typeface="Calibri"/>
                <a:ea typeface="Calibri" panose="020F0502020204030204"/>
                <a:cs typeface="Calibri"/>
              </a:rPr>
              <a:t>	Si le test d’amplification des acides nucléiques (TAAN) du VIH est disponible, la PrEP peut être commencée avant 28 jours si le client est négatif au TAAN ; le clinicien peut envisager un TAR entièrement suppressif dans l’intervalle de 28 jours si le client doit attendre 28 jours pour subir un nouveau test de dépistage du VIH.</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123</a:t>
            </a:fld>
            <a:endParaRPr lang="en-US" dirty="0"/>
          </a:p>
        </p:txBody>
      </p:sp>
    </p:spTree>
    <p:extLst>
      <p:ext uri="{BB962C8B-B14F-4D97-AF65-F5344CB8AC3E}">
        <p14:creationId xmlns:p14="http://schemas.microsoft.com/office/powerpoint/2010/main" val="15281348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027020C-613B-6641-9351-4FDAA85641A1}" type="slidenum">
              <a:rPr lang="en-US" smtClean="0"/>
              <a:t>125</a:t>
            </a:fld>
            <a:endParaRPr lang="en-US" dirty="0"/>
          </a:p>
        </p:txBody>
      </p:sp>
    </p:spTree>
    <p:extLst>
      <p:ext uri="{BB962C8B-B14F-4D97-AF65-F5344CB8AC3E}">
        <p14:creationId xmlns:p14="http://schemas.microsoft.com/office/powerpoint/2010/main" val="1064420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Dans l’idéal, ce formulaire sera utilisé pour la formation et pour le S&amp;E. Si ce formulaire n’est pas utilisé, vous pouvez tout de même l’exploiter à des fins de formation ou réviser la formation pour inclure les formulaires qui seront utilisés dans votre établissement. Le formulaire peut être téléchargé à partir de la diapositive 7.</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126</a:t>
            </a:fld>
            <a:endParaRPr lang="en-US" dirty="0"/>
          </a:p>
        </p:txBody>
      </p:sp>
    </p:spTree>
    <p:extLst>
      <p:ext uri="{BB962C8B-B14F-4D97-AF65-F5344CB8AC3E}">
        <p14:creationId xmlns:p14="http://schemas.microsoft.com/office/powerpoint/2010/main" val="3486687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 typeface="Arial"/>
              <a:buNone/>
              <a:defRPr/>
            </a:pPr>
            <a:r>
              <a:rPr lang="fr-FR" sz="1800" b="0" i="0" strike="noStrike" cap="none" spc="0" baseline="0" dirty="0">
                <a:solidFill>
                  <a:srgbClr val="000000"/>
                </a:solidFill>
                <a:effectLst/>
                <a:latin typeface="Segoe UI"/>
                <a:ea typeface="Segoe UI"/>
                <a:cs typeface="Segoe UI"/>
              </a:rPr>
              <a:t>Animateur : Pensez à utiliser des noms courants dans le cadre de la formation.</a:t>
            </a:r>
            <a:endParaRPr lang="en-US" sz="1800" dirty="0">
              <a:effectLst/>
              <a:latin typeface="Arial" panose="020B0604020202020204" pitchFamily="34" charset="0"/>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130</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131</a:t>
            </a:fld>
            <a:endParaRPr lang="en-US" dirty="0"/>
          </a:p>
        </p:txBody>
      </p:sp>
    </p:spTree>
    <p:extLst>
      <p:ext uri="{BB962C8B-B14F-4D97-AF65-F5344CB8AC3E}">
        <p14:creationId xmlns:p14="http://schemas.microsoft.com/office/powerpoint/2010/main" val="42775108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132</a:t>
            </a:fld>
            <a:endParaRPr lang="en-US" dirty="0"/>
          </a:p>
        </p:txBody>
      </p:sp>
    </p:spTree>
    <p:extLst>
      <p:ext uri="{BB962C8B-B14F-4D97-AF65-F5344CB8AC3E}">
        <p14:creationId xmlns:p14="http://schemas.microsoft.com/office/powerpoint/2010/main" val="25229827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133</a:t>
            </a:fld>
            <a:endParaRPr lang="en-US" dirty="0"/>
          </a:p>
        </p:txBody>
      </p:sp>
    </p:spTree>
    <p:extLst>
      <p:ext uri="{BB962C8B-B14F-4D97-AF65-F5344CB8AC3E}">
        <p14:creationId xmlns:p14="http://schemas.microsoft.com/office/powerpoint/2010/main" val="16456175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 typeface="Arial"/>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pPr marL="169530" indent="-169530">
              <a:buFont typeface="Arial"/>
              <a:buChar char="•"/>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134</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135</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virtuellement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137</a:t>
            </a:fld>
            <a:endParaRPr lang="en-US" dirty="0"/>
          </a:p>
        </p:txBody>
      </p:sp>
    </p:spTree>
    <p:extLst>
      <p:ext uri="{BB962C8B-B14F-4D97-AF65-F5344CB8AC3E}">
        <p14:creationId xmlns:p14="http://schemas.microsoft.com/office/powerpoint/2010/main" val="312517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fr-FR" sz="1800" b="0" i="0" strike="noStrike" cap="none" spc="0" baseline="0" dirty="0">
                <a:solidFill>
                  <a:srgbClr val="000000"/>
                </a:solidFill>
                <a:effectLst/>
                <a:latin typeface="Segoe UI"/>
                <a:ea typeface="Segoe UI"/>
                <a:cs typeface="Segoe UI"/>
              </a:rPr>
              <a:t>Facilitateur : Si cette formation donne droit à des crédits de formation continue dans votre établissement, pensez à ajouter des informations à ce sujet après cette diapositive</a:t>
            </a: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18</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Supprimez cette diapositive si vous animez la formation en personne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138</a:t>
            </a:fld>
            <a:endParaRPr lang="en-US" dirty="0"/>
          </a:p>
        </p:txBody>
      </p:sp>
    </p:spTree>
    <p:extLst>
      <p:ext uri="{BB962C8B-B14F-4D97-AF65-F5344CB8AC3E}">
        <p14:creationId xmlns:p14="http://schemas.microsoft.com/office/powerpoint/2010/main" val="23132566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027020C-613B-6641-9351-4FDAA85641A1}" type="slidenum">
              <a:rPr lang="en-US" smtClean="0"/>
              <a:t>139</a:t>
            </a:fld>
            <a:endParaRPr lang="en-US" dirty="0"/>
          </a:p>
        </p:txBody>
      </p:sp>
    </p:spTree>
    <p:extLst>
      <p:ext uri="{BB962C8B-B14F-4D97-AF65-F5344CB8AC3E}">
        <p14:creationId xmlns:p14="http://schemas.microsoft.com/office/powerpoint/2010/main" val="17633413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 typeface="Arial"/>
              <a:buNone/>
              <a:defRPr/>
            </a:pPr>
            <a:r>
              <a:rPr lang="fr-FR" sz="1800" b="0" i="0" strike="noStrike" cap="none" spc="0" baseline="0" dirty="0">
                <a:solidFill>
                  <a:srgbClr val="000000"/>
                </a:solidFill>
                <a:effectLst/>
                <a:latin typeface="Segoe UI"/>
                <a:ea typeface="Segoe UI"/>
                <a:cs typeface="Segoe UI"/>
              </a:rPr>
              <a:t>Animateur : Pensez à utiliser des noms courants dans le cadre de la formation.</a:t>
            </a:r>
            <a:endParaRPr lang="en-US" sz="1800" dirty="0">
              <a:effectLst/>
              <a:latin typeface="Arial" panose="020B0604020202020204" pitchFamily="34" charset="0"/>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140</a:t>
            </a:fld>
            <a:endParaRPr lang="en-US" dirty="0"/>
          </a:p>
        </p:txBody>
      </p:sp>
    </p:spTree>
    <p:extLst>
      <p:ext uri="{BB962C8B-B14F-4D97-AF65-F5344CB8AC3E}">
        <p14:creationId xmlns:p14="http://schemas.microsoft.com/office/powerpoint/2010/main" val="16005850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141</a:t>
            </a:fld>
            <a:endParaRPr lang="en-US" dirty="0"/>
          </a:p>
        </p:txBody>
      </p:sp>
    </p:spTree>
    <p:extLst>
      <p:ext uri="{BB962C8B-B14F-4D97-AF65-F5344CB8AC3E}">
        <p14:creationId xmlns:p14="http://schemas.microsoft.com/office/powerpoint/2010/main" val="27261297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142</a:t>
            </a:fld>
            <a:endParaRPr lang="en-US" dirty="0"/>
          </a:p>
        </p:txBody>
      </p:sp>
    </p:spTree>
    <p:extLst>
      <p:ext uri="{BB962C8B-B14F-4D97-AF65-F5344CB8AC3E}">
        <p14:creationId xmlns:p14="http://schemas.microsoft.com/office/powerpoint/2010/main" val="42544664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800" dirty="0">
                <a:solidFill>
                  <a:srgbClr val="000000"/>
                </a:solidFill>
                <a:latin typeface="Segoe UI"/>
                <a:ea typeface="Segoe UI"/>
                <a:cs typeface="Segoe UI"/>
              </a:rPr>
              <a:t>Facilitateur</a:t>
            </a:r>
            <a:r>
              <a:rPr lang="fr-FR" sz="1800" b="0" i="0" strike="noStrike" cap="none" spc="0" baseline="0" dirty="0">
                <a:solidFill>
                  <a:srgbClr val="000000"/>
                </a:solidFill>
                <a:effectLst/>
                <a:latin typeface="Segoe UI"/>
                <a:ea typeface="Segoe UI"/>
                <a:cs typeface="Segoe UI"/>
              </a:rPr>
              <a:t>: Pensez à utiliser des noms courants dans le cadre de la 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143</a:t>
            </a:fld>
            <a:endParaRPr lang="en-US" dirty="0"/>
          </a:p>
        </p:txBody>
      </p:sp>
    </p:spTree>
    <p:extLst>
      <p:ext uri="{BB962C8B-B14F-4D97-AF65-F5344CB8AC3E}">
        <p14:creationId xmlns:p14="http://schemas.microsoft.com/office/powerpoint/2010/main" val="36694729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407988" y="698500"/>
            <a:ext cx="6194425" cy="3484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anose="020F0502020204030204" pitchFamily="34" charset="0"/>
                <a:ea typeface="MS PGothic" pitchFamily="34" charset="-128"/>
              </a:defRPr>
            </a:lvl1pPr>
            <a:lvl2pPr marL="757035" indent="-291167" eaLnBrk="0" hangingPunct="0">
              <a:defRPr sz="2500">
                <a:solidFill>
                  <a:schemeClr val="tx1"/>
                </a:solidFill>
                <a:latin typeface="Calibri" panose="020F0502020204030204" pitchFamily="34" charset="0"/>
                <a:ea typeface="MS PGothic" pitchFamily="34" charset="-128"/>
              </a:defRPr>
            </a:lvl2pPr>
            <a:lvl3pPr marL="1164670" indent="-232934" eaLnBrk="0" hangingPunct="0">
              <a:defRPr sz="2500">
                <a:solidFill>
                  <a:schemeClr val="tx1"/>
                </a:solidFill>
                <a:latin typeface="Calibri" panose="020F0502020204030204" pitchFamily="34" charset="0"/>
                <a:ea typeface="MS PGothic" pitchFamily="34" charset="-128"/>
              </a:defRPr>
            </a:lvl3pPr>
            <a:lvl4pPr marL="1630537" indent="-232934" eaLnBrk="0" hangingPunct="0">
              <a:defRPr sz="2500">
                <a:solidFill>
                  <a:schemeClr val="tx1"/>
                </a:solidFill>
                <a:latin typeface="Calibri" panose="020F0502020204030204" pitchFamily="34" charset="0"/>
                <a:ea typeface="MS PGothic" pitchFamily="34" charset="-128"/>
              </a:defRPr>
            </a:lvl4pPr>
            <a:lvl5pPr marL="2096405" indent="-232934" eaLnBrk="0" hangingPunct="0">
              <a:defRPr sz="2500">
                <a:solidFill>
                  <a:schemeClr val="tx1"/>
                </a:solidFill>
                <a:latin typeface="Calibri" panose="020F0502020204030204" pitchFamily="34" charset="0"/>
                <a:ea typeface="MS PGothic" pitchFamily="34" charset="-128"/>
              </a:defRPr>
            </a:lvl5pPr>
            <a:lvl6pPr marL="2562272"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6pPr>
            <a:lvl7pPr marL="3028141"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7pPr>
            <a:lvl8pPr marL="3494009"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8pPr>
            <a:lvl9pPr marL="3959876" indent="-232934" eaLnBrk="0" fontAlgn="base" hangingPunct="0">
              <a:spcBef>
                <a:spcPct val="0"/>
              </a:spcBef>
              <a:spcAft>
                <a:spcPct val="0"/>
              </a:spcAft>
              <a:defRPr sz="2500">
                <a:solidFill>
                  <a:schemeClr val="tx1"/>
                </a:solidFill>
                <a:latin typeface="Calibri" panose="020F0502020204030204" pitchFamily="34" charset="0"/>
                <a:ea typeface="MS PGothic" pitchFamily="34" charset="-128"/>
              </a:defRPr>
            </a:lvl9pPr>
          </a:lstStyle>
          <a:p>
            <a:pPr eaLnBrk="1" hangingPunct="1"/>
            <a:fld id="{4C7B1615-DB33-45E7-89E3-2A716A7CCB1D}" type="slidenum">
              <a:rPr lang="en-US" sz="1200"/>
              <a:pPr eaLnBrk="1" hangingPunct="1"/>
              <a:t>144</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451C7B-D88C-40BE-B869-CE5B38F80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AC401282-7F47-48CF-8DA7-7E657A99FB70}"/>
              </a:ext>
            </a:extLst>
          </p:cNvPr>
          <p:cNvSpPr>
            <a:spLocks noGrp="1"/>
          </p:cNvSpPr>
          <p:nvPr>
            <p:ph type="ftr" sz="quarter" idx="4"/>
          </p:nvPr>
        </p:nvSpPr>
        <p:spPr>
          <a:xfrm>
            <a:off x="0" y="8685213"/>
            <a:ext cx="5118538" cy="458787"/>
          </a:xfrm>
          <a:prstGeom prst="rect">
            <a:avLst/>
          </a:prstGeom>
        </p:spPr>
        <p:txBody>
          <a:bodyPr vert="horz" lIns="274320" tIns="45720" rIns="274320" bIns="182880" rtlCol="0" anchor="b"/>
          <a:lstStyle>
            <a:lvl1pPr algn="l">
              <a:defRPr sz="1200"/>
            </a:lvl1pPr>
          </a:lstStyle>
          <a:p>
            <a:r>
              <a:rPr lang="fr-FR" sz="1200" b="0" i="0" strike="noStrike" cap="none" spc="0" baseline="0" dirty="0">
                <a:solidFill>
                  <a:srgbClr val="000000"/>
                </a:solidFill>
                <a:effectLst/>
                <a:latin typeface="Calibri"/>
                <a:ea typeface="Calibri" panose="020F0502020204030204"/>
                <a:cs typeface="Calibri"/>
              </a:rPr>
              <a:t>Formation sur la prophylaxie pré-exposition orale (PrEP) pour les prestataires au Nigeria</a:t>
            </a:r>
            <a:endParaRPr lang="en-GB" dirty="0"/>
          </a:p>
        </p:txBody>
      </p:sp>
    </p:spTree>
    <p:extLst>
      <p:ext uri="{BB962C8B-B14F-4D97-AF65-F5344CB8AC3E}">
        <p14:creationId xmlns:p14="http://schemas.microsoft.com/office/powerpoint/2010/main" val="11974342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147</a:t>
            </a:fld>
            <a:endParaRPr lang="en-US" dirty="0"/>
          </a:p>
        </p:txBody>
      </p:sp>
    </p:spTree>
    <p:extLst>
      <p:ext uri="{BB962C8B-B14F-4D97-AF65-F5344CB8AC3E}">
        <p14:creationId xmlns:p14="http://schemas.microsoft.com/office/powerpoint/2010/main" val="24659039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69530" indent="-169530">
              <a:buFont typeface="Arial"/>
              <a:buChar char="•"/>
            </a:pPr>
            <a:r>
              <a:rPr lang="fr-FR" sz="1200" b="0" i="0" strike="noStrike" cap="none" spc="0" baseline="0" dirty="0">
                <a:solidFill>
                  <a:srgbClr val="000000"/>
                </a:solidFill>
                <a:effectLst/>
                <a:latin typeface="Calibri"/>
                <a:ea typeface="Calibri" panose="020F0502020204030204"/>
                <a:cs typeface="Calibri"/>
              </a:rPr>
              <a:t>Avant que le client ne commence la PrEP orale, vous devez le conseiller (il s’agit de la dernière des procédures suggérées dans la diapositive précédente).</a:t>
            </a:r>
          </a:p>
          <a:p>
            <a:pPr marL="169530" indent="-169530">
              <a:buFont typeface="Arial"/>
              <a:buChar char="•"/>
            </a:pPr>
            <a:r>
              <a:rPr lang="fr-FR" sz="1200" b="0" i="0" strike="noStrike" cap="none" spc="0" baseline="0" dirty="0">
                <a:solidFill>
                  <a:srgbClr val="000000"/>
                </a:solidFill>
                <a:effectLst/>
                <a:latin typeface="Calibri"/>
                <a:ea typeface="Calibri" panose="020F0502020204030204"/>
                <a:cs typeface="Calibri"/>
              </a:rPr>
              <a:t>Ce conseil initial doit se concentrer sur ces domaines.</a:t>
            </a:r>
          </a:p>
        </p:txBody>
      </p:sp>
      <p:sp>
        <p:nvSpPr>
          <p:cNvPr id="4" name="Slide Number Placeholder 3"/>
          <p:cNvSpPr>
            <a:spLocks noGrp="1"/>
          </p:cNvSpPr>
          <p:nvPr>
            <p:ph type="sldNum" sz="quarter" idx="10"/>
          </p:nvPr>
        </p:nvSpPr>
        <p:spPr/>
        <p:txBody>
          <a:bodyPr/>
          <a:lstStyle/>
          <a:p>
            <a:fld id="{E027020C-613B-6641-9351-4FDAA85641A1}" type="slidenum">
              <a:rPr lang="en-US" smtClean="0"/>
              <a:t>150</a:t>
            </a:fld>
            <a:endParaRPr lang="en-US" dirty="0"/>
          </a:p>
        </p:txBody>
      </p:sp>
    </p:spTree>
    <p:extLst>
      <p:ext uri="{BB962C8B-B14F-4D97-AF65-F5344CB8AC3E}">
        <p14:creationId xmlns:p14="http://schemas.microsoft.com/office/powerpoint/2010/main" val="8870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29650"/>
            <a:ext cx="10363200" cy="1470025"/>
          </a:xfrm>
        </p:spPr>
        <p:txBody>
          <a:bodyPr/>
          <a:lstStyle>
            <a:lvl1pPr>
              <a:defRPr sz="3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914401" y="4247152"/>
            <a:ext cx="10382252" cy="1070806"/>
          </a:xfrm>
        </p:spPr>
        <p:txBody>
          <a:bodyPr/>
          <a:lstStyle>
            <a:lvl1pPr marL="0" indent="0" algn="l">
              <a:buNone/>
              <a:defRPr>
                <a:solidFill>
                  <a:srgbClr val="DDFFEC"/>
                </a:solidFill>
              </a:defRPr>
            </a:lvl1pPr>
            <a:lvl2pPr marL="342913" indent="0" algn="ctr">
              <a:buNone/>
              <a:defRPr>
                <a:solidFill>
                  <a:schemeClr val="tx1">
                    <a:tint val="75000"/>
                  </a:schemeClr>
                </a:solidFill>
              </a:defRPr>
            </a:lvl2pPr>
            <a:lvl3pPr marL="685827" indent="0" algn="ctr">
              <a:buNone/>
              <a:defRPr>
                <a:solidFill>
                  <a:schemeClr val="tx1">
                    <a:tint val="75000"/>
                  </a:schemeClr>
                </a:solidFill>
              </a:defRPr>
            </a:lvl3pPr>
            <a:lvl4pPr marL="1028738" indent="0" algn="ctr">
              <a:buNone/>
              <a:defRPr>
                <a:solidFill>
                  <a:schemeClr val="tx1">
                    <a:tint val="75000"/>
                  </a:schemeClr>
                </a:solidFill>
              </a:defRPr>
            </a:lvl4pPr>
            <a:lvl5pPr marL="1371651" indent="0" algn="ctr">
              <a:buNone/>
              <a:defRPr>
                <a:solidFill>
                  <a:schemeClr val="tx1">
                    <a:tint val="75000"/>
                  </a:schemeClr>
                </a:solidFill>
              </a:defRPr>
            </a:lvl5pPr>
            <a:lvl6pPr marL="1714564" indent="0" algn="ctr">
              <a:buNone/>
              <a:defRPr>
                <a:solidFill>
                  <a:schemeClr val="tx1">
                    <a:tint val="75000"/>
                  </a:schemeClr>
                </a:solidFill>
              </a:defRPr>
            </a:lvl6pPr>
            <a:lvl7pPr marL="2057478" indent="0" algn="ctr">
              <a:buNone/>
              <a:defRPr>
                <a:solidFill>
                  <a:schemeClr val="tx1">
                    <a:tint val="75000"/>
                  </a:schemeClr>
                </a:solidFill>
              </a:defRPr>
            </a:lvl7pPr>
            <a:lvl8pPr marL="2400391" indent="0" algn="ctr">
              <a:buNone/>
              <a:defRPr>
                <a:solidFill>
                  <a:schemeClr val="tx1">
                    <a:tint val="75000"/>
                  </a:schemeClr>
                </a:solidFill>
              </a:defRPr>
            </a:lvl8pPr>
            <a:lvl9pPr marL="2743304"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174904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1" b="1"/>
            </a:lvl1pPr>
            <a:lvl2pPr marL="342913" indent="0">
              <a:buNone/>
              <a:defRPr sz="1500" b="1"/>
            </a:lvl2pPr>
            <a:lvl3pPr marL="685827" indent="0">
              <a:buNone/>
              <a:defRPr sz="1349" b="1"/>
            </a:lvl3pPr>
            <a:lvl4pPr marL="1028738" indent="0">
              <a:buNone/>
              <a:defRPr sz="1200" b="1"/>
            </a:lvl4pPr>
            <a:lvl5pPr marL="1371651" indent="0">
              <a:buNone/>
              <a:defRPr sz="1200" b="1"/>
            </a:lvl5pPr>
            <a:lvl6pPr marL="1714564" indent="0">
              <a:buNone/>
              <a:defRPr sz="1200" b="1"/>
            </a:lvl6pPr>
            <a:lvl7pPr marL="2057478" indent="0">
              <a:buNone/>
              <a:defRPr sz="1200" b="1"/>
            </a:lvl7pPr>
            <a:lvl8pPr marL="2400391" indent="0">
              <a:buNone/>
              <a:defRPr sz="1200" b="1"/>
            </a:lvl8pPr>
            <a:lvl9pPr marL="2743304"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1"/>
            </a:lvl1pPr>
            <a:lvl2pPr>
              <a:defRPr sz="1500"/>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1" b="1"/>
            </a:lvl1pPr>
            <a:lvl2pPr marL="342913" indent="0">
              <a:buNone/>
              <a:defRPr sz="1500" b="1"/>
            </a:lvl2pPr>
            <a:lvl3pPr marL="685827" indent="0">
              <a:buNone/>
              <a:defRPr sz="1349" b="1"/>
            </a:lvl3pPr>
            <a:lvl4pPr marL="1028738" indent="0">
              <a:buNone/>
              <a:defRPr sz="1200" b="1"/>
            </a:lvl4pPr>
            <a:lvl5pPr marL="1371651" indent="0">
              <a:buNone/>
              <a:defRPr sz="1200" b="1"/>
            </a:lvl5pPr>
            <a:lvl6pPr marL="1714564" indent="0">
              <a:buNone/>
              <a:defRPr sz="1200" b="1"/>
            </a:lvl6pPr>
            <a:lvl7pPr marL="2057478" indent="0">
              <a:buNone/>
              <a:defRPr sz="1200" b="1"/>
            </a:lvl7pPr>
            <a:lvl8pPr marL="2400391" indent="0">
              <a:buNone/>
              <a:defRPr sz="1200" b="1"/>
            </a:lvl8pPr>
            <a:lvl9pPr marL="274330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1"/>
            </a:lvl1pPr>
            <a:lvl2pPr>
              <a:defRPr sz="1500"/>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07095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GB"/>
          </a:p>
        </p:txBody>
      </p:sp>
    </p:spTree>
    <p:extLst>
      <p:ext uri="{BB962C8B-B14F-4D97-AF65-F5344CB8AC3E}">
        <p14:creationId xmlns:p14="http://schemas.microsoft.com/office/powerpoint/2010/main" val="16116684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215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4" y="273056"/>
            <a:ext cx="6815666" cy="5853113"/>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1"/>
            </a:lvl1pPr>
            <a:lvl2pPr marL="342913" indent="0">
              <a:buNone/>
              <a:defRPr sz="900"/>
            </a:lvl2pPr>
            <a:lvl3pPr marL="685827" indent="0">
              <a:buNone/>
              <a:defRPr sz="750"/>
            </a:lvl3pPr>
            <a:lvl4pPr marL="1028738" indent="0">
              <a:buNone/>
              <a:defRPr sz="674"/>
            </a:lvl4pPr>
            <a:lvl5pPr marL="1371651" indent="0">
              <a:buNone/>
              <a:defRPr sz="674"/>
            </a:lvl5pPr>
            <a:lvl6pPr marL="1714564" indent="0">
              <a:buNone/>
              <a:defRPr sz="674"/>
            </a:lvl6pPr>
            <a:lvl7pPr marL="2057478" indent="0">
              <a:buNone/>
              <a:defRPr sz="674"/>
            </a:lvl7pPr>
            <a:lvl8pPr marL="2400391" indent="0">
              <a:buNone/>
              <a:defRPr sz="674"/>
            </a:lvl8pPr>
            <a:lvl9pPr marL="2743304" indent="0">
              <a:buNone/>
              <a:defRPr sz="674"/>
            </a:lvl9pPr>
          </a:lstStyle>
          <a:p>
            <a:pPr lvl="0"/>
            <a:r>
              <a:rPr lang="en-US"/>
              <a:t>Click to edit Master text styles</a:t>
            </a:r>
          </a:p>
        </p:txBody>
      </p:sp>
    </p:spTree>
    <p:extLst>
      <p:ext uri="{BB962C8B-B14F-4D97-AF65-F5344CB8AC3E}">
        <p14:creationId xmlns:p14="http://schemas.microsoft.com/office/powerpoint/2010/main" val="14158933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13" indent="0">
              <a:buNone/>
              <a:defRPr sz="2100"/>
            </a:lvl2pPr>
            <a:lvl3pPr marL="685827" indent="0">
              <a:buNone/>
              <a:defRPr sz="1801"/>
            </a:lvl3pPr>
            <a:lvl4pPr marL="1028738" indent="0">
              <a:buNone/>
              <a:defRPr sz="1500"/>
            </a:lvl4pPr>
            <a:lvl5pPr marL="1371651" indent="0">
              <a:buNone/>
              <a:defRPr sz="1500"/>
            </a:lvl5pPr>
            <a:lvl6pPr marL="1714564" indent="0">
              <a:buNone/>
              <a:defRPr sz="1500"/>
            </a:lvl6pPr>
            <a:lvl7pPr marL="2057478" indent="0">
              <a:buNone/>
              <a:defRPr sz="1500"/>
            </a:lvl7pPr>
            <a:lvl8pPr marL="2400391" indent="0">
              <a:buNone/>
              <a:defRPr sz="1500"/>
            </a:lvl8pPr>
            <a:lvl9pPr marL="2743304"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913" indent="0">
              <a:buNone/>
              <a:defRPr sz="900"/>
            </a:lvl2pPr>
            <a:lvl3pPr marL="685827" indent="0">
              <a:buNone/>
              <a:defRPr sz="750"/>
            </a:lvl3pPr>
            <a:lvl4pPr marL="1028738" indent="0">
              <a:buNone/>
              <a:defRPr sz="674"/>
            </a:lvl4pPr>
            <a:lvl5pPr marL="1371651" indent="0">
              <a:buNone/>
              <a:defRPr sz="674"/>
            </a:lvl5pPr>
            <a:lvl6pPr marL="1714564" indent="0">
              <a:buNone/>
              <a:defRPr sz="674"/>
            </a:lvl6pPr>
            <a:lvl7pPr marL="2057478" indent="0">
              <a:buNone/>
              <a:defRPr sz="674"/>
            </a:lvl7pPr>
            <a:lvl8pPr marL="2400391" indent="0">
              <a:buNone/>
              <a:defRPr sz="674"/>
            </a:lvl8pPr>
            <a:lvl9pPr marL="2743304" indent="0">
              <a:buNone/>
              <a:defRPr sz="674"/>
            </a:lvl9pPr>
          </a:lstStyle>
          <a:p>
            <a:pPr lvl="0"/>
            <a:r>
              <a:rPr lang="en-US"/>
              <a:t>Click to edit Master text styles</a:t>
            </a:r>
          </a:p>
        </p:txBody>
      </p:sp>
    </p:spTree>
    <p:extLst>
      <p:ext uri="{BB962C8B-B14F-4D97-AF65-F5344CB8AC3E}">
        <p14:creationId xmlns:p14="http://schemas.microsoft.com/office/powerpoint/2010/main" val="23985096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20979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15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Modu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DD68ED-D515-49B8-964D-DEE37569C951}"/>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2" name="Title 1"/>
          <p:cNvSpPr>
            <a:spLocks noGrp="1"/>
          </p:cNvSpPr>
          <p:nvPr>
            <p:ph type="title"/>
          </p:nvPr>
        </p:nvSpPr>
        <p:spPr>
          <a:xfrm>
            <a:off x="1148928" y="317500"/>
            <a:ext cx="10555392" cy="858838"/>
          </a:xfrm>
        </p:spPr>
        <p:txBody>
          <a:bodyPr/>
          <a:lstStyle>
            <a:lvl1pPr>
              <a:defRPr sz="3600" b="1">
                <a:solidFill>
                  <a:schemeClr val="tx2"/>
                </a:solidFill>
                <a:latin typeface="+mj-lt"/>
              </a:defRPr>
            </a:lvl1pPr>
          </a:lstStyle>
          <a:p>
            <a:r>
              <a:rPr lang="en-US"/>
              <a:t>Click to edit Master title style</a:t>
            </a:r>
          </a:p>
        </p:txBody>
      </p:sp>
      <p:sp>
        <p:nvSpPr>
          <p:cNvPr id="6" name="Rectangle 5">
            <a:extLst>
              <a:ext uri="{FF2B5EF4-FFF2-40B4-BE49-F238E27FC236}">
                <a16:creationId xmlns:a16="http://schemas.microsoft.com/office/drawing/2014/main" id="{13BCBB19-1A2A-494E-AF45-9B7F39F3F845}"/>
              </a:ext>
            </a:extLst>
          </p:cNvPr>
          <p:cNvSpPr/>
          <p:nvPr userDrawn="1"/>
        </p:nvSpPr>
        <p:spPr>
          <a:xfrm>
            <a:off x="3" y="1201738"/>
            <a:ext cx="338667" cy="56816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Content Placeholder 3">
            <a:extLst>
              <a:ext uri="{FF2B5EF4-FFF2-40B4-BE49-F238E27FC236}">
                <a16:creationId xmlns:a16="http://schemas.microsoft.com/office/drawing/2014/main" id="{FC5C9868-99C8-43BB-8E3E-5798F2D26441}"/>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6027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Modu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BC982-081A-41BB-B72F-132054B82B4A}"/>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BF2549CF-0DF5-4F2E-B6A0-CD2B7692F75E}"/>
              </a:ext>
            </a:extLst>
          </p:cNvPr>
          <p:cNvSpPr/>
          <p:nvPr userDrawn="1"/>
        </p:nvSpPr>
        <p:spPr>
          <a:xfrm>
            <a:off x="3" y="1201738"/>
            <a:ext cx="338667" cy="568166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Content Placeholder 3">
            <a:extLst>
              <a:ext uri="{FF2B5EF4-FFF2-40B4-BE49-F238E27FC236}">
                <a16:creationId xmlns:a16="http://schemas.microsoft.com/office/drawing/2014/main" id="{CDB47AE6-0FB1-4F44-A37B-C804E876AE8E}"/>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1129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Module 3">
    <p:spTree>
      <p:nvGrpSpPr>
        <p:cNvPr id="1" name=""/>
        <p:cNvGrpSpPr/>
        <p:nvPr/>
      </p:nvGrpSpPr>
      <p:grpSpPr>
        <a:xfrm>
          <a:off x="0" y="0"/>
          <a:ext cx="0" cy="0"/>
          <a:chOff x="0" y="0"/>
          <a:chExt cx="0" cy="0"/>
        </a:xfrm>
      </p:grpSpPr>
      <p:sp>
        <p:nvSpPr>
          <p:cNvPr id="2" name="Title 1"/>
          <p:cNvSpPr>
            <a:spLocks noGrp="1"/>
          </p:cNvSpPr>
          <p:nvPr>
            <p:ph type="title"/>
          </p:nvPr>
        </p:nvSpPr>
        <p:spPr>
          <a:xfrm>
            <a:off x="1148933" y="317500"/>
            <a:ext cx="10433470"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15048F4F-2C2E-44E4-8868-9249638A46F4}"/>
              </a:ext>
            </a:extLst>
          </p:cNvPr>
          <p:cNvSpPr/>
          <p:nvPr userDrawn="1"/>
        </p:nvSpPr>
        <p:spPr>
          <a:xfrm>
            <a:off x="3" y="1201738"/>
            <a:ext cx="338667" cy="5681662"/>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B868CB6D-C7EF-457E-92A4-50DD0099A8AE}"/>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FED11BE-7613-41D2-8C0E-DA318976F870}"/>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231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GB"/>
          </a:p>
        </p:txBody>
      </p:sp>
      <p:sp>
        <p:nvSpPr>
          <p:cNvPr id="3" name="Content Placeholder 2"/>
          <p:cNvSpPr>
            <a:spLocks noGrp="1"/>
          </p:cNvSpPr>
          <p:nvPr>
            <p:ph idx="1"/>
          </p:nvPr>
        </p:nvSpPr>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99878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odule 4">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218E8593-D848-4791-88B9-0F39EB6810F4}"/>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61C1A39-E824-495D-BB8F-4D74F34B2C8E}"/>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4815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odule 5">
    <p:spTree>
      <p:nvGrpSpPr>
        <p:cNvPr id="1" name=""/>
        <p:cNvGrpSpPr/>
        <p:nvPr/>
      </p:nvGrpSpPr>
      <p:grpSpPr>
        <a:xfrm>
          <a:off x="0" y="0"/>
          <a:ext cx="0" cy="0"/>
          <a:chOff x="0" y="0"/>
          <a:chExt cx="0" cy="0"/>
        </a:xfrm>
      </p:grpSpPr>
      <p:sp>
        <p:nvSpPr>
          <p:cNvPr id="2" name="Title 1"/>
          <p:cNvSpPr>
            <a:spLocks noGrp="1"/>
          </p:cNvSpPr>
          <p:nvPr>
            <p:ph type="title"/>
          </p:nvPr>
        </p:nvSpPr>
        <p:spPr>
          <a:xfrm>
            <a:off x="1148933" y="317500"/>
            <a:ext cx="10433470"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mn-lt"/>
            </a:endParaRPr>
          </a:p>
        </p:txBody>
      </p:sp>
      <p:sp>
        <p:nvSpPr>
          <p:cNvPr id="7" name="Rectangle 6">
            <a:extLst>
              <a:ext uri="{FF2B5EF4-FFF2-40B4-BE49-F238E27FC236}">
                <a16:creationId xmlns:a16="http://schemas.microsoft.com/office/drawing/2014/main" id="{DE24BC09-042D-451B-AB24-22127BF11B2D}"/>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latin typeface="+mn-lt"/>
            </a:endParaRPr>
          </a:p>
        </p:txBody>
      </p:sp>
      <p:sp>
        <p:nvSpPr>
          <p:cNvPr id="12" name="Content Placeholder 3">
            <a:extLst>
              <a:ext uri="{FF2B5EF4-FFF2-40B4-BE49-F238E27FC236}">
                <a16:creationId xmlns:a16="http://schemas.microsoft.com/office/drawing/2014/main" id="{23EBBAE8-BB55-4AEA-80EE-5C4C17E85CD2}"/>
              </a:ext>
            </a:extLst>
          </p:cNvPr>
          <p:cNvSpPr>
            <a:spLocks noGrp="1"/>
          </p:cNvSpPr>
          <p:nvPr>
            <p:ph sz="quarter" idx="10"/>
          </p:nvPr>
        </p:nvSpPr>
        <p:spPr>
          <a:xfrm>
            <a:off x="1148933" y="1587500"/>
            <a:ext cx="10433470" cy="4794250"/>
          </a:xfrm>
        </p:spPr>
        <p:txBody>
          <a:bodyPr>
            <a:normAutofit/>
          </a:bodyPr>
          <a:lstStyle>
            <a:lvl1pPr>
              <a:lnSpc>
                <a:spcPct val="114000"/>
              </a:lnSpc>
              <a:defRPr>
                <a:latin typeface="+mn-lt"/>
              </a:defRPr>
            </a:lvl1pPr>
            <a:lvl2pPr>
              <a:lnSpc>
                <a:spcPct val="114000"/>
              </a:lnSpc>
              <a:buClr>
                <a:schemeClr val="tx2"/>
              </a:buClr>
              <a:defRPr>
                <a:latin typeface="+mn-lt"/>
              </a:defRPr>
            </a:lvl2pPr>
            <a:lvl3pPr>
              <a:lnSpc>
                <a:spcPct val="114000"/>
              </a:lnSpc>
              <a:buClr>
                <a:schemeClr val="tx2"/>
              </a:buClr>
              <a:defRPr>
                <a:latin typeface="+mn-lt"/>
              </a:defRPr>
            </a:lvl3pPr>
            <a:lvl4pPr>
              <a:lnSpc>
                <a:spcPct val="114000"/>
              </a:lnSpc>
              <a:defRPr>
                <a:latin typeface="+mn-lt"/>
              </a:defRPr>
            </a:lvl4pPr>
            <a:lvl5pPr>
              <a:lnSpc>
                <a:spcPct val="114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7223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odule 5">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3C5FF34F-ECC8-4E4D-A7F2-3E99887DAD20}"/>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77847E86-40F0-40B1-AE7C-1A210066B3CD}"/>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6572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odule 7">
    <p:spTree>
      <p:nvGrpSpPr>
        <p:cNvPr id="1" name=""/>
        <p:cNvGrpSpPr/>
        <p:nvPr/>
      </p:nvGrpSpPr>
      <p:grpSpPr>
        <a:xfrm>
          <a:off x="0" y="0"/>
          <a:ext cx="0" cy="0"/>
          <a:chOff x="0" y="0"/>
          <a:chExt cx="0" cy="0"/>
        </a:xfrm>
      </p:grpSpPr>
      <p:sp>
        <p:nvSpPr>
          <p:cNvPr id="2" name="Title 1"/>
          <p:cNvSpPr>
            <a:spLocks noGrp="1"/>
          </p:cNvSpPr>
          <p:nvPr>
            <p:ph type="title"/>
          </p:nvPr>
        </p:nvSpPr>
        <p:spPr>
          <a:xfrm>
            <a:off x="1148928" y="317500"/>
            <a:ext cx="10433472" cy="858838"/>
          </a:xfrm>
        </p:spPr>
        <p:txBody>
          <a:bodyPr/>
          <a:lstStyle>
            <a:lvl1pPr>
              <a:defRPr sz="3600" b="1">
                <a:solidFill>
                  <a:schemeClr val="tx2"/>
                </a:solidFill>
                <a:latin typeface="+mj-lt"/>
              </a:defRPr>
            </a:lvl1pPr>
          </a:lstStyle>
          <a:p>
            <a:r>
              <a:rPr lang="en-US"/>
              <a:t>Click to edit Master title style</a:t>
            </a:r>
          </a:p>
        </p:txBody>
      </p:sp>
      <p:sp>
        <p:nvSpPr>
          <p:cNvPr id="8" name="Rectangle 7">
            <a:extLst>
              <a:ext uri="{FF2B5EF4-FFF2-40B4-BE49-F238E27FC236}">
                <a16:creationId xmlns:a16="http://schemas.microsoft.com/office/drawing/2014/main" id="{AFB8F2A9-7EF4-44E3-9A36-EDACF145B316}"/>
              </a:ext>
            </a:extLst>
          </p:cNvPr>
          <p:cNvSpPr/>
          <p:nvPr userDrawn="1"/>
        </p:nvSpPr>
        <p:spPr>
          <a:xfrm>
            <a:off x="3" y="1201738"/>
            <a:ext cx="338667" cy="568166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a:extLst>
              <a:ext uri="{FF2B5EF4-FFF2-40B4-BE49-F238E27FC236}">
                <a16:creationId xmlns:a16="http://schemas.microsoft.com/office/drawing/2014/main" id="{69770D09-3EE3-4FCF-BF06-5E8ACC79D059}"/>
              </a:ext>
            </a:extLst>
          </p:cNvPr>
          <p:cNvSpPr/>
          <p:nvPr userDrawn="1"/>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
        <p:nvSpPr>
          <p:cNvPr id="12" name="Content Placeholder 3">
            <a:extLst>
              <a:ext uri="{FF2B5EF4-FFF2-40B4-BE49-F238E27FC236}">
                <a16:creationId xmlns:a16="http://schemas.microsoft.com/office/drawing/2014/main" id="{DB2B20A5-27D0-4C6D-A67C-EFE345511DC9}"/>
              </a:ext>
            </a:extLst>
          </p:cNvPr>
          <p:cNvSpPr>
            <a:spLocks noGrp="1"/>
          </p:cNvSpPr>
          <p:nvPr>
            <p:ph sz="quarter" idx="10"/>
          </p:nvPr>
        </p:nvSpPr>
        <p:spPr>
          <a:xfrm>
            <a:off x="1148933" y="1587500"/>
            <a:ext cx="10433470" cy="4794250"/>
          </a:xfrm>
        </p:spPr>
        <p:txBody>
          <a:bodyPr>
            <a:normAutofit/>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0494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mj-lt"/>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mn-lt"/>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mn-lt"/>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mn-lt"/>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06106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oll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a:t>Poll Question</a:t>
            </a:r>
            <a:endParaRPr lang="en-GB"/>
          </a:p>
        </p:txBody>
      </p:sp>
      <p:sp>
        <p:nvSpPr>
          <p:cNvPr id="3" name="Content Placeholder 2"/>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raphic 5" descr="Clipboard with solid fill">
            <a:extLst>
              <a:ext uri="{FF2B5EF4-FFF2-40B4-BE49-F238E27FC236}">
                <a16:creationId xmlns:a16="http://schemas.microsoft.com/office/drawing/2014/main" id="{22CA54D2-69D6-4BE8-89BC-7E9704DD2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05139" y="82335"/>
            <a:ext cx="1494722" cy="1494722"/>
          </a:xfrm>
          <a:prstGeom prst="rect">
            <a:avLst/>
          </a:prstGeom>
        </p:spPr>
      </p:pic>
      <p:sp>
        <p:nvSpPr>
          <p:cNvPr id="7" name="Rectangle 6">
            <a:extLst>
              <a:ext uri="{FF2B5EF4-FFF2-40B4-BE49-F238E27FC236}">
                <a16:creationId xmlns:a16="http://schemas.microsoft.com/office/drawing/2014/main" id="{52DE613E-DCFD-4111-BB99-5844A398EBD5}"/>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1629681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l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a:t>Poll Answer</a:t>
            </a:r>
            <a:endParaRPr lang="en-GB"/>
          </a:p>
        </p:txBody>
      </p:sp>
      <p:pic>
        <p:nvPicPr>
          <p:cNvPr id="6" name="Graphic 5" descr="Clipboard with solid fill">
            <a:extLst>
              <a:ext uri="{FF2B5EF4-FFF2-40B4-BE49-F238E27FC236}">
                <a16:creationId xmlns:a16="http://schemas.microsoft.com/office/drawing/2014/main" id="{22CA54D2-69D6-4BE8-89BC-7E9704DD2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05139" y="82335"/>
            <a:ext cx="1494722" cy="1494722"/>
          </a:xfrm>
          <a:prstGeom prst="rect">
            <a:avLst/>
          </a:prstGeom>
        </p:spPr>
      </p:pic>
      <p:pic>
        <p:nvPicPr>
          <p:cNvPr id="5" name="Graphic 4" descr="Checkmark with solid fill">
            <a:extLst>
              <a:ext uri="{FF2B5EF4-FFF2-40B4-BE49-F238E27FC236}">
                <a16:creationId xmlns:a16="http://schemas.microsoft.com/office/drawing/2014/main" id="{ADC3CC31-0272-4998-B0B2-BABB09864F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87798" y="542767"/>
            <a:ext cx="735639" cy="735639"/>
          </a:xfrm>
          <a:prstGeom prst="rect">
            <a:avLst/>
          </a:prstGeom>
        </p:spPr>
      </p:pic>
      <p:sp>
        <p:nvSpPr>
          <p:cNvPr id="8" name="Content Placeholder 2">
            <a:extLst>
              <a:ext uri="{FF2B5EF4-FFF2-40B4-BE49-F238E27FC236}">
                <a16:creationId xmlns:a16="http://schemas.microsoft.com/office/drawing/2014/main" id="{34482265-397C-4D97-8F08-3FA75F7EA93F}"/>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7210A971-5A21-4F98-9253-F5C65BA90C38}"/>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1548781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a:t>Scenario</a:t>
            </a:r>
            <a:endParaRPr lang="en-GB"/>
          </a:p>
        </p:txBody>
      </p:sp>
      <p:pic>
        <p:nvPicPr>
          <p:cNvPr id="6" name="Graphic 5" descr="Performance Curtains outline">
            <a:extLst>
              <a:ext uri="{FF2B5EF4-FFF2-40B4-BE49-F238E27FC236}">
                <a16:creationId xmlns:a16="http://schemas.microsoft.com/office/drawing/2014/main" id="{C2B3EA5E-933F-4453-AA46-B7B9A9E05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95878" y="128624"/>
            <a:ext cx="1494722" cy="1494722"/>
          </a:xfrm>
          <a:prstGeom prst="rect">
            <a:avLst/>
          </a:prstGeom>
        </p:spPr>
      </p:pic>
      <p:sp>
        <p:nvSpPr>
          <p:cNvPr id="8" name="Content Placeholder 2">
            <a:extLst>
              <a:ext uri="{FF2B5EF4-FFF2-40B4-BE49-F238E27FC236}">
                <a16:creationId xmlns:a16="http://schemas.microsoft.com/office/drawing/2014/main" id="{63F5C7ED-E77B-4DD0-B922-9690626C5A08}"/>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8DDEA8C9-22A4-453A-A217-B6B682739706}"/>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4300722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a:t>Discuss</a:t>
            </a:r>
            <a:endParaRPr lang="en-GB"/>
          </a:p>
        </p:txBody>
      </p:sp>
      <p:grpSp>
        <p:nvGrpSpPr>
          <p:cNvPr id="4" name="Group 3" descr="Icon credit: discuss by ahmad from the Noun Project">
            <a:extLst>
              <a:ext uri="{FF2B5EF4-FFF2-40B4-BE49-F238E27FC236}">
                <a16:creationId xmlns:a16="http://schemas.microsoft.com/office/drawing/2014/main" id="{5B4A87C7-3AFD-4A9E-BB37-9D61261E73D8}"/>
              </a:ext>
            </a:extLst>
          </p:cNvPr>
          <p:cNvGrpSpPr/>
          <p:nvPr userDrawn="1"/>
        </p:nvGrpSpPr>
        <p:grpSpPr>
          <a:xfrm>
            <a:off x="9504075" y="188259"/>
            <a:ext cx="2078325" cy="1411942"/>
            <a:chOff x="9401175" y="265588"/>
            <a:chExt cx="2078326" cy="1411942"/>
          </a:xfrm>
        </p:grpSpPr>
        <p:pic>
          <p:nvPicPr>
            <p:cNvPr id="5" name="Graphic 4">
              <a:extLst>
                <a:ext uri="{FF2B5EF4-FFF2-40B4-BE49-F238E27FC236}">
                  <a16:creationId xmlns:a16="http://schemas.microsoft.com/office/drawing/2014/main" id="{E44D2BEE-0223-4554-8300-0FBA32F29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830"/>
            <a:stretch>
              <a:fillRect/>
            </a:stretch>
          </p:blipFill>
          <p:spPr>
            <a:xfrm>
              <a:off x="9804776" y="534529"/>
              <a:ext cx="1284804" cy="1143001"/>
            </a:xfrm>
            <a:prstGeom prst="rect">
              <a:avLst/>
            </a:prstGeom>
          </p:spPr>
        </p:pic>
        <p:sp>
          <p:nvSpPr>
            <p:cNvPr id="6" name="Speech Bubble: Oval 5">
              <a:extLst>
                <a:ext uri="{FF2B5EF4-FFF2-40B4-BE49-F238E27FC236}">
                  <a16:creationId xmlns:a16="http://schemas.microsoft.com/office/drawing/2014/main" id="{6F257AAA-993C-479E-9342-401AE25AC3ED}"/>
                </a:ext>
              </a:extLst>
            </p:cNvPr>
            <p:cNvSpPr/>
            <p:nvPr/>
          </p:nvSpPr>
          <p:spPr>
            <a:xfrm>
              <a:off x="10877375" y="365408"/>
              <a:ext cx="602126" cy="338241"/>
            </a:xfrm>
            <a:prstGeom prst="wedgeEllipseCallout">
              <a:avLst>
                <a:gd name="adj1" fmla="val -31656"/>
                <a:gd name="adj2" fmla="val 73065"/>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Speech Bubble: Oval 6">
              <a:extLst>
                <a:ext uri="{FF2B5EF4-FFF2-40B4-BE49-F238E27FC236}">
                  <a16:creationId xmlns:a16="http://schemas.microsoft.com/office/drawing/2014/main" id="{C15F8E6C-B80C-407C-B9A4-2AFF901F1250}"/>
                </a:ext>
              </a:extLst>
            </p:cNvPr>
            <p:cNvSpPr/>
            <p:nvPr/>
          </p:nvSpPr>
          <p:spPr>
            <a:xfrm>
              <a:off x="10146115" y="265588"/>
              <a:ext cx="602126" cy="338241"/>
            </a:xfrm>
            <a:prstGeom prst="wedgeEllipseCallout">
              <a:avLst>
                <a:gd name="adj1" fmla="val 1161"/>
                <a:gd name="adj2" fmla="val 86117"/>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Speech Bubble: Oval 7">
              <a:extLst>
                <a:ext uri="{FF2B5EF4-FFF2-40B4-BE49-F238E27FC236}">
                  <a16:creationId xmlns:a16="http://schemas.microsoft.com/office/drawing/2014/main" id="{859CC60B-6947-4A05-8EFA-7B60C8E7D174}"/>
                </a:ext>
              </a:extLst>
            </p:cNvPr>
            <p:cNvSpPr/>
            <p:nvPr/>
          </p:nvSpPr>
          <p:spPr>
            <a:xfrm>
              <a:off x="9401175" y="366652"/>
              <a:ext cx="602126" cy="338241"/>
            </a:xfrm>
            <a:prstGeom prst="wedgeEllipseCallout">
              <a:avLst>
                <a:gd name="adj1" fmla="val 49689"/>
                <a:gd name="adj2" fmla="val 55664"/>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
        <p:nvSpPr>
          <p:cNvPr id="12" name="Content Placeholder 2">
            <a:extLst>
              <a:ext uri="{FF2B5EF4-FFF2-40B4-BE49-F238E27FC236}">
                <a16:creationId xmlns:a16="http://schemas.microsoft.com/office/drawing/2014/main" id="{ED6798A5-ED72-46CB-8123-9EA66A1C0CFB}"/>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9F55F3A9-B373-47CE-A984-58BAC088178D}"/>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39841679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endParaRPr lang="en-GB"/>
          </a:p>
        </p:txBody>
      </p:sp>
      <p:sp>
        <p:nvSpPr>
          <p:cNvPr id="12" name="Content Placeholder 2">
            <a:extLst>
              <a:ext uri="{FF2B5EF4-FFF2-40B4-BE49-F238E27FC236}">
                <a16:creationId xmlns:a16="http://schemas.microsoft.com/office/drawing/2014/main" id="{ED6798A5-ED72-46CB-8123-9EA66A1C0CFB}"/>
              </a:ext>
            </a:extLst>
          </p:cNvPr>
          <p:cNvSpPr>
            <a:spLocks noGrp="1"/>
          </p:cNvSpPr>
          <p:nvPr>
            <p:ph idx="1"/>
          </p:nvPr>
        </p:nvSpPr>
        <p:spPr>
          <a:xfrm>
            <a:off x="1200154" y="1769360"/>
            <a:ext cx="10382249" cy="4356804"/>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9F55F3A9-B373-47CE-A984-58BAC088178D}"/>
              </a:ext>
            </a:extLst>
          </p:cNvPr>
          <p:cNvSpPr/>
          <p:nvPr userDrawn="1"/>
        </p:nvSpPr>
        <p:spPr>
          <a:xfrm>
            <a:off x="2" y="1166062"/>
            <a:ext cx="338667" cy="5681662"/>
          </a:xfrm>
          <a:prstGeom prst="rect">
            <a:avLst/>
          </a:prstGeom>
          <a:solidFill>
            <a:srgbClr val="CC9900"/>
          </a:solidFill>
          <a:ln>
            <a:solidFill>
              <a:srgbClr val="CC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7590396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1"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500">
                <a:solidFill>
                  <a:schemeClr val="tx1">
                    <a:tint val="75000"/>
                  </a:schemeClr>
                </a:solidFill>
              </a:defRPr>
            </a:lvl1pPr>
            <a:lvl2pPr marL="342913" indent="0">
              <a:buNone/>
              <a:defRPr sz="1349">
                <a:solidFill>
                  <a:schemeClr val="tx1">
                    <a:tint val="75000"/>
                  </a:schemeClr>
                </a:solidFill>
              </a:defRPr>
            </a:lvl2pPr>
            <a:lvl3pPr marL="685827" indent="0">
              <a:buNone/>
              <a:defRPr sz="1200">
                <a:solidFill>
                  <a:schemeClr val="tx1">
                    <a:tint val="75000"/>
                  </a:schemeClr>
                </a:solidFill>
              </a:defRPr>
            </a:lvl3pPr>
            <a:lvl4pPr marL="1028738" indent="0">
              <a:buNone/>
              <a:defRPr sz="1051">
                <a:solidFill>
                  <a:schemeClr val="tx1">
                    <a:tint val="75000"/>
                  </a:schemeClr>
                </a:solidFill>
              </a:defRPr>
            </a:lvl4pPr>
            <a:lvl5pPr marL="1371651" indent="0">
              <a:buNone/>
              <a:defRPr sz="1051">
                <a:solidFill>
                  <a:schemeClr val="tx1">
                    <a:tint val="75000"/>
                  </a:schemeClr>
                </a:solidFill>
              </a:defRPr>
            </a:lvl5pPr>
            <a:lvl6pPr marL="1714564" indent="0">
              <a:buNone/>
              <a:defRPr sz="1051">
                <a:solidFill>
                  <a:schemeClr val="tx1">
                    <a:tint val="75000"/>
                  </a:schemeClr>
                </a:solidFill>
              </a:defRPr>
            </a:lvl6pPr>
            <a:lvl7pPr marL="2057478" indent="0">
              <a:buNone/>
              <a:defRPr sz="1051">
                <a:solidFill>
                  <a:schemeClr val="tx1">
                    <a:tint val="75000"/>
                  </a:schemeClr>
                </a:solidFill>
              </a:defRPr>
            </a:lvl7pPr>
            <a:lvl8pPr marL="2400391" indent="0">
              <a:buNone/>
              <a:defRPr sz="1051">
                <a:solidFill>
                  <a:schemeClr val="tx1">
                    <a:tint val="75000"/>
                  </a:schemeClr>
                </a:solidFill>
              </a:defRPr>
            </a:lvl8pPr>
            <a:lvl9pPr marL="2743304"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46597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1"/>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1"/>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6502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0154" y="274638"/>
            <a:ext cx="10382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1200154" y="1600203"/>
            <a:ext cx="103822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0" name="Rectangle 19"/>
          <p:cNvSpPr/>
          <p:nvPr/>
        </p:nvSpPr>
        <p:spPr>
          <a:xfrm>
            <a:off x="1148933" y="6462175"/>
            <a:ext cx="11043070" cy="242246"/>
          </a:xfrm>
          <a:prstGeom prst="rect">
            <a:avLst/>
          </a:prstGeom>
          <a:solidFill>
            <a:schemeClr val="tx2"/>
          </a:solidFill>
          <a:ln>
            <a:noFill/>
          </a:ln>
          <a:effectLst/>
        </p:spPr>
        <p:txBody>
          <a:bodyPr wrap="square">
            <a:spAutoFit/>
          </a:bodyPr>
          <a:lstStyle/>
          <a:p>
            <a:pPr eaLnBrk="1" hangingPunct="1">
              <a:defRPr/>
            </a:pPr>
            <a:endParaRPr lang="en-GB" sz="974" b="1" spc="149" dirty="0">
              <a:ln w="29210">
                <a:noFill/>
              </a:ln>
              <a:solidFill>
                <a:schemeClr val="bg1"/>
              </a:solidFill>
              <a:effectLst/>
            </a:endParaRPr>
          </a:p>
        </p:txBody>
      </p:sp>
    </p:spTree>
    <p:extLst>
      <p:ext uri="{BB962C8B-B14F-4D97-AF65-F5344CB8AC3E}">
        <p14:creationId xmlns:p14="http://schemas.microsoft.com/office/powerpoint/2010/main" val="58589072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912" r:id="rId3"/>
    <p:sldLayoutId id="2147483915" r:id="rId4"/>
    <p:sldLayoutId id="2147483913" r:id="rId5"/>
    <p:sldLayoutId id="2147483914" r:id="rId6"/>
    <p:sldLayoutId id="2147483916"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97" r:id="rId17"/>
    <p:sldLayoutId id="2147483898" r:id="rId18"/>
    <p:sldLayoutId id="2147483899" r:id="rId19"/>
    <p:sldLayoutId id="2147483900" r:id="rId20"/>
    <p:sldLayoutId id="2147483909" r:id="rId21"/>
    <p:sldLayoutId id="2147483910" r:id="rId22"/>
    <p:sldLayoutId id="2147483911" r:id="rId23"/>
    <p:sldLayoutId id="2147483917" r:id="rId24"/>
  </p:sldLayoutIdLst>
  <p:transition/>
  <p:hf hdr="0" ftr="0" dt="0"/>
  <p:txStyles>
    <p:titleStyle>
      <a:lvl1pPr algn="l" rtl="0" eaLnBrk="1" fontAlgn="base" hangingPunct="1">
        <a:spcBef>
          <a:spcPct val="0"/>
        </a:spcBef>
        <a:spcAft>
          <a:spcPct val="0"/>
        </a:spcAft>
        <a:defRPr sz="4201" b="1" kern="1200">
          <a:solidFill>
            <a:schemeClr val="tx2"/>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defRPr>
      </a:lvl2pPr>
      <a:lvl3pPr algn="ctr" rtl="0" eaLnBrk="1" fontAlgn="base" hangingPunct="1">
        <a:spcBef>
          <a:spcPct val="0"/>
        </a:spcBef>
        <a:spcAft>
          <a:spcPct val="0"/>
        </a:spcAft>
        <a:defRPr sz="3300">
          <a:solidFill>
            <a:schemeClr val="tx1"/>
          </a:solidFill>
          <a:latin typeface="Calibri" panose="020F0502020204030204" pitchFamily="34" charset="0"/>
        </a:defRPr>
      </a:lvl3pPr>
      <a:lvl4pPr algn="ctr" rtl="0" eaLnBrk="1" fontAlgn="base" hangingPunct="1">
        <a:spcBef>
          <a:spcPct val="0"/>
        </a:spcBef>
        <a:spcAft>
          <a:spcPct val="0"/>
        </a:spcAft>
        <a:defRPr sz="3300">
          <a:solidFill>
            <a:schemeClr val="tx1"/>
          </a:solidFill>
          <a:latin typeface="Calibri" panose="020F0502020204030204" pitchFamily="34" charset="0"/>
        </a:defRPr>
      </a:lvl4pPr>
      <a:lvl5pPr algn="ctr" rtl="0" eaLnBrk="1" fontAlgn="base" hangingPunct="1">
        <a:spcBef>
          <a:spcPct val="0"/>
        </a:spcBef>
        <a:spcAft>
          <a:spcPct val="0"/>
        </a:spcAft>
        <a:defRPr sz="3300">
          <a:solidFill>
            <a:schemeClr val="tx1"/>
          </a:solidFill>
          <a:latin typeface="Calibri" panose="020F0502020204030204" pitchFamily="34" charset="0"/>
        </a:defRPr>
      </a:lvl5pPr>
      <a:lvl6pPr marL="342913" algn="ctr" rtl="0" eaLnBrk="1" fontAlgn="base" hangingPunct="1">
        <a:spcBef>
          <a:spcPct val="0"/>
        </a:spcBef>
        <a:spcAft>
          <a:spcPct val="0"/>
        </a:spcAft>
        <a:defRPr sz="3300">
          <a:solidFill>
            <a:schemeClr val="tx1"/>
          </a:solidFill>
          <a:latin typeface="Calibri" panose="020F0502020204030204" pitchFamily="34" charset="0"/>
        </a:defRPr>
      </a:lvl6pPr>
      <a:lvl7pPr marL="685827" algn="ctr" rtl="0" eaLnBrk="1" fontAlgn="base" hangingPunct="1">
        <a:spcBef>
          <a:spcPct val="0"/>
        </a:spcBef>
        <a:spcAft>
          <a:spcPct val="0"/>
        </a:spcAft>
        <a:defRPr sz="3300">
          <a:solidFill>
            <a:schemeClr val="tx1"/>
          </a:solidFill>
          <a:latin typeface="Calibri" panose="020F0502020204030204" pitchFamily="34" charset="0"/>
        </a:defRPr>
      </a:lvl7pPr>
      <a:lvl8pPr marL="1028738" algn="ctr" rtl="0" eaLnBrk="1" fontAlgn="base" hangingPunct="1">
        <a:spcBef>
          <a:spcPct val="0"/>
        </a:spcBef>
        <a:spcAft>
          <a:spcPct val="0"/>
        </a:spcAft>
        <a:defRPr sz="3300">
          <a:solidFill>
            <a:schemeClr val="tx1"/>
          </a:solidFill>
          <a:latin typeface="Calibri" panose="020F0502020204030204" pitchFamily="34" charset="0"/>
        </a:defRPr>
      </a:lvl8pPr>
      <a:lvl9pPr marL="1371651" algn="ctr" rtl="0" eaLnBrk="1" fontAlgn="base" hangingPunct="1">
        <a:spcBef>
          <a:spcPct val="0"/>
        </a:spcBef>
        <a:spcAft>
          <a:spcPct val="0"/>
        </a:spcAft>
        <a:defRPr sz="3300">
          <a:solidFill>
            <a:schemeClr val="tx1"/>
          </a:solidFill>
          <a:latin typeface="Calibri" panose="020F0502020204030204" pitchFamily="34" charset="0"/>
        </a:defRPr>
      </a:lvl9pPr>
    </p:titleStyle>
    <p:body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27" rtl="0" eaLnBrk="1" latinLnBrk="0" hangingPunct="1">
        <a:defRPr sz="1349" kern="1200">
          <a:solidFill>
            <a:schemeClr val="tx1"/>
          </a:solidFill>
          <a:latin typeface="+mn-lt"/>
          <a:ea typeface="+mn-ea"/>
          <a:cs typeface="+mn-cs"/>
        </a:defRPr>
      </a:lvl1pPr>
      <a:lvl2pPr marL="342913" algn="l" defTabSz="685827" rtl="0" eaLnBrk="1" latinLnBrk="0" hangingPunct="1">
        <a:defRPr sz="1349" kern="1200">
          <a:solidFill>
            <a:schemeClr val="tx1"/>
          </a:solidFill>
          <a:latin typeface="+mn-lt"/>
          <a:ea typeface="+mn-ea"/>
          <a:cs typeface="+mn-cs"/>
        </a:defRPr>
      </a:lvl2pPr>
      <a:lvl3pPr marL="685827" algn="l" defTabSz="685827" rtl="0" eaLnBrk="1" latinLnBrk="0" hangingPunct="1">
        <a:defRPr sz="1349" kern="1200">
          <a:solidFill>
            <a:schemeClr val="tx1"/>
          </a:solidFill>
          <a:latin typeface="+mn-lt"/>
          <a:ea typeface="+mn-ea"/>
          <a:cs typeface="+mn-cs"/>
        </a:defRPr>
      </a:lvl3pPr>
      <a:lvl4pPr marL="1028738" algn="l" defTabSz="685827" rtl="0" eaLnBrk="1" latinLnBrk="0" hangingPunct="1">
        <a:defRPr sz="1349" kern="1200">
          <a:solidFill>
            <a:schemeClr val="tx1"/>
          </a:solidFill>
          <a:latin typeface="+mn-lt"/>
          <a:ea typeface="+mn-ea"/>
          <a:cs typeface="+mn-cs"/>
        </a:defRPr>
      </a:lvl4pPr>
      <a:lvl5pPr marL="1371651" algn="l" defTabSz="685827" rtl="0" eaLnBrk="1" latinLnBrk="0" hangingPunct="1">
        <a:defRPr sz="1349" kern="1200">
          <a:solidFill>
            <a:schemeClr val="tx1"/>
          </a:solidFill>
          <a:latin typeface="+mn-lt"/>
          <a:ea typeface="+mn-ea"/>
          <a:cs typeface="+mn-cs"/>
        </a:defRPr>
      </a:lvl5pPr>
      <a:lvl6pPr marL="1714564" algn="l" defTabSz="685827" rtl="0" eaLnBrk="1" latinLnBrk="0" hangingPunct="1">
        <a:defRPr sz="1349" kern="1200">
          <a:solidFill>
            <a:schemeClr val="tx1"/>
          </a:solidFill>
          <a:latin typeface="+mn-lt"/>
          <a:ea typeface="+mn-ea"/>
          <a:cs typeface="+mn-cs"/>
        </a:defRPr>
      </a:lvl6pPr>
      <a:lvl7pPr marL="2057478" algn="l" defTabSz="685827" rtl="0" eaLnBrk="1" latinLnBrk="0" hangingPunct="1">
        <a:defRPr sz="1349" kern="1200">
          <a:solidFill>
            <a:schemeClr val="tx1"/>
          </a:solidFill>
          <a:latin typeface="+mn-lt"/>
          <a:ea typeface="+mn-ea"/>
          <a:cs typeface="+mn-cs"/>
        </a:defRPr>
      </a:lvl7pPr>
      <a:lvl8pPr marL="2400391" algn="l" defTabSz="685827" rtl="0" eaLnBrk="1" latinLnBrk="0" hangingPunct="1">
        <a:defRPr sz="1349" kern="1200">
          <a:solidFill>
            <a:schemeClr val="tx1"/>
          </a:solidFill>
          <a:latin typeface="+mn-lt"/>
          <a:ea typeface="+mn-ea"/>
          <a:cs typeface="+mn-cs"/>
        </a:defRPr>
      </a:lvl8pPr>
      <a:lvl9pPr marL="2743304" algn="l" defTabSz="68582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6.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2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2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5.xml"/><Relationship Id="rId1" Type="http://schemas.openxmlformats.org/officeDocument/2006/relationships/slideLayout" Target="../slideLayouts/slideLayout1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6.xml"/><Relationship Id="rId1" Type="http://schemas.openxmlformats.org/officeDocument/2006/relationships/slideLayout" Target="../slideLayouts/slideLayout19.xml"/><Relationship Id="rId4" Type="http://schemas.openxmlformats.org/officeDocument/2006/relationships/image" Target="../media/image21.svg"/></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4.xml"/><Relationship Id="rId1" Type="http://schemas.openxmlformats.org/officeDocument/2006/relationships/slideLayout" Target="../slideLayouts/slideLayout20.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1.xml"/></Relationships>
</file>

<file path=ppt/slides/_rels/slide2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0.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svg"/><Relationship Id="rId4" Type="http://schemas.openxmlformats.org/officeDocument/2006/relationships/diagramLayout" Target="../diagrams/layout2.xml"/><Relationship Id="rId9" Type="http://schemas.openxmlformats.org/officeDocument/2006/relationships/image" Target="../media/image32.sv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1.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svg"/><Relationship Id="rId4" Type="http://schemas.openxmlformats.org/officeDocument/2006/relationships/diagramLayout" Target="../diagrams/layout3.xml"/><Relationship Id="rId9" Type="http://schemas.openxmlformats.org/officeDocument/2006/relationships/image" Target="../media/image34.svg"/></Relationships>
</file>

<file path=ppt/slides/_rels/slide25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1.png"/><Relationship Id="rId7" Type="http://schemas.openxmlformats.org/officeDocument/2006/relationships/diagramQuickStyle" Target="../diagrams/quickStyle4.xml"/><Relationship Id="rId2" Type="http://schemas.openxmlformats.org/officeDocument/2006/relationships/notesSlide" Target="../notesSlides/notesSlide142.xml"/><Relationship Id="rId1" Type="http://schemas.openxmlformats.org/officeDocument/2006/relationships/slideLayout" Target="../slideLayouts/slideLayout21.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3.svg"/><Relationship Id="rId4" Type="http://schemas.openxmlformats.org/officeDocument/2006/relationships/image" Target="../media/image34.svg"/><Relationship Id="rId9" Type="http://schemas.microsoft.com/office/2007/relationships/diagramDrawing" Target="../diagrams/drawing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3.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4.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4.svg"/><Relationship Id="rId4" Type="http://schemas.openxmlformats.org/officeDocument/2006/relationships/image" Target="../media/image32.svg"/></Relationships>
</file>

<file path=ppt/slides/_rels/slide2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5.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4.svg"/><Relationship Id="rId4" Type="http://schemas.openxmlformats.org/officeDocument/2006/relationships/image" Target="../media/image31.png"/></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8.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1.sv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6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2.xml"/></Relationships>
</file>

<file path=ppt/slides/_rels/slide2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2.xml"/><Relationship Id="rId1" Type="http://schemas.openxmlformats.org/officeDocument/2006/relationships/slideLayout" Target="../slideLayouts/slideLayout22.xml"/></Relationships>
</file>

<file path=ppt/slides/_rels/slide2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3.xml"/><Relationship Id="rId1" Type="http://schemas.openxmlformats.org/officeDocument/2006/relationships/slideLayout" Target="../slideLayouts/slideLayout2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3.xml"/></Relationships>
</file>

<file path=ppt/slides/_rels/slide299.xml.rels><?xml version="1.0" encoding="UTF-8" standalone="yes"?>
<Relationships xmlns="http://schemas.openxmlformats.org/package/2006/relationships"><Relationship Id="rId3" Type="http://schemas.openxmlformats.org/officeDocument/2006/relationships/hyperlink" Target="hivoralprep.org" TargetMode="External"/><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www.who.int/publications/i/item/9789240031593" TargetMode="External"/><Relationship Id="rId2" Type="http://schemas.openxmlformats.org/officeDocument/2006/relationships/notesSlide" Target="../notesSlides/notesSlide159.xml"/><Relationship Id="rId1" Type="http://schemas.openxmlformats.org/officeDocument/2006/relationships/slideLayout" Target="../slideLayouts/slideLayout2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2.xml.rels><?xml version="1.0" encoding="UTF-8" standalone="yes"?>
<Relationships xmlns="http://schemas.openxmlformats.org/package/2006/relationships"><Relationship Id="rId8" Type="http://schemas.openxmlformats.org/officeDocument/2006/relationships/hyperlink" Target="https://www.aides.org/sites/default/files/Aides/bloc_telechargement/aides_guide_prep_2018_fr.pdf" TargetMode="External"/><Relationship Id="rId13" Type="http://schemas.openxmlformats.org/officeDocument/2006/relationships/hyperlink" Target="https://ashm.org.au/resources/hiv-resources-list/prep-guidelines-2019/" TargetMode="External"/><Relationship Id="rId3" Type="http://schemas.openxmlformats.org/officeDocument/2006/relationships/hyperlink" Target="https://www1.nyc.gov/assets/doh/downloads/pdf/ah/prep-on-demand-dosing-guidance.pdf" TargetMode="External"/><Relationship Id="rId7" Type="http://schemas.openxmlformats.org/officeDocument/2006/relationships/hyperlink" Target="https://www.aides.org/sites/default/files/Aides/bloc_telechargement/aides_guide_prep_2018_en.pdf" TargetMode="External"/><Relationship Id="rId12" Type="http://schemas.openxmlformats.org/officeDocument/2006/relationships/hyperlink" Target="https://www.pan.org.au/how-to" TargetMode="External"/><Relationship Id="rId2" Type="http://schemas.openxmlformats.org/officeDocument/2006/relationships/hyperlink" Target="https://www.sfaf.org/services/prep-pep/prep-2-1-1/" TargetMode="External"/><Relationship Id="rId1" Type="http://schemas.openxmlformats.org/officeDocument/2006/relationships/slideLayout" Target="../slideLayouts/slideLayout23.xml"/><Relationship Id="rId6" Type="http://schemas.openxmlformats.org/officeDocument/2006/relationships/hyperlink" Target="http://i-base.info/guides/wp-content/uploads/2019/11/UK-guide-to-PrEP-Nov-2019-FINAL.pdf" TargetMode="External"/><Relationship Id="rId11" Type="http://schemas.openxmlformats.org/officeDocument/2006/relationships/hyperlink" Target="https://www.youtube.com/watch?v=3sFF0o7J7ik" TargetMode="External"/><Relationship Id="rId5" Type="http://schemas.openxmlformats.org/officeDocument/2006/relationships/hyperlink" Target="https://drive.google.com/open?id=1Fy3uVxBDs4dj6qSXWyZqVRx_cPaf-V1j" TargetMode="External"/><Relationship Id="rId10" Type="http://schemas.openxmlformats.org/officeDocument/2006/relationships/hyperlink" Target="https://www.dropbox.com/s/0agvs69bzhhsdi2/D%C3%A9pliant%20PrEP4Love%20-%20Anglais%20-%20Version%20HSH.pdf?dl=0" TargetMode="External"/><Relationship Id="rId4" Type="http://schemas.openxmlformats.org/officeDocument/2006/relationships/hyperlink" Target="https://www.cdph.ca.gov/Programs/CID/DOA/CDPH%20Document%20Library/PrEP211_101019_ADA.pdf" TargetMode="External"/><Relationship Id="rId9" Type="http://schemas.openxmlformats.org/officeDocument/2006/relationships/hyperlink" Target="https://www.dropbox.com/s/bbeqaj5umhtjlj6/2018%20-%20AIDES%20-%20Guide%20PrEP%20pour%20les%20pharmaciens.pdf?dl=0" TargetMode="External"/><Relationship Id="rId14" Type="http://schemas.openxmlformats.org/officeDocument/2006/relationships/hyperlink" Target="https://ashm.org.au/resources/hiv-resources-list/decision-making-in-prep/" TargetMode="External"/></Relationships>
</file>

<file path=ppt/slides/_rels/slide303.xml.rels><?xml version="1.0" encoding="UTF-8" standalone="yes"?>
<Relationships xmlns="http://schemas.openxmlformats.org/package/2006/relationships"><Relationship Id="rId3" Type="http://schemas.openxmlformats.org/officeDocument/2006/relationships/hyperlink" Target="https://www.ncbi.nlm.nih.gov/pubmed/26624850" TargetMode="External"/><Relationship Id="rId2" Type="http://schemas.openxmlformats.org/officeDocument/2006/relationships/hyperlink" Target="https://pubmed.ncbi.nlm.nih.gov/31965523/" TargetMode="External"/><Relationship Id="rId1" Type="http://schemas.openxmlformats.org/officeDocument/2006/relationships/slideLayout" Target="../slideLayouts/slideLayout23.xml"/><Relationship Id="rId6" Type="http://schemas.openxmlformats.org/officeDocument/2006/relationships/hyperlink" Target="https://www.ncbi.nlm.nih.gov/pmc/articles/PMC6612821/pdf/ofz287.pdf" TargetMode="External"/><Relationship Id="rId5" Type="http://schemas.openxmlformats.org/officeDocument/2006/relationships/hyperlink" Target="https://www.croiconference.org/abstract/using-a-mobile-app-and-dried-blot-spots-to-assess-adherence-to-event-driven-prep/" TargetMode="External"/><Relationship Id="rId4" Type="http://schemas.openxmlformats.org/officeDocument/2006/relationships/hyperlink" Target="https://www.ncbi.nlm.nih.gov/pubmed/28747274" TargetMode="Externa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hyperlink" Target="http://www.avac.org/" TargetMode="External"/><Relationship Id="rId4" Type="http://schemas.openxmlformats.org/officeDocument/2006/relationships/hyperlink" Target="http://www.avac.org/hv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prepwatch.org/resource/global-prep-tracker/"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hyperlink" Target="https://ssrn.com/abstract=3899107"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hyperlink" Target="http://dx.doi.org/10.2139/ssrn.3899107"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hyperlink" Target="http://dx.doi.org/10.2139/ssrn.3899107" TargetMode="External"/><Relationship Id="rId4" Type="http://schemas.openxmlformats.org/officeDocument/2006/relationships/hyperlink" Target="https://ssrn.com/abstract=3899107"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apps.who.int/iris/bitstream/handle/10665/258509/WHO-HIV-2017.27-eng.pdf?sequence=1"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hyperlink" Target="https://www.aidsmap.com/about-hiv/interactions-between-prep-and-gender-affirming-hormone-therapy" TargetMode="Externa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DFE51-BCD5-4CF4-AF9A-0C817B927D44}"/>
              </a:ext>
            </a:extLst>
          </p:cNvPr>
          <p:cNvSpPr>
            <a:spLocks noGrp="1"/>
          </p:cNvSpPr>
          <p:nvPr>
            <p:ph type="ctrTitle"/>
          </p:nvPr>
        </p:nvSpPr>
        <p:spPr>
          <a:xfrm>
            <a:off x="914399" y="2529650"/>
            <a:ext cx="10785987" cy="1470025"/>
          </a:xfrm>
        </p:spPr>
        <p:txBody>
          <a:bodyPr/>
          <a:lstStyle/>
          <a:p>
            <a:r>
              <a:rPr lang="fr-FR" sz="3400" b="1" i="0" strike="noStrike" cap="none" spc="0" baseline="0" dirty="0">
                <a:solidFill>
                  <a:srgbClr val="FFFFFF"/>
                </a:solidFill>
                <a:effectLst/>
                <a:latin typeface="Calibri"/>
                <a:ea typeface="Calibri" panose="020F0502020204030204"/>
                <a:cs typeface="Calibri"/>
              </a:rPr>
              <a:t>Formation des prestataires sur l’utilisation de la prophylaxie pré-exposition orale pour la prévention du VIH</a:t>
            </a:r>
            <a:endParaRPr lang="en-US" sz="3400" i="1" dirty="0"/>
          </a:p>
        </p:txBody>
      </p:sp>
      <p:sp>
        <p:nvSpPr>
          <p:cNvPr id="5" name="Subtitle 4">
            <a:extLst>
              <a:ext uri="{FF2B5EF4-FFF2-40B4-BE49-F238E27FC236}">
                <a16:creationId xmlns:a16="http://schemas.microsoft.com/office/drawing/2014/main" id="{C3E411FA-4068-41D5-B433-AF191D992E5A}"/>
              </a:ext>
            </a:extLst>
          </p:cNvPr>
          <p:cNvSpPr>
            <a:spLocks noGrp="1"/>
          </p:cNvSpPr>
          <p:nvPr>
            <p:ph type="subTitle" idx="1"/>
          </p:nvPr>
        </p:nvSpPr>
        <p:spPr/>
        <p:txBody>
          <a:bodyPr/>
          <a:lstStyle/>
          <a:p>
            <a:r>
              <a:rPr lang="fr-FR" sz="2600" b="0" i="1" strike="noStrike" cap="none" spc="0" baseline="0" dirty="0">
                <a:solidFill>
                  <a:srgbClr val="DDFFEC"/>
                </a:solidFill>
                <a:effectLst/>
                <a:latin typeface="Calibri"/>
                <a:ea typeface="Calibri" panose="020F0502020204030204"/>
                <a:cs typeface="Calibri"/>
              </a:rPr>
              <a:t>Documents de présentation</a:t>
            </a:r>
            <a:r>
              <a:rPr lang="fr-FR" sz="2600" b="0" i="1" strike="noStrike" cap="none" spc="0" baseline="0" dirty="0">
                <a:effectLst/>
                <a:latin typeface="Calibri"/>
                <a:ea typeface="Calibri" panose="020F0502020204030204"/>
                <a:cs typeface="Calibri"/>
              </a:rPr>
              <a:t> du </a:t>
            </a:r>
            <a:r>
              <a:rPr lang="fr-FR" sz="2600" i="1" dirty="0">
                <a:latin typeface="Calibri"/>
                <a:ea typeface="Calibri" panose="020F0502020204030204"/>
                <a:cs typeface="Calibri"/>
              </a:rPr>
              <a:t>facilitateur</a:t>
            </a:r>
            <a:r>
              <a:rPr lang="fr-FR" sz="2600" i="1" dirty="0">
                <a:solidFill>
                  <a:srgbClr val="FF0000"/>
                </a:solidFill>
                <a:latin typeface="Calibri"/>
                <a:ea typeface="Calibri" panose="020F0502020204030204"/>
                <a:cs typeface="Calibri"/>
              </a:rPr>
              <a:t> </a:t>
            </a:r>
            <a:endParaRPr lang="fr-FR" sz="2600" b="0" i="1" strike="noStrike" cap="none" spc="0" baseline="0">
              <a:solidFill>
                <a:schemeClr val="bg1"/>
              </a:solidFill>
              <a:effectLst/>
              <a:latin typeface="Calibri"/>
              <a:ea typeface="Calibri" panose="020F0502020204030204"/>
              <a:cs typeface="Calibri"/>
            </a:endParaRPr>
          </a:p>
          <a:p>
            <a:r>
              <a:rPr lang="fr-FR" sz="2600" b="0" i="1" strike="noStrike" cap="none" spc="0" baseline="0" dirty="0">
                <a:solidFill>
                  <a:srgbClr val="DDFFEC"/>
                </a:solidFill>
                <a:effectLst/>
                <a:latin typeface="Calibri"/>
                <a:ea typeface="Calibri" panose="020F0502020204030204"/>
                <a:cs typeface="Calibri"/>
              </a:rPr>
              <a:t>Passez en revue ces diapositives avant d’utiliser ces documents</a:t>
            </a:r>
            <a:endParaRPr lang="en-US" sz="2600" dirty="0"/>
          </a:p>
        </p:txBody>
      </p:sp>
    </p:spTree>
    <p:extLst>
      <p:ext uri="{BB962C8B-B14F-4D97-AF65-F5344CB8AC3E}">
        <p14:creationId xmlns:p14="http://schemas.microsoft.com/office/powerpoint/2010/main" val="215902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183B-8DB7-4F8E-8504-869E460C7977}"/>
              </a:ext>
            </a:extLst>
          </p:cNvPr>
          <p:cNvSpPr>
            <a:spLocks noGrp="1"/>
          </p:cNvSpPr>
          <p:nvPr>
            <p:ph type="title"/>
          </p:nvPr>
        </p:nvSpPr>
        <p:spPr/>
        <p:txBody>
          <a:bodyPr/>
          <a:lstStyle/>
          <a:p>
            <a:r>
              <a:rPr lang="fr-FR" sz="3600" b="1" i="0" strike="noStrike" cap="none" spc="0" baseline="0" dirty="0">
                <a:solidFill>
                  <a:srgbClr val="1F497D"/>
                </a:solidFill>
                <a:effectLst/>
                <a:latin typeface="Calibri"/>
                <a:ea typeface="Calibri" panose="020F0502020204030204"/>
                <a:cs typeface="Calibri"/>
              </a:rPr>
              <a:t>Hypothèses sur le timing</a:t>
            </a:r>
          </a:p>
        </p:txBody>
      </p:sp>
      <p:sp>
        <p:nvSpPr>
          <p:cNvPr id="3" name="Content Placeholder 2">
            <a:extLst>
              <a:ext uri="{FF2B5EF4-FFF2-40B4-BE49-F238E27FC236}">
                <a16:creationId xmlns:a16="http://schemas.microsoft.com/office/drawing/2014/main" id="{A49EA6DC-1907-4889-A737-F1E3F7E9C670}"/>
              </a:ext>
            </a:extLst>
          </p:cNvPr>
          <p:cNvSpPr>
            <a:spLocks noGrp="1"/>
          </p:cNvSpPr>
          <p:nvPr>
            <p:ph idx="1"/>
          </p:nvPr>
        </p:nvSpPr>
        <p:spPr/>
        <p:txBody>
          <a:bodyPr>
            <a:normAutofit fontScale="90000" lnSpcReduction="10000"/>
          </a:bodyPr>
          <a:lstStyle/>
          <a:p>
            <a:r>
              <a:rPr lang="fr-FR" sz="2800" b="0" i="0" strike="noStrike" cap="none" spc="0" baseline="0" dirty="0">
                <a:solidFill>
                  <a:srgbClr val="000000"/>
                </a:solidFill>
                <a:effectLst/>
                <a:latin typeface="Calibri"/>
                <a:ea typeface="Calibri" panose="020F0502020204030204"/>
                <a:cs typeface="Calibri"/>
              </a:rPr>
              <a:t>Pour décomposer systématiquement cette formation en cinq segments de 2 heures, les développeurs sont partis sur le timing suivant :</a:t>
            </a:r>
          </a:p>
          <a:p>
            <a:pPr lvl="1"/>
            <a:r>
              <a:rPr lang="fr-FR" sz="2400" b="0" i="0" strike="noStrike" cap="none" spc="0" baseline="0" dirty="0">
                <a:solidFill>
                  <a:srgbClr val="000000"/>
                </a:solidFill>
                <a:effectLst/>
                <a:latin typeface="Calibri"/>
                <a:ea typeface="Calibri" panose="020F0502020204030204"/>
                <a:cs typeface="Calibri"/>
              </a:rPr>
              <a:t>Contenu des diapositives = 1 minute</a:t>
            </a:r>
          </a:p>
          <a:p>
            <a:pPr lvl="1"/>
            <a:r>
              <a:rPr lang="fr-FR" sz="2400" b="0" i="0" strike="noStrike" cap="none" spc="0" baseline="0" dirty="0">
                <a:solidFill>
                  <a:srgbClr val="000000"/>
                </a:solidFill>
                <a:effectLst/>
                <a:latin typeface="Calibri"/>
                <a:ea typeface="Calibri" panose="020F0502020204030204"/>
                <a:cs typeface="Calibri"/>
              </a:rPr>
              <a:t>Sondages = 2 minutes</a:t>
            </a:r>
          </a:p>
          <a:p>
            <a:pPr lvl="1"/>
            <a:r>
              <a:rPr lang="fr-FR" sz="2400" b="0" i="0" strike="noStrike" cap="none" spc="0" baseline="0" dirty="0">
                <a:solidFill>
                  <a:srgbClr val="000000"/>
                </a:solidFill>
                <a:effectLst/>
                <a:latin typeface="Calibri"/>
                <a:ea typeface="Calibri" panose="020F0502020204030204"/>
                <a:cs typeface="Calibri"/>
              </a:rPr>
              <a:t>Activités de discussion = 5 minutes (sauf indication contraire)</a:t>
            </a:r>
          </a:p>
          <a:p>
            <a:pPr lvl="1"/>
            <a:r>
              <a:rPr lang="fr-FR" sz="2400" b="0" i="0" strike="noStrike" cap="none" spc="0" baseline="0" dirty="0">
                <a:solidFill>
                  <a:srgbClr val="000000"/>
                </a:solidFill>
                <a:effectLst/>
                <a:latin typeface="Calibri"/>
                <a:ea typeface="Calibri" panose="020F0502020204030204"/>
                <a:cs typeface="Calibri"/>
              </a:rPr>
              <a:t>Autres activités = le temps varie et est noté sur les diapositives</a:t>
            </a:r>
          </a:p>
          <a:p>
            <a:r>
              <a:rPr lang="fr-FR" sz="2800" b="0" i="0" strike="noStrike" cap="none" spc="0" baseline="0" dirty="0">
                <a:solidFill>
                  <a:srgbClr val="000000"/>
                </a:solidFill>
                <a:effectLst/>
                <a:latin typeface="Calibri"/>
                <a:ea typeface="Calibri" panose="020F0502020204030204"/>
                <a:cs typeface="Calibri"/>
              </a:rPr>
              <a:t>Toute modification du contenu, le temps passé sur les activités au-delà de leurs allocations actuelles estimées, et les pauses prolongées pour des discussions supplémentaires ajusteront le timing. Les personnes évoluent à des rythmes différents et c’est normal. Il peut être préférable d’ajuster la formation de manière à ce qu’elle dure deux jours complets, à votre discrétion.</a:t>
            </a:r>
          </a:p>
        </p:txBody>
      </p:sp>
    </p:spTree>
    <p:extLst>
      <p:ext uri="{BB962C8B-B14F-4D97-AF65-F5344CB8AC3E}">
        <p14:creationId xmlns:p14="http://schemas.microsoft.com/office/powerpoint/2010/main" val="30681845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F724-6033-46EA-8D8B-014EBD05D568}"/>
              </a:ext>
            </a:extLst>
          </p:cNvPr>
          <p:cNvSpPr>
            <a:spLocks noGrp="1"/>
          </p:cNvSpPr>
          <p:nvPr>
            <p:ph type="title"/>
          </p:nvPr>
        </p:nvSpPr>
        <p:spPr>
          <a:xfrm>
            <a:off x="1152039" y="317500"/>
            <a:ext cx="10430361"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Évaluer pour l’indication de PEP</a:t>
            </a:r>
            <a:endParaRPr lang="en-US" sz="3400" dirty="0">
              <a:latin typeface="Calibri"/>
              <a:cs typeface="Calibri"/>
            </a:endParaRPr>
          </a:p>
        </p:txBody>
      </p:sp>
      <p:sp>
        <p:nvSpPr>
          <p:cNvPr id="3" name="Content Placeholder 2">
            <a:extLst>
              <a:ext uri="{FF2B5EF4-FFF2-40B4-BE49-F238E27FC236}">
                <a16:creationId xmlns:a16="http://schemas.microsoft.com/office/drawing/2014/main" id="{8364B89D-58E3-44C5-867D-F56969EFB661}"/>
              </a:ext>
            </a:extLst>
          </p:cNvPr>
          <p:cNvSpPr>
            <a:spLocks noGrp="1"/>
          </p:cNvSpPr>
          <p:nvPr>
            <p:ph sz="quarter" idx="4294967295"/>
          </p:nvPr>
        </p:nvSpPr>
        <p:spPr>
          <a:xfrm>
            <a:off x="1152039" y="1587500"/>
            <a:ext cx="10430361" cy="4889500"/>
          </a:xfrm>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Les prestataires doivent évaluer si un client a été exposé au VIH au cours des 72 dernières heures.</a:t>
            </a:r>
          </a:p>
          <a:p>
            <a:r>
              <a:rPr lang="fr-FR" sz="2600" b="0" i="0" strike="noStrike" cap="none" spc="0" baseline="0" dirty="0">
                <a:solidFill>
                  <a:srgbClr val="000000"/>
                </a:solidFill>
                <a:effectLst/>
                <a:latin typeface="Calibri"/>
                <a:ea typeface="Calibri" panose="020F0502020204030204"/>
                <a:cs typeface="Calibri"/>
              </a:rPr>
              <a:t>Si un client déclare avoir été exposé au VIH au cours des 72 dernières heures, il doit faire l’objet d’un dépistage pour déterminer s’il peut bénéficier d’une PEP au lieu d’une PrEP orale et recevoir une PEP/être orienté vers des services de PEP. </a:t>
            </a:r>
          </a:p>
          <a:p>
            <a:r>
              <a:rPr lang="fr-FR" sz="2600" b="0" i="0" strike="noStrike" cap="none" spc="0" baseline="0" dirty="0">
                <a:solidFill>
                  <a:srgbClr val="000000"/>
                </a:solidFill>
                <a:effectLst/>
                <a:latin typeface="Calibri"/>
                <a:ea typeface="Calibri" panose="020F0502020204030204"/>
                <a:cs typeface="Calibri"/>
              </a:rPr>
              <a:t>Après 28 jours de PEP, le client peut passer directement de la PEP à la PrEP orale sans interruption, s’il est toujours séronégatif et s’il répond par ailleurs aux critères d’utilisation de la PrEP orale.</a:t>
            </a:r>
          </a:p>
        </p:txBody>
      </p:sp>
    </p:spTree>
    <p:extLst>
      <p:ext uri="{BB962C8B-B14F-4D97-AF65-F5344CB8AC3E}">
        <p14:creationId xmlns:p14="http://schemas.microsoft.com/office/powerpoint/2010/main" val="3632412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3B64-9C3E-4467-8737-30017A2F666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endParaRPr lang="x-none" sz="3400"/>
          </a:p>
        </p:txBody>
      </p:sp>
      <p:sp>
        <p:nvSpPr>
          <p:cNvPr id="3" name="Content Placeholder 2">
            <a:extLst>
              <a:ext uri="{FF2B5EF4-FFF2-40B4-BE49-F238E27FC236}">
                <a16:creationId xmlns:a16="http://schemas.microsoft.com/office/drawing/2014/main" id="{6C1FFC3E-E244-4D2D-BC5A-06F5C6D76EA0}"/>
              </a:ext>
            </a:extLst>
          </p:cNvPr>
          <p:cNvSpPr>
            <a:spLocks noGrp="1"/>
          </p:cNvSpPr>
          <p:nvPr>
            <p:ph idx="1"/>
          </p:nvPr>
        </p:nvSpPr>
        <p:spPr/>
        <p:txBody>
          <a:bodyPr/>
          <a:lstStyle/>
          <a:p>
            <a:pPr marL="257175" indent="-257175"/>
            <a:endParaRPr lang="en-US" dirty="0">
              <a:cs typeface="Calibri"/>
            </a:endParaRPr>
          </a:p>
          <a:p>
            <a:pPr marL="257175" indent="-257175"/>
            <a:endParaRPr lang="en-US" dirty="0">
              <a:cs typeface="Calibri"/>
            </a:endParaRPr>
          </a:p>
          <a:p>
            <a:pPr marL="257175" indent="-257175"/>
            <a:r>
              <a:rPr lang="fr-FR" sz="2600" b="0" i="0" strike="noStrike" cap="none" spc="0" baseline="0" dirty="0">
                <a:solidFill>
                  <a:srgbClr val="000000"/>
                </a:solidFill>
                <a:effectLst/>
                <a:latin typeface="Calibri"/>
                <a:ea typeface="Calibri" panose="020F0502020204030204"/>
                <a:cs typeface="Calibri"/>
              </a:rPr>
              <a:t>Qu’est-ce qu’une IAH ? Quels sont les signes et les symptômes ? Quel est le lien avec la PEP ?</a:t>
            </a:r>
            <a:endParaRPr lang="en-US" sz="2600" dirty="0">
              <a:cs typeface="Calibri"/>
            </a:endParaRPr>
          </a:p>
          <a:p>
            <a:pPr marL="257175" indent="-257175"/>
            <a:endParaRPr lang="x-none" dirty="0">
              <a:cs typeface="Calibri"/>
            </a:endParaRPr>
          </a:p>
        </p:txBody>
      </p:sp>
    </p:spTree>
    <p:extLst>
      <p:ext uri="{BB962C8B-B14F-4D97-AF65-F5344CB8AC3E}">
        <p14:creationId xmlns:p14="http://schemas.microsoft.com/office/powerpoint/2010/main" val="790524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3798-4FB2-4584-8F4F-2D8161295B1A}"/>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Évaluer l’IAH</a:t>
            </a:r>
            <a:endParaRPr lang="x-none" sz="3400" dirty="0">
              <a:latin typeface="Calibri"/>
              <a:cs typeface="Calibri"/>
            </a:endParaRPr>
          </a:p>
        </p:txBody>
      </p:sp>
      <p:sp>
        <p:nvSpPr>
          <p:cNvPr id="3" name="Content Placeholder 2">
            <a:extLst>
              <a:ext uri="{FF2B5EF4-FFF2-40B4-BE49-F238E27FC236}">
                <a16:creationId xmlns:a16="http://schemas.microsoft.com/office/drawing/2014/main" id="{DACA647A-0C9D-4D82-A5CA-22826CF84286}"/>
              </a:ext>
            </a:extLst>
          </p:cNvPr>
          <p:cNvSpPr>
            <a:spLocks noGrp="1"/>
          </p:cNvSpPr>
          <p:nvPr>
            <p:ph sz="quarter" idx="4294967295"/>
          </p:nvPr>
        </p:nvSpPr>
        <p:spPr>
          <a:xfrm>
            <a:off x="1152039" y="1587500"/>
            <a:ext cx="10430361" cy="4889500"/>
          </a:xfrm>
        </p:spPr>
        <p:txBody>
          <a:bodyPr>
            <a:normAutofit fontScale="97500" lnSpcReduction="10000"/>
          </a:bodyPr>
          <a:lstStyle/>
          <a:p>
            <a:pPr>
              <a:lnSpc>
                <a:spcPct val="100000"/>
              </a:lnSpc>
            </a:pPr>
            <a:r>
              <a:rPr lang="fr-FR" sz="2600" b="0" i="0" strike="noStrike" cap="none" spc="0" baseline="0" dirty="0">
                <a:solidFill>
                  <a:srgbClr val="000000"/>
                </a:solidFill>
                <a:effectLst/>
                <a:latin typeface="Calibri"/>
                <a:ea typeface="Calibri" panose="020F0502020204030204"/>
                <a:cs typeface="Calibri"/>
              </a:rPr>
              <a:t>L’IAH est la phase </a:t>
            </a:r>
            <a:r>
              <a:rPr lang="fr-FR" sz="2600" b="1" i="0" strike="noStrike" cap="none" spc="0" baseline="0" dirty="0">
                <a:solidFill>
                  <a:srgbClr val="000000"/>
                </a:solidFill>
                <a:effectLst/>
                <a:latin typeface="Calibri"/>
                <a:ea typeface="Calibri" panose="020F0502020204030204"/>
                <a:cs typeface="Calibri"/>
              </a:rPr>
              <a:t>précoce de l’infection par le VIH </a:t>
            </a:r>
            <a:r>
              <a:rPr lang="fr-FR" sz="2600" b="0" i="0" strike="noStrike" cap="none" spc="0" baseline="0" dirty="0">
                <a:solidFill>
                  <a:srgbClr val="000000"/>
                </a:solidFill>
                <a:effectLst/>
                <a:latin typeface="Calibri"/>
                <a:ea typeface="Calibri" panose="020F0502020204030204"/>
                <a:cs typeface="Calibri"/>
              </a:rPr>
              <a:t>caractérisée par une première poussée de virémie.</a:t>
            </a:r>
            <a:endParaRPr lang="en-US" sz="2600" dirty="0">
              <a:cs typeface="Calibri"/>
            </a:endParaRPr>
          </a:p>
          <a:p>
            <a:pPr>
              <a:lnSpc>
                <a:spcPct val="100000"/>
              </a:lnSpc>
            </a:pPr>
            <a:r>
              <a:rPr lang="fr-FR" sz="2600" b="0" i="0" strike="noStrike" cap="none" spc="0" baseline="0" dirty="0">
                <a:solidFill>
                  <a:srgbClr val="000000"/>
                </a:solidFill>
                <a:effectLst/>
                <a:latin typeface="Calibri"/>
                <a:ea typeface="Calibri" panose="020F0502020204030204"/>
                <a:cs typeface="Calibri"/>
              </a:rPr>
              <a:t>L’IAH se développe </a:t>
            </a:r>
            <a:r>
              <a:rPr lang="fr-FR" sz="2600" b="1" i="0" strike="noStrike" cap="none" spc="0" baseline="0" dirty="0">
                <a:solidFill>
                  <a:srgbClr val="000000"/>
                </a:solidFill>
                <a:effectLst/>
                <a:latin typeface="Calibri"/>
                <a:ea typeface="Calibri" panose="020F0502020204030204"/>
                <a:cs typeface="Calibri"/>
              </a:rPr>
              <a:t>dans les deux à quatre semaines après </a:t>
            </a:r>
            <a:r>
              <a:rPr lang="fr-FR" sz="2600" b="0" i="0" strike="noStrike" cap="none" spc="0" baseline="0" dirty="0">
                <a:solidFill>
                  <a:srgbClr val="000000"/>
                </a:solidFill>
                <a:effectLst/>
                <a:latin typeface="Calibri"/>
                <a:ea typeface="Calibri" panose="020F0502020204030204"/>
                <a:cs typeface="Calibri"/>
              </a:rPr>
              <a:t>la contamination par le VIH.</a:t>
            </a:r>
            <a:endParaRPr lang="en-US" sz="2600" dirty="0">
              <a:cs typeface="Calibri"/>
            </a:endParaRPr>
          </a:p>
          <a:p>
            <a:pPr>
              <a:lnSpc>
                <a:spcPct val="100000"/>
              </a:lnSpc>
            </a:pPr>
            <a:r>
              <a:rPr lang="fr-FR" sz="2600" b="0" i="0" strike="noStrike" cap="none" spc="0" baseline="0" dirty="0">
                <a:solidFill>
                  <a:srgbClr val="000000"/>
                </a:solidFill>
                <a:effectLst/>
                <a:latin typeface="Calibri"/>
                <a:ea typeface="Calibri" panose="020F0502020204030204"/>
                <a:cs typeface="Calibri"/>
              </a:rPr>
              <a:t>Environ 40 à 90 % des clients atteints d’IAH présentent des </a:t>
            </a:r>
            <a:r>
              <a:rPr lang="fr-FR" sz="2600" b="1" i="0" strike="noStrike" cap="none" spc="0" baseline="0" dirty="0">
                <a:solidFill>
                  <a:srgbClr val="000000"/>
                </a:solidFill>
                <a:effectLst/>
                <a:latin typeface="Calibri"/>
                <a:ea typeface="Calibri" panose="020F0502020204030204"/>
                <a:cs typeface="Calibri"/>
              </a:rPr>
              <a:t>symptômes pseudo-grippaux</a:t>
            </a:r>
            <a:r>
              <a:rPr lang="fr-FR" sz="2600" b="0" i="0" strike="noStrike" cap="none" spc="0" baseline="0" dirty="0">
                <a:solidFill>
                  <a:srgbClr val="000000"/>
                </a:solidFill>
                <a:effectLst/>
                <a:latin typeface="Calibri"/>
                <a:ea typeface="Calibri" panose="020F0502020204030204"/>
                <a:cs typeface="Calibri"/>
              </a:rPr>
              <a:t>.</a:t>
            </a:r>
            <a:endParaRPr lang="en-US" sz="2600" dirty="0">
              <a:cs typeface="Calibri"/>
            </a:endParaRPr>
          </a:p>
          <a:p>
            <a:pPr marL="556915" lvl="1" indent="-214003">
              <a:lnSpc>
                <a:spcPct val="100000"/>
              </a:lnSpc>
            </a:pPr>
            <a:r>
              <a:rPr lang="fr-FR" sz="2600" b="0" i="0" strike="noStrike" cap="none" spc="0" baseline="0" dirty="0">
                <a:solidFill>
                  <a:srgbClr val="000000"/>
                </a:solidFill>
                <a:effectLst/>
                <a:latin typeface="Calibri"/>
                <a:ea typeface="Calibri" panose="020F0502020204030204"/>
                <a:cs typeface="Calibri"/>
              </a:rPr>
              <a:t>Ces symptômes ne sont pas spécifiques au VIH, mais surviennent dans de nombreuses autres infections virales. </a:t>
            </a:r>
            <a:endParaRPr lang="en-US" altLang="en-US" sz="2600" dirty="0">
              <a:cs typeface="Calibri"/>
            </a:endParaRPr>
          </a:p>
          <a:p>
            <a:pPr marL="556915" lvl="1" indent="-214003">
              <a:lnSpc>
                <a:spcPct val="100000"/>
              </a:lnSpc>
            </a:pPr>
            <a:r>
              <a:rPr lang="fr-FR" sz="2600" b="0" i="0" strike="noStrike" cap="none" spc="0" baseline="0" dirty="0">
                <a:solidFill>
                  <a:srgbClr val="000000"/>
                </a:solidFill>
                <a:effectLst/>
                <a:latin typeface="Calibri"/>
                <a:ea typeface="Calibri" panose="020F0502020204030204"/>
                <a:cs typeface="Calibri"/>
              </a:rPr>
              <a:t>Les clients atteints d’IAH peuvent être asymptomatiques.</a:t>
            </a:r>
            <a:endParaRPr lang="en-US" altLang="en-US" sz="2600" dirty="0">
              <a:cs typeface="Calibri"/>
            </a:endParaRPr>
          </a:p>
          <a:p>
            <a:r>
              <a:rPr lang="fr-FR" sz="2600" b="0" i="0" strike="noStrike" cap="none" spc="0" baseline="0" dirty="0">
                <a:solidFill>
                  <a:srgbClr val="000000"/>
                </a:solidFill>
                <a:effectLst/>
                <a:latin typeface="Calibri"/>
                <a:ea typeface="Calibri" panose="020F0502020204030204"/>
                <a:cs typeface="Calibri"/>
              </a:rPr>
              <a:t>Pendant l’IAH, les anticorps peuvent être absents ou être inférieurs au niveau </a:t>
            </a:r>
            <a:br>
              <a:rPr sz="2600" dirty="0"/>
            </a:br>
            <a:r>
              <a:rPr lang="fr-FR" sz="2600" b="0" i="0" strike="noStrike" cap="none" spc="0" baseline="0" dirty="0">
                <a:solidFill>
                  <a:srgbClr val="000000"/>
                </a:solidFill>
                <a:effectLst/>
                <a:latin typeface="Calibri"/>
                <a:ea typeface="Calibri" panose="020F0502020204030204"/>
                <a:cs typeface="Calibri"/>
              </a:rPr>
              <a:t>de détection.</a:t>
            </a:r>
          </a:p>
          <a:p>
            <a:pPr marL="556915" lvl="1" indent="-214003"/>
            <a:r>
              <a:rPr lang="fr-FR" sz="2600" b="0" i="0" strike="noStrike" cap="none" spc="0" baseline="0" dirty="0">
                <a:solidFill>
                  <a:srgbClr val="000000"/>
                </a:solidFill>
                <a:effectLst/>
                <a:latin typeface="Calibri"/>
                <a:ea typeface="Calibri" panose="020F0502020204030204"/>
                <a:cs typeface="Calibri"/>
              </a:rPr>
              <a:t>Le dépistage du VIH par des tests rapides peut être négatif. </a:t>
            </a:r>
            <a:endParaRPr lang="en-US" sz="2600" dirty="0">
              <a:cs typeface="Calibri"/>
            </a:endParaRPr>
          </a:p>
        </p:txBody>
      </p:sp>
    </p:spTree>
    <p:extLst>
      <p:ext uri="{BB962C8B-B14F-4D97-AF65-F5344CB8AC3E}">
        <p14:creationId xmlns:p14="http://schemas.microsoft.com/office/powerpoint/2010/main" val="7500792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2937-8111-46F8-9693-EDD5142F7F88}"/>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Évaluer l’IAH</a:t>
            </a:r>
            <a:endParaRPr lang="x-none" sz="3400" dirty="0">
              <a:latin typeface="Calibri"/>
              <a:cs typeface="Calibri"/>
            </a:endParaRPr>
          </a:p>
        </p:txBody>
      </p:sp>
      <p:sp>
        <p:nvSpPr>
          <p:cNvPr id="3" name="Content Placeholder 2">
            <a:extLst>
              <a:ext uri="{FF2B5EF4-FFF2-40B4-BE49-F238E27FC236}">
                <a16:creationId xmlns:a16="http://schemas.microsoft.com/office/drawing/2014/main" id="{944FF06A-6551-42E6-AEF7-5AAF392BB7A0}"/>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L’IAH peut être diagnostiquée à l’aide de tests viraux « directs » tels que l’ARN du VIH ou le test d’antigène du VIH.</a:t>
            </a:r>
            <a:endParaRPr lang="en-US" sz="2600" dirty="0">
              <a:cs typeface="Calibri"/>
            </a:endParaRPr>
          </a:p>
          <a:p>
            <a:r>
              <a:rPr lang="fr-FR" sz="2600" b="0" i="0" strike="noStrike" cap="none" spc="0" baseline="0" dirty="0">
                <a:solidFill>
                  <a:srgbClr val="000000"/>
                </a:solidFill>
                <a:effectLst/>
                <a:latin typeface="Calibri"/>
                <a:ea typeface="Calibri" panose="020F0502020204030204"/>
                <a:cs typeface="Calibri"/>
              </a:rPr>
              <a:t>En l’absence de tests de l’ARN et de l’antigène du VIH, si le client présente des symptômes d’IAH </a:t>
            </a: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ET</a:t>
            </a:r>
            <a:r>
              <a:rPr lang="fr-FR" sz="2600" b="0" i="0" strike="noStrike" cap="none" spc="0" baseline="0" dirty="0">
                <a:solidFill>
                  <a:srgbClr val="000000"/>
                </a:solidFill>
                <a:effectLst/>
                <a:latin typeface="Calibri"/>
                <a:ea typeface="Calibri" panose="020F0502020204030204"/>
                <a:cs typeface="Calibri"/>
              </a:rPr>
              <a:t> a été exposé au VIH dans les 14 jours précédant le test, il faut différer la PrEP orale pendant quatre semaines et répéter le test sérologique du VIH après quatre semaines pour réévaluer le statut VIH. Dans ce cas, le client est suspecté d’avoir une IAH.</a:t>
            </a:r>
          </a:p>
          <a:p>
            <a:r>
              <a:rPr lang="fr-FR" sz="2600" b="1" i="0" strike="noStrike" cap="none" spc="0" baseline="0" dirty="0">
                <a:solidFill>
                  <a:srgbClr val="000000"/>
                </a:solidFill>
                <a:effectLst/>
                <a:latin typeface="Calibri"/>
                <a:ea typeface="Calibri" panose="020F0502020204030204"/>
                <a:cs typeface="Calibri"/>
              </a:rPr>
              <a:t>Ne commencez </a:t>
            </a:r>
            <a:r>
              <a:rPr lang="fr-FR" sz="2600" b="1" i="1" strike="noStrike" cap="none" spc="0" baseline="0" dirty="0">
                <a:solidFill>
                  <a:srgbClr val="000000"/>
                </a:solidFill>
                <a:effectLst/>
                <a:latin typeface="Calibri"/>
                <a:ea typeface="Calibri" panose="020F0502020204030204"/>
                <a:cs typeface="Calibri"/>
              </a:rPr>
              <a:t>jamais</a:t>
            </a:r>
            <a:r>
              <a:rPr lang="fr-FR" sz="2600" b="1" i="0" strike="noStrike" cap="none" spc="0" baseline="0" dirty="0">
                <a:solidFill>
                  <a:srgbClr val="000000"/>
                </a:solidFill>
                <a:effectLst/>
                <a:latin typeface="Calibri"/>
                <a:ea typeface="Calibri" panose="020F0502020204030204"/>
                <a:cs typeface="Calibri"/>
              </a:rPr>
              <a:t> une PrEP orale chez un client suspecté d’avoir une IAH.</a:t>
            </a:r>
            <a:endParaRPr lang="en-US" altLang="en-US" sz="2600" b="1" dirty="0">
              <a:cs typeface="Calibri"/>
            </a:endParaRPr>
          </a:p>
        </p:txBody>
      </p:sp>
    </p:spTree>
    <p:extLst>
      <p:ext uri="{BB962C8B-B14F-4D97-AF65-F5344CB8AC3E}">
        <p14:creationId xmlns:p14="http://schemas.microsoft.com/office/powerpoint/2010/main" val="27935858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371" y="374620"/>
            <a:ext cx="6803079" cy="6108763"/>
          </a:xfrm>
          <a:prstGeom prst="rect">
            <a:avLst/>
          </a:prstGeom>
        </p:spPr>
      </p:pic>
      <p:sp>
        <p:nvSpPr>
          <p:cNvPr id="6" name="TextBox 5"/>
          <p:cNvSpPr txBox="1"/>
          <p:nvPr/>
        </p:nvSpPr>
        <p:spPr>
          <a:xfrm>
            <a:off x="9224077" y="6148327"/>
            <a:ext cx="3115227" cy="213362"/>
          </a:xfrm>
          <a:prstGeom prst="rect">
            <a:avLst/>
          </a:prstGeom>
          <a:noFill/>
        </p:spPr>
        <p:txBody>
          <a:bodyPr wrap="square" lIns="91440" tIns="45721" rIns="91440" bIns="45721" rtlCol="0" anchor="t">
            <a:spAutoFit/>
          </a:bodyPr>
          <a:lstStyle/>
          <a:p>
            <a:r>
              <a:rPr lang="fr-FR" sz="800" b="0" i="0" strike="noStrike" cap="none" spc="0" baseline="0" dirty="0">
                <a:solidFill>
                  <a:srgbClr val="000000"/>
                </a:solidFill>
                <a:effectLst/>
                <a:latin typeface="Calibri"/>
                <a:ea typeface="Calibri" panose="020F0502020204030204"/>
                <a:cs typeface="Calibri"/>
              </a:rPr>
              <a:t>Source : Medical Gallery of Mikael Häggström, 2014.</a:t>
            </a:r>
          </a:p>
        </p:txBody>
      </p:sp>
      <p:sp>
        <p:nvSpPr>
          <p:cNvPr id="3" name="Rectangle 2">
            <a:extLst>
              <a:ext uri="{FF2B5EF4-FFF2-40B4-BE49-F238E27FC236}">
                <a16:creationId xmlns:a16="http://schemas.microsoft.com/office/drawing/2014/main" id="{462B14DD-8B95-4D7D-9D28-CC9B910AE97E}"/>
              </a:ext>
            </a:extLst>
          </p:cNvPr>
          <p:cNvSpPr/>
          <p:nvPr/>
        </p:nvSpPr>
        <p:spPr>
          <a:xfrm>
            <a:off x="4153547" y="1293"/>
            <a:ext cx="3745422" cy="1046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a:extLst>
              <a:ext uri="{FF2B5EF4-FFF2-40B4-BE49-F238E27FC236}">
                <a16:creationId xmlns:a16="http://schemas.microsoft.com/office/drawing/2014/main" id="{AE5B7BDF-4A70-4B44-AB78-521283BA8B39}"/>
              </a:ext>
            </a:extLst>
          </p:cNvPr>
          <p:cNvSpPr>
            <a:spLocks noGrp="1"/>
          </p:cNvSpPr>
          <p:nvPr>
            <p:ph type="title"/>
          </p:nvPr>
        </p:nvSpPr>
        <p:spPr/>
        <p:txBody>
          <a:bodyPr/>
          <a:lstStyle/>
          <a:p>
            <a:r>
              <a:rPr lang="fr-FR" sz="3200" b="1" i="0" strike="noStrike" cap="none" spc="0" baseline="0" dirty="0">
                <a:solidFill>
                  <a:srgbClr val="1F497D"/>
                </a:solidFill>
                <a:effectLst/>
                <a:latin typeface="Calibri"/>
                <a:ea typeface="Calibri" panose="020F0502020204030204"/>
                <a:cs typeface="Calibri"/>
              </a:rPr>
              <a:t>Principaux symptômes de l’infection aiguë par le VIH</a:t>
            </a:r>
            <a:endParaRPr lang="en-US" sz="3200" dirty="0"/>
          </a:p>
        </p:txBody>
      </p:sp>
      <p:sp>
        <p:nvSpPr>
          <p:cNvPr id="4" name="CuadroTexto 3"/>
          <p:cNvSpPr txBox="1"/>
          <p:nvPr/>
        </p:nvSpPr>
        <p:spPr>
          <a:xfrm>
            <a:off x="3862924" y="1271558"/>
            <a:ext cx="1080552" cy="533400"/>
          </a:xfrm>
          <a:prstGeom prst="rect">
            <a:avLst/>
          </a:prstGeom>
          <a:noFill/>
        </p:spPr>
        <p:txBody>
          <a:bodyPr wrap="square" lIns="0" tIns="0" rIns="0" rtlCol="0">
            <a:spAutoFit/>
          </a:bodyPr>
          <a:lstStyle/>
          <a:p>
            <a:r>
              <a:rPr lang="fr-FR" sz="1100" b="0" i="0" strike="noStrike" cap="none" spc="0" baseline="0" dirty="0">
                <a:solidFill>
                  <a:srgbClr val="000000"/>
                </a:solidFill>
                <a:effectLst/>
                <a:latin typeface="Calibri"/>
                <a:ea typeface="Calibri" panose="020F0502020204030204"/>
                <a:cs typeface="Calibri"/>
              </a:rPr>
              <a:t>Systémiques :</a:t>
            </a:r>
          </a:p>
          <a:p>
            <a:r>
              <a:rPr lang="fr-FR" sz="1100" b="0" i="0" strike="noStrike" cap="none" spc="0" baseline="0" dirty="0">
                <a:solidFill>
                  <a:srgbClr val="000000"/>
                </a:solidFill>
                <a:effectLst/>
                <a:latin typeface="Calibri"/>
                <a:ea typeface="Calibri" panose="020F0502020204030204"/>
                <a:cs typeface="Calibri"/>
              </a:rPr>
              <a:t>- Fièvre</a:t>
            </a:r>
            <a:endParaRPr lang="es-ES" sz="1100" dirty="0"/>
          </a:p>
          <a:p>
            <a:r>
              <a:rPr lang="fr-FR" sz="1000" b="0" i="0" strike="noStrike" cap="none" spc="0" baseline="0" dirty="0">
                <a:solidFill>
                  <a:srgbClr val="000000"/>
                </a:solidFill>
                <a:effectLst/>
                <a:latin typeface="Calibri"/>
                <a:ea typeface="Calibri" panose="020F0502020204030204"/>
                <a:cs typeface="Calibri"/>
              </a:rPr>
              <a:t>- Perte de poids</a:t>
            </a:r>
            <a:endParaRPr lang="es-PE" sz="1000" dirty="0"/>
          </a:p>
        </p:txBody>
      </p:sp>
      <p:sp>
        <p:nvSpPr>
          <p:cNvPr id="7" name="CuadroTexto 6"/>
          <p:cNvSpPr txBox="1"/>
          <p:nvPr/>
        </p:nvSpPr>
        <p:spPr>
          <a:xfrm>
            <a:off x="7282398" y="1623298"/>
            <a:ext cx="1090077" cy="64008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Centraux :</a:t>
            </a:r>
          </a:p>
          <a:p>
            <a:r>
              <a:rPr lang="fr-FR" sz="1100" b="0" i="0" strike="noStrike" cap="none" spc="0" baseline="0" dirty="0">
                <a:solidFill>
                  <a:srgbClr val="000000"/>
                </a:solidFill>
                <a:effectLst/>
                <a:latin typeface="Calibri"/>
                <a:ea typeface="Calibri" panose="020F0502020204030204"/>
                <a:cs typeface="Calibri"/>
              </a:rPr>
              <a:t>- Malaise</a:t>
            </a:r>
            <a:endParaRPr lang="es-ES" sz="1100" dirty="0"/>
          </a:p>
          <a:p>
            <a:r>
              <a:rPr lang="fr-FR" sz="1000" b="0" i="0" strike="noStrike" cap="none" spc="0" baseline="0" dirty="0">
                <a:solidFill>
                  <a:srgbClr val="000000"/>
                </a:solidFill>
                <a:effectLst/>
                <a:latin typeface="Calibri"/>
                <a:ea typeface="Calibri" panose="020F0502020204030204"/>
                <a:cs typeface="Calibri"/>
              </a:rPr>
              <a:t>- Maux de tête</a:t>
            </a:r>
            <a:endParaRPr lang="es-ES" sz="1000" dirty="0"/>
          </a:p>
          <a:p>
            <a:r>
              <a:rPr lang="fr-FR" sz="1000" b="0" i="0" strike="noStrike" cap="none" spc="0" baseline="0" dirty="0">
                <a:solidFill>
                  <a:srgbClr val="000000"/>
                </a:solidFill>
                <a:effectLst/>
                <a:latin typeface="Calibri"/>
                <a:ea typeface="Calibri" panose="020F0502020204030204"/>
                <a:cs typeface="Calibri"/>
              </a:rPr>
              <a:t>- Neuropathie</a:t>
            </a:r>
            <a:endParaRPr lang="es-PE" sz="1000" dirty="0"/>
          </a:p>
        </p:txBody>
      </p:sp>
      <p:sp>
        <p:nvSpPr>
          <p:cNvPr id="8" name="CuadroTexto 7"/>
          <p:cNvSpPr txBox="1"/>
          <p:nvPr/>
        </p:nvSpPr>
        <p:spPr>
          <a:xfrm>
            <a:off x="3958173" y="2754456"/>
            <a:ext cx="785277" cy="48768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Bouche :</a:t>
            </a:r>
          </a:p>
          <a:p>
            <a:r>
              <a:rPr lang="fr-FR" sz="1100" b="0" i="0" strike="noStrike" cap="none" spc="0" baseline="0" dirty="0">
                <a:solidFill>
                  <a:srgbClr val="000000"/>
                </a:solidFill>
                <a:effectLst/>
                <a:latin typeface="Calibri"/>
                <a:ea typeface="Calibri" panose="020F0502020204030204"/>
                <a:cs typeface="Calibri"/>
              </a:rPr>
              <a:t>- Plaies</a:t>
            </a:r>
          </a:p>
          <a:p>
            <a:r>
              <a:rPr lang="fr-FR" sz="1000" b="0" i="0" strike="noStrike" cap="none" spc="0" baseline="0" dirty="0">
                <a:solidFill>
                  <a:srgbClr val="000000"/>
                </a:solidFill>
                <a:effectLst/>
                <a:latin typeface="Calibri"/>
                <a:ea typeface="Calibri" panose="020F0502020204030204"/>
                <a:cs typeface="Calibri"/>
              </a:rPr>
              <a:t>- Muguet</a:t>
            </a:r>
            <a:endParaRPr lang="es-PE" sz="1000" dirty="0"/>
          </a:p>
        </p:txBody>
      </p:sp>
      <p:sp>
        <p:nvSpPr>
          <p:cNvPr id="9" name="CuadroTexto 8"/>
          <p:cNvSpPr txBox="1"/>
          <p:nvPr/>
        </p:nvSpPr>
        <p:spPr>
          <a:xfrm>
            <a:off x="8134608" y="4024283"/>
            <a:ext cx="1083105" cy="384721"/>
          </a:xfrm>
          <a:prstGeom prst="rect">
            <a:avLst/>
          </a:prstGeom>
          <a:noFill/>
        </p:spPr>
        <p:txBody>
          <a:bodyPr wrap="square" lIns="0" tIns="0" rIns="0" rtlCol="0">
            <a:spAutoFit/>
          </a:bodyPr>
          <a:lstStyle/>
          <a:p>
            <a:r>
              <a:rPr lang="fr-FR" sz="1100" b="0" i="0" strike="noStrike" cap="none" spc="0" baseline="0" dirty="0">
                <a:solidFill>
                  <a:srgbClr val="000000"/>
                </a:solidFill>
                <a:effectLst/>
                <a:latin typeface="Calibri"/>
                <a:ea typeface="Calibri" panose="020F0502020204030204"/>
                <a:cs typeface="Calibri"/>
              </a:rPr>
              <a:t>Peau :</a:t>
            </a:r>
          </a:p>
          <a:p>
            <a:r>
              <a:rPr lang="fr-FR" sz="1100" b="0" i="0" strike="noStrike" cap="none" spc="0" baseline="0" dirty="0">
                <a:solidFill>
                  <a:srgbClr val="000000"/>
                </a:solidFill>
                <a:effectLst/>
                <a:latin typeface="Calibri"/>
                <a:ea typeface="Calibri" panose="020F0502020204030204"/>
                <a:cs typeface="Calibri"/>
              </a:rPr>
              <a:t>- Éruption cutanée</a:t>
            </a:r>
            <a:endParaRPr lang="es-PE" sz="1000" dirty="0"/>
          </a:p>
        </p:txBody>
      </p:sp>
      <p:sp>
        <p:nvSpPr>
          <p:cNvPr id="10" name="CuadroTexto 9"/>
          <p:cNvSpPr txBox="1"/>
          <p:nvPr/>
        </p:nvSpPr>
        <p:spPr>
          <a:xfrm>
            <a:off x="7975170" y="2822328"/>
            <a:ext cx="1883206" cy="33528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Ganglions lymphatiques :</a:t>
            </a:r>
          </a:p>
          <a:p>
            <a:r>
              <a:rPr lang="fr-FR" sz="1100" b="0" i="0" strike="noStrike" cap="none" spc="0" baseline="0" dirty="0">
                <a:solidFill>
                  <a:srgbClr val="000000"/>
                </a:solidFill>
                <a:effectLst/>
                <a:latin typeface="Calibri"/>
                <a:ea typeface="Calibri" panose="020F0502020204030204"/>
                <a:cs typeface="Calibri"/>
              </a:rPr>
              <a:t>- Lymphadénopathie</a:t>
            </a:r>
            <a:endParaRPr lang="es-PE" sz="1000" dirty="0"/>
          </a:p>
        </p:txBody>
      </p:sp>
      <p:sp>
        <p:nvSpPr>
          <p:cNvPr id="11" name="CuadroTexto 10"/>
          <p:cNvSpPr txBox="1"/>
          <p:nvPr/>
        </p:nvSpPr>
        <p:spPr>
          <a:xfrm>
            <a:off x="3089492" y="3652514"/>
            <a:ext cx="1083105" cy="33528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Œsophage :</a:t>
            </a:r>
          </a:p>
          <a:p>
            <a:r>
              <a:rPr lang="fr-FR" sz="1100" b="0" i="0" strike="noStrike" cap="none" spc="0" baseline="0" dirty="0">
                <a:solidFill>
                  <a:srgbClr val="000000"/>
                </a:solidFill>
                <a:effectLst/>
                <a:latin typeface="Calibri"/>
                <a:ea typeface="Calibri" panose="020F0502020204030204"/>
                <a:cs typeface="Calibri"/>
              </a:rPr>
              <a:t>- Plaies</a:t>
            </a:r>
            <a:endParaRPr lang="es-PE" sz="1000" dirty="0"/>
          </a:p>
        </p:txBody>
      </p:sp>
      <p:sp>
        <p:nvSpPr>
          <p:cNvPr id="12" name="CuadroTexto 11"/>
          <p:cNvSpPr txBox="1"/>
          <p:nvPr/>
        </p:nvSpPr>
        <p:spPr>
          <a:xfrm>
            <a:off x="3051392" y="4513950"/>
            <a:ext cx="1083105" cy="33528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Muscles :</a:t>
            </a:r>
          </a:p>
          <a:p>
            <a:r>
              <a:rPr lang="fr-FR" sz="1100" b="0" i="0" strike="noStrike" cap="none" spc="0" baseline="0" dirty="0">
                <a:solidFill>
                  <a:srgbClr val="000000"/>
                </a:solidFill>
                <a:effectLst/>
                <a:latin typeface="Calibri"/>
                <a:ea typeface="Calibri" panose="020F0502020204030204"/>
                <a:cs typeface="Calibri"/>
              </a:rPr>
              <a:t>- Myalgie</a:t>
            </a:r>
            <a:endParaRPr lang="es-PE" sz="1000" dirty="0"/>
          </a:p>
        </p:txBody>
      </p:sp>
      <p:sp>
        <p:nvSpPr>
          <p:cNvPr id="13" name="CuadroTexto 12"/>
          <p:cNvSpPr txBox="1"/>
          <p:nvPr/>
        </p:nvSpPr>
        <p:spPr>
          <a:xfrm>
            <a:off x="8327595" y="5551341"/>
            <a:ext cx="1083105" cy="50292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Gastriques :</a:t>
            </a:r>
          </a:p>
          <a:p>
            <a:r>
              <a:rPr lang="fr-FR" sz="1100" b="0" i="0" strike="noStrike" cap="none" spc="0" baseline="0" dirty="0">
                <a:solidFill>
                  <a:srgbClr val="000000"/>
                </a:solidFill>
                <a:effectLst/>
                <a:latin typeface="Calibri"/>
                <a:ea typeface="Calibri" panose="020F0502020204030204"/>
                <a:cs typeface="Calibri"/>
              </a:rPr>
              <a:t>- Nausées</a:t>
            </a:r>
          </a:p>
          <a:p>
            <a:r>
              <a:rPr lang="fr-FR" sz="1100" b="0" i="0" strike="noStrike" cap="none" spc="0" baseline="0" dirty="0">
                <a:solidFill>
                  <a:srgbClr val="000000"/>
                </a:solidFill>
                <a:effectLst/>
                <a:latin typeface="Calibri"/>
                <a:ea typeface="Calibri" panose="020F0502020204030204"/>
                <a:cs typeface="Calibri"/>
              </a:rPr>
              <a:t>- Vomissements</a:t>
            </a:r>
            <a:endParaRPr lang="es-PE" sz="1100" dirty="0"/>
          </a:p>
        </p:txBody>
      </p:sp>
      <p:sp>
        <p:nvSpPr>
          <p:cNvPr id="14" name="CuadroTexto 13"/>
          <p:cNvSpPr txBox="1"/>
          <p:nvPr/>
        </p:nvSpPr>
        <p:spPr>
          <a:xfrm>
            <a:off x="2934898" y="5630741"/>
            <a:ext cx="1218649" cy="32004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Foie et rate :</a:t>
            </a:r>
          </a:p>
          <a:p>
            <a:r>
              <a:rPr lang="fr-FR" sz="1050" b="0" i="0" strike="noStrike" cap="none" spc="0" baseline="0" dirty="0">
                <a:solidFill>
                  <a:srgbClr val="000000"/>
                </a:solidFill>
                <a:effectLst/>
                <a:latin typeface="Calibri"/>
                <a:ea typeface="Calibri" panose="020F0502020204030204"/>
                <a:cs typeface="Calibri"/>
              </a:rPr>
              <a:t>- Élargissement</a:t>
            </a:r>
            <a:endParaRPr lang="es-PE" sz="1050" dirty="0"/>
          </a:p>
        </p:txBody>
      </p:sp>
      <p:sp>
        <p:nvSpPr>
          <p:cNvPr id="15" name="CuadroTexto 14"/>
          <p:cNvSpPr txBox="1"/>
          <p:nvPr/>
        </p:nvSpPr>
        <p:spPr>
          <a:xfrm>
            <a:off x="3708151" y="2448897"/>
            <a:ext cx="1150135" cy="167640"/>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Pharyngite</a:t>
            </a:r>
            <a:endParaRPr lang="es-ES" sz="1100" dirty="0"/>
          </a:p>
        </p:txBody>
      </p:sp>
    </p:spTree>
    <p:extLst>
      <p:ext uri="{BB962C8B-B14F-4D97-AF65-F5344CB8AC3E}">
        <p14:creationId xmlns:p14="http://schemas.microsoft.com/office/powerpoint/2010/main" val="11094045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C6B4-720A-4621-A304-445900507ECA}"/>
              </a:ext>
            </a:extLst>
          </p:cNvPr>
          <p:cNvSpPr>
            <a:spLocks noGrp="1"/>
          </p:cNvSpPr>
          <p:nvPr>
            <p:ph type="title"/>
          </p:nvPr>
        </p:nvSpPr>
        <p:spPr/>
        <p:txBody>
          <a:bodyPr/>
          <a:lstStyle/>
          <a:p>
            <a:r>
              <a:rPr lang="fr-FR" sz="3200" b="1" i="0" strike="noStrike" cap="none" spc="0" baseline="0" dirty="0">
                <a:solidFill>
                  <a:srgbClr val="1F497D"/>
                </a:solidFill>
                <a:effectLst/>
                <a:latin typeface="Calibri"/>
                <a:ea typeface="Calibri" panose="020F0502020204030204"/>
                <a:cs typeface="Calibri"/>
              </a:rPr>
              <a:t>Évaluer l’IAH</a:t>
            </a:r>
          </a:p>
        </p:txBody>
      </p:sp>
      <p:sp>
        <p:nvSpPr>
          <p:cNvPr id="3" name="Content Placeholder 2">
            <a:extLst>
              <a:ext uri="{FF2B5EF4-FFF2-40B4-BE49-F238E27FC236}">
                <a16:creationId xmlns:a16="http://schemas.microsoft.com/office/drawing/2014/main" id="{85655750-4E0D-4F09-9B40-F6F75B00011A}"/>
              </a:ext>
            </a:extLst>
          </p:cNvPr>
          <p:cNvSpPr>
            <a:spLocks noGrp="1"/>
          </p:cNvSpPr>
          <p:nvPr>
            <p:ph sz="quarter" idx="10"/>
          </p:nvPr>
        </p:nvSpPr>
        <p:spPr/>
        <p:txBody>
          <a:bodyPr>
            <a:normAutofit/>
          </a:bodyPr>
          <a:lstStyle/>
          <a:p>
            <a:r>
              <a:rPr lang="fr-FR" sz="2400" b="0" i="0" strike="noStrike" cap="none" spc="0" baseline="0" dirty="0">
                <a:solidFill>
                  <a:srgbClr val="000000"/>
                </a:solidFill>
                <a:effectLst/>
                <a:latin typeface="Calibri"/>
                <a:ea typeface="Calibri" panose="020F0502020204030204"/>
                <a:cs typeface="Calibri"/>
              </a:rPr>
              <a:t>L’évaluation de l’IAH réduit la probabilité qu’un client dont le VIH n’a pas été diagnostiqué commence un traitement antirétroviral qui ne serait pas totalement suppressif. </a:t>
            </a:r>
          </a:p>
          <a:p>
            <a:r>
              <a:rPr lang="fr-FR" sz="2400" b="0" i="0" strike="noStrike" cap="none" spc="0" baseline="0" dirty="0">
                <a:solidFill>
                  <a:srgbClr val="000000"/>
                </a:solidFill>
                <a:effectLst/>
                <a:latin typeface="Calibri"/>
                <a:ea typeface="Calibri" panose="020F0502020204030204"/>
                <a:cs typeface="Calibri"/>
              </a:rPr>
              <a:t>Le fait de prescrire à un client infecté par le VIH les médicaments utilisés pour la PrEP orale pourrait entraîner une RMVIH</a:t>
            </a:r>
          </a:p>
        </p:txBody>
      </p:sp>
    </p:spTree>
    <p:extLst>
      <p:ext uri="{BB962C8B-B14F-4D97-AF65-F5344CB8AC3E}">
        <p14:creationId xmlns:p14="http://schemas.microsoft.com/office/powerpoint/2010/main" val="41073556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AEB4-5A1A-4BC1-BE73-7E707FB6F104}"/>
              </a:ext>
            </a:extLst>
          </p:cNvPr>
          <p:cNvSpPr>
            <a:spLocks noGrp="1"/>
          </p:cNvSpPr>
          <p:nvPr>
            <p:ph type="title"/>
          </p:nvPr>
        </p:nvSpPr>
        <p:spPr/>
        <p:txBody>
          <a:bodyPr/>
          <a:lstStyle/>
          <a:p>
            <a:r>
              <a:rPr lang="fr-FR" sz="2400" b="1" i="0" strike="noStrike" cap="none" spc="0" baseline="0" dirty="0">
                <a:solidFill>
                  <a:srgbClr val="1F497D"/>
                </a:solidFill>
                <a:effectLst/>
                <a:latin typeface="Calibri"/>
                <a:ea typeface="Calibri" panose="020F0502020204030204"/>
                <a:cs typeface="Calibri"/>
              </a:rPr>
              <a:t>Discussion</a:t>
            </a:r>
            <a:endParaRPr lang="x-none" sz="2400"/>
          </a:p>
        </p:txBody>
      </p:sp>
      <p:sp>
        <p:nvSpPr>
          <p:cNvPr id="3" name="Content Placeholder 2">
            <a:extLst>
              <a:ext uri="{FF2B5EF4-FFF2-40B4-BE49-F238E27FC236}">
                <a16:creationId xmlns:a16="http://schemas.microsoft.com/office/drawing/2014/main" id="{46FC7240-B870-494B-B09E-C6BD2661F0D0}"/>
              </a:ext>
            </a:extLst>
          </p:cNvPr>
          <p:cNvSpPr>
            <a:spLocks noGrp="1"/>
          </p:cNvSpPr>
          <p:nvPr>
            <p:ph idx="1"/>
          </p:nvPr>
        </p:nvSpPr>
        <p:spPr/>
        <p:txBody>
          <a:bodyPr/>
          <a:lstStyle/>
          <a:p>
            <a:pPr marL="342913" lvl="2" indent="-342913">
              <a:lnSpc>
                <a:spcPct val="110000"/>
              </a:lnSpc>
              <a:spcAft>
                <a:spcPts val="601"/>
              </a:spcAft>
              <a:tabLst>
                <a:tab pos="274331" algn="l"/>
              </a:tabLst>
            </a:pPr>
            <a:endParaRPr lang="en-US" sz="3200" spc="-100" dirty="0"/>
          </a:p>
          <a:p>
            <a:pPr marL="457216" lvl="2" indent="-457216">
              <a:lnSpc>
                <a:spcPct val="110000"/>
              </a:lnSpc>
              <a:spcAft>
                <a:spcPts val="601"/>
              </a:spcAft>
              <a:buFont typeface="Arial" panose="020B0604020202020204" pitchFamily="34" charset="0"/>
              <a:buChar char="•"/>
              <a:tabLst>
                <a:tab pos="274331" algn="l"/>
              </a:tabLst>
            </a:pPr>
            <a:r>
              <a:rPr lang="fr-FR" sz="3000" b="0" i="0" strike="noStrike" cap="none" spc="-100" baseline="0" dirty="0">
                <a:solidFill>
                  <a:srgbClr val="000000"/>
                </a:solidFill>
                <a:effectLst/>
                <a:latin typeface="Calibri"/>
                <a:ea typeface="Calibri" panose="020F0502020204030204"/>
                <a:cs typeface="Calibri"/>
              </a:rPr>
              <a:t>Pourquoi les prestataires doivent-ils évaluer l’IAH avant de prescrire la PrEP orale ?</a:t>
            </a:r>
            <a:endParaRPr lang="en-US" sz="3000" spc="-100" dirty="0">
              <a:cs typeface="Calibri"/>
            </a:endParaRPr>
          </a:p>
          <a:p>
            <a:pPr algn="ctr"/>
            <a:endParaRPr lang="en-US" dirty="0"/>
          </a:p>
        </p:txBody>
      </p:sp>
    </p:spTree>
    <p:extLst>
      <p:ext uri="{BB962C8B-B14F-4D97-AF65-F5344CB8AC3E}">
        <p14:creationId xmlns:p14="http://schemas.microsoft.com/office/powerpoint/2010/main" val="2711507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i="0" strike="noStrike" cap="none" spc="0" baseline="0" dirty="0">
                <a:solidFill>
                  <a:srgbClr val="1F497D"/>
                </a:solidFill>
                <a:effectLst/>
                <a:latin typeface="Calibri"/>
                <a:ea typeface="Calibri" panose="020F0502020204030204"/>
                <a:cs typeface="Calibri"/>
              </a:rPr>
              <a:t>Critères d’utilisation de la PrEP orale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lstStyle/>
          <a:p>
            <a:pPr marL="0" indent="0">
              <a:buNone/>
            </a:pPr>
            <a:r>
              <a:rPr lang="fr-FR" sz="2000" b="0" i="0" strike="noStrike" cap="none" spc="0" baseline="0" dirty="0">
                <a:solidFill>
                  <a:srgbClr val="000000"/>
                </a:solidFill>
                <a:effectLst/>
                <a:latin typeface="Calibri"/>
                <a:ea typeface="Calibri" panose="020F0502020204030204"/>
                <a:cs typeface="Calibri"/>
              </a:rPr>
              <a:t>Les clients doivent être :</a:t>
            </a:r>
          </a:p>
          <a:p>
            <a:r>
              <a:rPr lang="fr-FR" sz="2000" b="0" i="0" strike="noStrike" cap="none" spc="0" baseline="0" dirty="0">
                <a:solidFill>
                  <a:srgbClr val="000000"/>
                </a:solidFill>
                <a:effectLst/>
                <a:latin typeface="Calibri"/>
                <a:ea typeface="Calibri" panose="020F0502020204030204"/>
                <a:cs typeface="Calibri"/>
              </a:rPr>
              <a:t>Séronégatifs</a:t>
            </a:r>
          </a:p>
          <a:p>
            <a:r>
              <a:rPr lang="fr-FR" sz="2000" b="0" i="0" strike="noStrike" cap="none" spc="0" baseline="0" dirty="0">
                <a:solidFill>
                  <a:srgbClr val="000000"/>
                </a:solidFill>
                <a:effectLst/>
                <a:latin typeface="Calibri"/>
                <a:ea typeface="Calibri" panose="020F0502020204030204"/>
                <a:cs typeface="Calibri"/>
              </a:rPr>
              <a:t>Non indiqués pour la PEP ou suspectés d’être atteints d’IAH</a:t>
            </a:r>
          </a:p>
          <a:p>
            <a:r>
              <a:rPr lang="fr-FR" sz="2000" b="0" i="0" u="sng" strike="noStrike" cap="none" spc="0" baseline="0" dirty="0">
                <a:solidFill>
                  <a:srgbClr val="000000"/>
                </a:solidFill>
                <a:effectLst/>
                <a:uFill>
                  <a:solidFill>
                    <a:srgbClr val="000000"/>
                  </a:solidFill>
                </a:uFill>
                <a:latin typeface="Calibri"/>
                <a:ea typeface="Calibri" panose="020F0502020204030204"/>
                <a:cs typeface="Calibri"/>
              </a:rPr>
              <a:t>Associés à une probabilité élevée de contracter le VIH</a:t>
            </a:r>
          </a:p>
          <a:p>
            <a:r>
              <a:rPr lang="fr-FR" sz="2000" b="0" i="0" strike="noStrike" cap="none" spc="0" baseline="0" dirty="0">
                <a:solidFill>
                  <a:srgbClr val="000000"/>
                </a:solidFill>
                <a:effectLst/>
                <a:latin typeface="Calibri"/>
                <a:ea typeface="Calibri" panose="020F0502020204030204"/>
                <a:cs typeface="Calibri"/>
              </a:rPr>
              <a:t>Exempts de contre-indications à la PrEP orale</a:t>
            </a:r>
          </a:p>
          <a:p>
            <a:pPr marL="0" indent="0">
              <a:buNone/>
            </a:pPr>
            <a:endParaRPr lang="en-US" dirty="0"/>
          </a:p>
        </p:txBody>
      </p:sp>
    </p:spTree>
    <p:extLst>
      <p:ext uri="{BB962C8B-B14F-4D97-AF65-F5344CB8AC3E}">
        <p14:creationId xmlns:p14="http://schemas.microsoft.com/office/powerpoint/2010/main" val="2245964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AEB4-5A1A-4BC1-BE73-7E707FB6F104}"/>
              </a:ext>
            </a:extLst>
          </p:cNvPr>
          <p:cNvSpPr>
            <a:spLocks noGrp="1"/>
          </p:cNvSpPr>
          <p:nvPr>
            <p:ph type="title"/>
          </p:nvPr>
        </p:nvSpPr>
        <p:spPr/>
        <p:txBody>
          <a:bodyPr/>
          <a:lstStyle/>
          <a:p>
            <a:r>
              <a:rPr lang="fr-FR" sz="3600" b="1" i="0" strike="noStrike" cap="none" spc="0" baseline="0" dirty="0">
                <a:solidFill>
                  <a:srgbClr val="1F497D"/>
                </a:solidFill>
                <a:effectLst/>
                <a:latin typeface="Calibri"/>
                <a:ea typeface="Calibri" panose="020F0502020204030204"/>
                <a:cs typeface="Calibri"/>
              </a:rPr>
              <a:t>Discussion</a:t>
            </a:r>
            <a:endParaRPr lang="x-none"/>
          </a:p>
        </p:txBody>
      </p:sp>
      <p:sp>
        <p:nvSpPr>
          <p:cNvPr id="3" name="Content Placeholder 2">
            <a:extLst>
              <a:ext uri="{FF2B5EF4-FFF2-40B4-BE49-F238E27FC236}">
                <a16:creationId xmlns:a16="http://schemas.microsoft.com/office/drawing/2014/main" id="{46FC7240-B870-494B-B09E-C6BD2661F0D0}"/>
              </a:ext>
            </a:extLst>
          </p:cNvPr>
          <p:cNvSpPr>
            <a:spLocks noGrp="1"/>
          </p:cNvSpPr>
          <p:nvPr>
            <p:ph idx="1"/>
          </p:nvPr>
        </p:nvSpPr>
        <p:spPr/>
        <p:txBody>
          <a:bodyPr/>
          <a:lstStyle/>
          <a:p>
            <a:endParaRPr lang="en-US" dirty="0"/>
          </a:p>
          <a:p>
            <a:endParaRPr lang="en-US" dirty="0"/>
          </a:p>
          <a:p>
            <a:r>
              <a:rPr lang="fr-FR" sz="2800" b="0" i="0" strike="noStrike" cap="none" spc="0" baseline="0" dirty="0">
                <a:solidFill>
                  <a:srgbClr val="000000"/>
                </a:solidFill>
                <a:effectLst/>
                <a:latin typeface="Calibri"/>
                <a:ea typeface="Calibri" panose="020F0502020204030204"/>
                <a:cs typeface="Calibri"/>
              </a:rPr>
              <a:t>Quels comportements ou antécédents médicaux pourraient indiquer qu’un client a une probabilité élevée de contracter le VIH ?</a:t>
            </a:r>
            <a:endParaRPr lang="x-none" dirty="0"/>
          </a:p>
        </p:txBody>
      </p:sp>
    </p:spTree>
    <p:extLst>
      <p:ext uri="{BB962C8B-B14F-4D97-AF65-F5344CB8AC3E}">
        <p14:creationId xmlns:p14="http://schemas.microsoft.com/office/powerpoint/2010/main" val="27661674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C733-501C-4C9C-A125-7D0690FBC7C5}"/>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Qui a une probabilité élevée de contracter le VIH ?</a:t>
            </a:r>
          </a:p>
        </p:txBody>
      </p:sp>
      <p:sp>
        <p:nvSpPr>
          <p:cNvPr id="3" name="Content Placeholder 2">
            <a:extLst>
              <a:ext uri="{FF2B5EF4-FFF2-40B4-BE49-F238E27FC236}">
                <a16:creationId xmlns:a16="http://schemas.microsoft.com/office/drawing/2014/main" id="{AF8120DE-BB3F-4409-B3D2-C385AC74F4B4}"/>
              </a:ext>
            </a:extLst>
          </p:cNvPr>
          <p:cNvSpPr>
            <a:spLocks noGrp="1"/>
          </p:cNvSpPr>
          <p:nvPr>
            <p:ph sz="quarter" idx="10"/>
          </p:nvPr>
        </p:nvSpPr>
        <p:spPr/>
        <p:txBody>
          <a:bodyPr/>
          <a:lstStyle/>
          <a:p>
            <a:r>
              <a:rPr lang="fr-FR" sz="2800" b="0" i="0" strike="noStrike" cap="none" spc="0" baseline="0" dirty="0">
                <a:solidFill>
                  <a:srgbClr val="000000"/>
                </a:solidFill>
                <a:effectLst/>
                <a:latin typeface="Calibri"/>
                <a:ea typeface="Calibri" panose="020F0502020204030204"/>
                <a:cs typeface="Calibri"/>
              </a:rPr>
              <a:t>Les clients qui :</a:t>
            </a:r>
          </a:p>
          <a:p>
            <a:pPr lvl="1"/>
            <a:r>
              <a:rPr lang="fr-FR" sz="2400" b="0" i="0" strike="noStrike" cap="none" spc="0" baseline="0" dirty="0">
                <a:solidFill>
                  <a:srgbClr val="000000"/>
                </a:solidFill>
                <a:effectLst/>
                <a:latin typeface="Calibri"/>
                <a:ea typeface="Calibri" panose="020F0502020204030204"/>
                <a:cs typeface="Calibri"/>
              </a:rPr>
              <a:t>Demandent une PrEP orale</a:t>
            </a:r>
          </a:p>
          <a:p>
            <a:pPr lvl="1"/>
            <a:r>
              <a:rPr lang="fr-FR" sz="2400" b="0" i="0" strike="noStrike" cap="none" spc="0" baseline="0" dirty="0">
                <a:solidFill>
                  <a:srgbClr val="000000"/>
                </a:solidFill>
                <a:effectLst/>
                <a:latin typeface="Calibri"/>
                <a:ea typeface="Calibri" panose="020F0502020204030204"/>
                <a:cs typeface="Calibri"/>
              </a:rPr>
              <a:t>Sont indiqués sur le plan comportemental</a:t>
            </a:r>
          </a:p>
        </p:txBody>
      </p:sp>
    </p:spTree>
    <p:extLst>
      <p:ext uri="{BB962C8B-B14F-4D97-AF65-F5344CB8AC3E}">
        <p14:creationId xmlns:p14="http://schemas.microsoft.com/office/powerpoint/2010/main" val="279849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fr-FR" sz="3200" dirty="0">
                <a:solidFill>
                  <a:srgbClr val="FFFFFF"/>
                </a:solidFill>
                <a:latin typeface="Calibri"/>
                <a:ea typeface="Calibri" panose="020F0502020204030204"/>
                <a:cs typeface="Calibri"/>
              </a:rPr>
              <a:t>S</a:t>
            </a:r>
            <a:r>
              <a:rPr lang="fr-FR" sz="3200" b="1" i="0" strike="noStrike" cap="none" spc="0" baseline="0" dirty="0">
                <a:solidFill>
                  <a:srgbClr val="FFFFFF"/>
                </a:solidFill>
                <a:effectLst/>
                <a:latin typeface="Calibri"/>
                <a:ea typeface="Calibri" panose="020F0502020204030204"/>
                <a:cs typeface="Calibri"/>
              </a:rPr>
              <a:t>ection N° 1</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89169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Clients qui demandent une PrEP orale</a:t>
            </a:r>
            <a:endParaRPr lang="en-US" sz="3400" b="0" i="1" dirty="0">
              <a:latin typeface="Calibri"/>
              <a:cs typeface="Calibri"/>
            </a:endParaRPr>
          </a:p>
        </p:txBody>
      </p:sp>
      <p:sp>
        <p:nvSpPr>
          <p:cNvPr id="4" name="Text Box 2"/>
          <p:cNvSpPr txBox="1">
            <a:spLocks noGrp="1" noChangeArrowheads="1"/>
          </p:cNvSpPr>
          <p:nvPr>
            <p:ph sz="quarter" idx="10"/>
          </p:nvPr>
        </p:nvSpPr>
        <p:spPr bwMode="auto">
          <a:xfrm>
            <a:off x="1148933" y="1587500"/>
            <a:ext cx="10433470" cy="4640045"/>
          </a:xfrm>
          <a:prstGeom prst="rect">
            <a:avLst/>
          </a:prstGeom>
          <a:noFill/>
          <a:ln w="19050" cap="flat" cmpd="sng" algn="ctr">
            <a:solidFill>
              <a:schemeClr val="bg1"/>
            </a:solidFill>
            <a:prstDash val="solid"/>
          </a:ln>
          <a:effectLst/>
        </p:spPr>
        <p:txBody>
          <a:bodyPr rot="0" vert="horz" wrap="square" lIns="91440" tIns="45721" rIns="91440" bIns="45721" numCol="1" rtlCol="0" anchor="t" anchorCtr="0" compatLnSpc="1">
            <a:prstTxWarp prst="textNoShape">
              <a:avLst/>
            </a:prstTxWarp>
            <a:normAutofit/>
          </a:bodyPr>
          <a:lstStyle/>
          <a:p>
            <a:pPr>
              <a:lnSpc>
                <a:spcPct val="100000"/>
              </a:lnSpc>
              <a:spcBef>
                <a:spcPct val="0"/>
              </a:spcBef>
            </a:pPr>
            <a:r>
              <a:rPr lang="fr-FR" sz="2200" b="0" i="0" strike="noStrike" cap="none" spc="-60" baseline="0" dirty="0">
                <a:solidFill>
                  <a:srgbClr val="000000"/>
                </a:solidFill>
                <a:effectLst/>
                <a:latin typeface="Calibri"/>
                <a:ea typeface="Calibri" panose="020F0502020204030204"/>
                <a:cs typeface="Calibri"/>
              </a:rPr>
              <a:t>Il a été démontré que la demande de PrEP est un indicateur d’une exposition substantielle au VIH.</a:t>
            </a:r>
          </a:p>
          <a:p>
            <a:pPr>
              <a:lnSpc>
                <a:spcPct val="100000"/>
              </a:lnSpc>
              <a:spcBef>
                <a:spcPct val="0"/>
              </a:spcBef>
            </a:pPr>
            <a:r>
              <a:rPr lang="fr-FR" sz="2200" b="0" i="0" strike="noStrike" cap="none" spc="-60" baseline="0" dirty="0">
                <a:solidFill>
                  <a:srgbClr val="000000"/>
                </a:solidFill>
                <a:effectLst/>
                <a:latin typeface="Calibri"/>
                <a:ea typeface="Calibri" panose="020F0502020204030204"/>
                <a:cs typeface="Calibri"/>
              </a:rPr>
              <a:t>Les clients qui demandent la PrEP doivent être conseillés et se voir proposer la PrEP s’ils remplissent les autres critères pour commencer à utiliser la PrEP. </a:t>
            </a:r>
          </a:p>
        </p:txBody>
      </p:sp>
    </p:spTree>
    <p:extLst>
      <p:ext uri="{BB962C8B-B14F-4D97-AF65-F5344CB8AC3E}">
        <p14:creationId xmlns:p14="http://schemas.microsoft.com/office/powerpoint/2010/main" val="3950557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Clients indiqués sur le plan comportemental</a:t>
            </a:r>
            <a:endParaRPr lang="en-US" sz="3400" b="0" i="1" dirty="0">
              <a:latin typeface="Calibri"/>
              <a:cs typeface="Calibri"/>
            </a:endParaRPr>
          </a:p>
        </p:txBody>
      </p:sp>
      <p:sp>
        <p:nvSpPr>
          <p:cNvPr id="4" name="Text Box 2"/>
          <p:cNvSpPr txBox="1">
            <a:spLocks noGrp="1" noChangeArrowheads="1"/>
          </p:cNvSpPr>
          <p:nvPr>
            <p:ph sz="quarter" idx="10"/>
          </p:nvPr>
        </p:nvSpPr>
        <p:spPr bwMode="auto">
          <a:xfrm>
            <a:off x="1148933" y="1587500"/>
            <a:ext cx="10433470" cy="4640045"/>
          </a:xfrm>
          <a:prstGeom prst="rect">
            <a:avLst/>
          </a:prstGeom>
          <a:noFill/>
          <a:ln w="19050" cap="flat" cmpd="sng" algn="ctr">
            <a:solidFill>
              <a:schemeClr val="bg1"/>
            </a:solidFill>
            <a:prstDash val="solid"/>
          </a:ln>
          <a:effectLst/>
        </p:spPr>
        <p:txBody>
          <a:bodyPr rot="0" vert="horz" wrap="square" lIns="91440" tIns="45721" rIns="91440" bIns="45721" numCol="1" rtlCol="0" anchor="t" anchorCtr="0" compatLnSpc="1">
            <a:prstTxWarp prst="textNoShape">
              <a:avLst/>
            </a:prstTxWarp>
            <a:normAutofit/>
          </a:bodyPr>
          <a:lstStyle/>
          <a:p>
            <a:pPr>
              <a:lnSpc>
                <a:spcPct val="100000"/>
              </a:lnSpc>
              <a:spcBef>
                <a:spcPct val="0"/>
              </a:spcBef>
            </a:pPr>
            <a:r>
              <a:rPr lang="fr-FR" sz="2000" b="0" i="0" strike="noStrike" cap="none" spc="-60" baseline="0" dirty="0">
                <a:solidFill>
                  <a:srgbClr val="000000"/>
                </a:solidFill>
                <a:effectLst/>
                <a:latin typeface="Calibri"/>
                <a:ea typeface="Calibri" panose="020F0502020204030204"/>
                <a:cs typeface="Calibri"/>
              </a:rPr>
              <a:t>Les clients qui déclarent avoir subi l’un des événements suivants au cours des six derniers mois doivent être conseillés et se voir proposer une PrEP orale s’ils répondent aux autres critères d’instauration de la PrEP orale :</a:t>
            </a:r>
            <a:endParaRPr lang="en-US" sz="2000" dirty="0">
              <a:cs typeface="Calibri"/>
            </a:endParaRPr>
          </a:p>
          <a:p>
            <a:pPr marL="1008407" lvl="2" indent="-342900">
              <a:lnSpc>
                <a:spcPct val="100000"/>
              </a:lnSpc>
              <a:spcBef>
                <a:spcPct val="0"/>
              </a:spcBef>
            </a:pPr>
            <a:r>
              <a:rPr lang="fr-FR" sz="2000" b="0" i="0" strike="noStrike" cap="none" spc="-69" baseline="0" dirty="0">
                <a:solidFill>
                  <a:srgbClr val="000000"/>
                </a:solidFill>
                <a:effectLst/>
                <a:latin typeface="Calibri"/>
                <a:ea typeface="Calibri" panose="020F0502020204030204"/>
                <a:cs typeface="Calibri"/>
              </a:rPr>
              <a:t>Rapports sexuels vaginaux ou anaux sans préservatifs avec : </a:t>
            </a:r>
          </a:p>
          <a:p>
            <a:pPr marL="1351320" lvl="3" indent="-342900">
              <a:lnSpc>
                <a:spcPct val="100000"/>
              </a:lnSpc>
              <a:spcBef>
                <a:spcPct val="0"/>
              </a:spcBef>
              <a:buClr>
                <a:schemeClr val="tx2"/>
              </a:buClr>
            </a:pPr>
            <a:r>
              <a:rPr lang="fr-FR" sz="2000" b="0" i="0" strike="noStrike" cap="none" spc="-69" baseline="0" dirty="0">
                <a:solidFill>
                  <a:srgbClr val="000000"/>
                </a:solidFill>
                <a:effectLst/>
                <a:latin typeface="Calibri"/>
                <a:ea typeface="Calibri" panose="020F0502020204030204"/>
                <a:cs typeface="Calibri"/>
              </a:rPr>
              <a:t>plus d’un(e) partenaire</a:t>
            </a:r>
            <a:endParaRPr lang="en-US" sz="2000" i="1" spc="-69" dirty="0">
              <a:ea typeface="Calibri"/>
              <a:cs typeface="Times New Roman"/>
            </a:endParaRPr>
          </a:p>
          <a:p>
            <a:pPr marL="1351320" lvl="3" indent="-342900">
              <a:lnSpc>
                <a:spcPct val="100000"/>
              </a:lnSpc>
              <a:spcBef>
                <a:spcPct val="0"/>
              </a:spcBef>
              <a:buClr>
                <a:schemeClr val="tx2"/>
              </a:buClr>
            </a:pPr>
            <a:r>
              <a:rPr lang="fr-FR" sz="2000" b="0" i="0" strike="noStrike" cap="none" spc="-60" baseline="0" dirty="0">
                <a:solidFill>
                  <a:srgbClr val="000000"/>
                </a:solidFill>
                <a:effectLst/>
                <a:latin typeface="Calibri"/>
                <a:ea typeface="Calibri" panose="020F0502020204030204"/>
                <a:cs typeface="Calibri"/>
              </a:rPr>
              <a:t>un(e) partenaire présentant une probabilité élevée de contracter le VIH*</a:t>
            </a:r>
            <a:r>
              <a:rPr lang="fr-FR" sz="2000" b="0" i="0" strike="noStrike" cap="none" spc="0" baseline="0" dirty="0">
                <a:solidFill>
                  <a:srgbClr val="000000"/>
                </a:solidFill>
                <a:effectLst/>
                <a:latin typeface="Calibri"/>
                <a:ea typeface="Calibri" panose="020F0502020204030204"/>
                <a:cs typeface="Calibri"/>
              </a:rPr>
              <a:t> </a:t>
            </a:r>
          </a:p>
          <a:p>
            <a:pPr marL="1351320" lvl="3" indent="-342900">
              <a:lnSpc>
                <a:spcPct val="100000"/>
              </a:lnSpc>
              <a:spcBef>
                <a:spcPct val="0"/>
              </a:spcBef>
              <a:spcAft>
                <a:spcPts val="601"/>
              </a:spcAft>
              <a:buClr>
                <a:schemeClr val="tx2"/>
              </a:buClr>
            </a:pPr>
            <a:r>
              <a:rPr lang="fr-FR" sz="2000" b="0" i="0" strike="noStrike" cap="none" spc="0" baseline="0" dirty="0">
                <a:solidFill>
                  <a:srgbClr val="000000"/>
                </a:solidFill>
                <a:effectLst/>
                <a:latin typeface="Calibri"/>
                <a:ea typeface="Calibri" panose="020F0502020204030204"/>
                <a:cs typeface="Calibri"/>
              </a:rPr>
              <a:t>un(e) partenaire vivant avec le VIH qui n’a pas suivi de traitement efficace** contre le VIH </a:t>
            </a:r>
            <a:endParaRPr lang="en-US" sz="2000" i="1" spc="-60" dirty="0">
              <a:ea typeface="Calibri"/>
              <a:cs typeface="Times New Roman"/>
            </a:endParaRPr>
          </a:p>
          <a:p>
            <a:pPr marL="1008407" lvl="2" indent="-342900">
              <a:lnSpc>
                <a:spcPct val="100000"/>
              </a:lnSpc>
              <a:spcBef>
                <a:spcPct val="0"/>
              </a:spcBef>
            </a:pPr>
            <a:r>
              <a:rPr lang="fr-FR" sz="2000" b="0" i="0" strike="noStrike" cap="none" spc="-60" baseline="0" dirty="0">
                <a:solidFill>
                  <a:srgbClr val="000000"/>
                </a:solidFill>
                <a:effectLst/>
                <a:latin typeface="Calibri"/>
                <a:ea typeface="Calibri" panose="020F0502020204030204"/>
                <a:cs typeface="Calibri"/>
              </a:rPr>
              <a:t>Avoir une IST (sur la base d’un test de laboratoire, d’un traitement syndromique des IST ou d’une déclaration personnelle).</a:t>
            </a:r>
            <a:endParaRPr lang="en-US" i="1" spc="-60" dirty="0">
              <a:ea typeface="Calibri"/>
              <a:cs typeface="Times New Roman"/>
            </a:endParaRPr>
          </a:p>
          <a:p>
            <a:pPr marL="1008407" lvl="2" indent="-342900">
              <a:lnSpc>
                <a:spcPct val="100000"/>
              </a:lnSpc>
              <a:spcBef>
                <a:spcPct val="0"/>
              </a:spcBef>
            </a:pPr>
            <a:r>
              <a:rPr lang="fr-FR" sz="2000" b="0" i="0" strike="noStrike" cap="none" spc="-60" baseline="0" dirty="0">
                <a:solidFill>
                  <a:srgbClr val="000000"/>
                </a:solidFill>
                <a:effectLst/>
                <a:latin typeface="Calibri"/>
                <a:ea typeface="Calibri" panose="020F0502020204030204"/>
                <a:cs typeface="Calibri"/>
              </a:rPr>
              <a:t>Utilisation de PEP </a:t>
            </a:r>
          </a:p>
          <a:p>
            <a:pPr marL="1008407" lvl="2" indent="-342900">
              <a:lnSpc>
                <a:spcPct val="100000"/>
              </a:lnSpc>
              <a:spcBef>
                <a:spcPct val="0"/>
              </a:spcBef>
            </a:pPr>
            <a:r>
              <a:rPr lang="fr-FR" sz="2000" b="0" i="0" strike="noStrike" cap="none" spc="-60" baseline="0" dirty="0">
                <a:solidFill>
                  <a:srgbClr val="000000"/>
                </a:solidFill>
                <a:effectLst/>
                <a:latin typeface="Calibri"/>
                <a:ea typeface="Calibri" panose="020F0502020204030204"/>
                <a:cs typeface="Calibri"/>
              </a:rPr>
              <a:t>Partage du matériel et/ou de l’équipement d’injection</a:t>
            </a:r>
          </a:p>
        </p:txBody>
      </p:sp>
      <p:sp>
        <p:nvSpPr>
          <p:cNvPr id="11" name="TextBox 10">
            <a:extLst>
              <a:ext uri="{FF2B5EF4-FFF2-40B4-BE49-F238E27FC236}">
                <a16:creationId xmlns:a16="http://schemas.microsoft.com/office/drawing/2014/main" id="{512FA386-CE89-450E-B4BF-13C94DDE3F4E}"/>
              </a:ext>
            </a:extLst>
          </p:cNvPr>
          <p:cNvSpPr txBox="1"/>
          <p:nvPr/>
        </p:nvSpPr>
        <p:spPr>
          <a:xfrm>
            <a:off x="1148928" y="5535070"/>
            <a:ext cx="10433470" cy="731522"/>
          </a:xfrm>
          <a:prstGeom prst="rect">
            <a:avLst/>
          </a:prstGeom>
          <a:noFill/>
        </p:spPr>
        <p:txBody>
          <a:bodyPr wrap="square" lIns="91440" tIns="45721" rIns="91440" bIns="45721" anchor="t">
            <a:spAutoFit/>
          </a:bodyPr>
          <a:lstStyle/>
          <a:p>
            <a:r>
              <a:rPr lang="fr-FR" sz="1400" b="0" i="0" strike="noStrike" cap="none" spc="0" baseline="0" dirty="0">
                <a:solidFill>
                  <a:srgbClr val="000000"/>
                </a:solidFill>
                <a:effectLst/>
                <a:latin typeface="Calibri"/>
                <a:ea typeface="Calibri" panose="020F0502020204030204"/>
                <a:cs typeface="Calibri"/>
              </a:rPr>
              <a:t>*L’exploration de l’exposition potentielle au VIH des partenaires du client peut être particulièrement importante pour les adolescentes et les jeunes femmes, les partenaires des populations clés et les personnes enceintes ou allaitantes.</a:t>
            </a:r>
            <a:endParaRPr lang="en-US" sz="1400" dirty="0">
              <a:ea typeface="Calibri"/>
              <a:cs typeface="Times New Roman"/>
            </a:endParaRPr>
          </a:p>
          <a:p>
            <a:r>
              <a:rPr lang="fr-FR" sz="1400" b="0" i="0" strike="noStrike" cap="none" spc="0" baseline="0" dirty="0">
                <a:solidFill>
                  <a:srgbClr val="000000"/>
                </a:solidFill>
                <a:effectLst/>
                <a:latin typeface="Calibri"/>
                <a:ea typeface="Calibri" panose="020F0502020204030204"/>
                <a:cs typeface="Calibri"/>
              </a:rPr>
              <a:t>**Sous TAR depuis moins de 6 mois ou observance irrégulière ou inconnue</a:t>
            </a:r>
            <a:endParaRPr lang="en-US" sz="1400" dirty="0">
              <a:solidFill>
                <a:srgbClr val="C00000"/>
              </a:solidFill>
              <a:ea typeface="Calibri"/>
              <a:cs typeface="Times New Roman"/>
            </a:endParaRPr>
          </a:p>
        </p:txBody>
      </p:sp>
    </p:spTree>
    <p:extLst>
      <p:ext uri="{BB962C8B-B14F-4D97-AF65-F5344CB8AC3E}">
        <p14:creationId xmlns:p14="http://schemas.microsoft.com/office/powerpoint/2010/main" val="24379287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FDAF-5C4F-4E28-B9FA-337F4AE93BDD}"/>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Évaluations des risques</a:t>
            </a:r>
          </a:p>
        </p:txBody>
      </p:sp>
      <p:sp>
        <p:nvSpPr>
          <p:cNvPr id="3" name="Content Placeholder 2">
            <a:extLst>
              <a:ext uri="{FF2B5EF4-FFF2-40B4-BE49-F238E27FC236}">
                <a16:creationId xmlns:a16="http://schemas.microsoft.com/office/drawing/2014/main" id="{51507D68-D937-4427-AAA9-C10C8B7F3F44}"/>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Les questions d’évaluation des risques pour identifier les indications comportementales peuvent aider à identifier les clients qui pourraient bénéficier de la PrEP. Elles ne doivent pas être utilisées pour rationner la PrEP ou comme seul critère pour déterminer si une personne peut prendre la PrEP. </a:t>
            </a:r>
          </a:p>
          <a:p>
            <a:r>
              <a:rPr lang="fr-FR" sz="2600" b="0" i="0" strike="noStrike" cap="none" spc="0" baseline="0" dirty="0">
                <a:solidFill>
                  <a:srgbClr val="000000"/>
                </a:solidFill>
                <a:effectLst/>
                <a:latin typeface="Calibri"/>
                <a:ea typeface="Calibri" panose="020F0502020204030204"/>
                <a:cs typeface="Calibri"/>
              </a:rPr>
              <a:t>Les évaluations des risques sont considérées comme des outils et ne devraient pas être exigées. Si quelqu’un demande la PrEP, il doit la recevoir, qu’une évaluation des risques ait été réalisée ou non, et quel que soit le résultat de cette évaluation.</a:t>
            </a:r>
          </a:p>
        </p:txBody>
      </p:sp>
    </p:spTree>
    <p:extLst>
      <p:ext uri="{BB962C8B-B14F-4D97-AF65-F5344CB8AC3E}">
        <p14:creationId xmlns:p14="http://schemas.microsoft.com/office/powerpoint/2010/main" val="1837402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87C9-F1C4-434D-AFAF-E4077F1CEF8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endParaRPr lang="x-none" sz="3400">
              <a:latin typeface="Calibri"/>
              <a:cs typeface="Calibri"/>
            </a:endParaRPr>
          </a:p>
        </p:txBody>
      </p:sp>
      <p:sp>
        <p:nvSpPr>
          <p:cNvPr id="3" name="Content Placeholder 2">
            <a:extLst>
              <a:ext uri="{FF2B5EF4-FFF2-40B4-BE49-F238E27FC236}">
                <a16:creationId xmlns:a16="http://schemas.microsoft.com/office/drawing/2014/main" id="{7938ADE3-9C87-4D27-A60A-31DAB7DC67A5}"/>
              </a:ext>
            </a:extLst>
          </p:cNvPr>
          <p:cNvSpPr>
            <a:spLocks noGrp="1"/>
          </p:cNvSpPr>
          <p:nvPr>
            <p:ph idx="1"/>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Quelles questions pouvez-vous poser à un client pour évaluer ses expositions potentielles au VIH ?</a:t>
            </a:r>
          </a:p>
          <a:p>
            <a:pPr marL="556915" lvl="1" indent="-214003"/>
            <a:r>
              <a:rPr lang="fr-FR" sz="2200" b="0" i="0" strike="noStrike" cap="none" spc="0" baseline="0" dirty="0">
                <a:solidFill>
                  <a:srgbClr val="000000"/>
                </a:solidFill>
                <a:effectLst/>
                <a:latin typeface="Calibri"/>
                <a:ea typeface="Calibri" panose="020F0502020204030204"/>
                <a:cs typeface="Calibri"/>
              </a:rPr>
              <a:t> N’oubliez pas que vous devez poser des questions sur les comportements sexuels/de consommation de drogues des clients, sur les comportements sexuels/de consommation de drogues de leurs partenaires, sur les aspects liés au fait de faire partie d’un couple sérodifférent et sur d’autres aspects de leur situation - par exemple, leur situation de vie actuelle.</a:t>
            </a:r>
            <a:endParaRPr lang="en-US" sz="2200" dirty="0">
              <a:cs typeface="Calibri"/>
            </a:endParaRPr>
          </a:p>
          <a:p>
            <a:pPr marL="0" indent="0">
              <a:buNone/>
            </a:pPr>
            <a:endParaRPr lang="en-US" i="1" dirty="0">
              <a:cs typeface="Calibri"/>
            </a:endParaRPr>
          </a:p>
          <a:p>
            <a:endParaRPr lang="x-none" dirty="0"/>
          </a:p>
        </p:txBody>
      </p:sp>
    </p:spTree>
    <p:extLst>
      <p:ext uri="{BB962C8B-B14F-4D97-AF65-F5344CB8AC3E}">
        <p14:creationId xmlns:p14="http://schemas.microsoft.com/office/powerpoint/2010/main" val="35431071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87C9-F1C4-434D-AFAF-E4077F1CEF8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 de groupe - Débriefing</a:t>
            </a:r>
            <a:endParaRPr lang="x-none" sz="3400">
              <a:latin typeface="Calibri"/>
              <a:cs typeface="Calibri"/>
            </a:endParaRPr>
          </a:p>
        </p:txBody>
      </p:sp>
      <p:sp>
        <p:nvSpPr>
          <p:cNvPr id="3" name="Content Placeholder 2">
            <a:extLst>
              <a:ext uri="{FF2B5EF4-FFF2-40B4-BE49-F238E27FC236}">
                <a16:creationId xmlns:a16="http://schemas.microsoft.com/office/drawing/2014/main" id="{7938ADE3-9C87-4D27-A60A-31DAB7DC67A5}"/>
              </a:ext>
            </a:extLst>
          </p:cNvPr>
          <p:cNvSpPr>
            <a:spLocks noGrp="1"/>
          </p:cNvSpPr>
          <p:nvPr>
            <p:ph idx="1"/>
          </p:nvPr>
        </p:nvSpPr>
        <p:spPr/>
        <p:txBody>
          <a:bodyPr>
            <a:normAutofit/>
          </a:bodyPr>
          <a:lstStyle/>
          <a:p>
            <a:endParaRPr lang="en-US" sz="2600" dirty="0"/>
          </a:p>
          <a:p>
            <a:r>
              <a:rPr lang="fr-FR" sz="2600" b="0" i="0" strike="noStrike" cap="none" spc="0" baseline="0" dirty="0">
                <a:solidFill>
                  <a:srgbClr val="000000"/>
                </a:solidFill>
                <a:effectLst/>
                <a:latin typeface="Calibri"/>
                <a:ea typeface="Calibri" panose="020F0502020204030204"/>
                <a:cs typeface="Calibri"/>
              </a:rPr>
              <a:t>Quelles questions avez-vous posées ?</a:t>
            </a:r>
          </a:p>
          <a:p>
            <a:r>
              <a:rPr lang="fr-FR" sz="2600" b="0" i="0" strike="noStrike" cap="none" spc="0" baseline="0" dirty="0">
                <a:solidFill>
                  <a:srgbClr val="000000"/>
                </a:solidFill>
                <a:effectLst/>
                <a:latin typeface="Calibri"/>
                <a:ea typeface="Calibri" panose="020F0502020204030204"/>
                <a:cs typeface="Calibri"/>
              </a:rPr>
              <a:t>Les questions répondaient-elles aux critères dont nous avons discuté avant l’activité sur la façon d’établir un lien avec les clients ?</a:t>
            </a:r>
          </a:p>
          <a:p>
            <a:endParaRPr lang="x-none" dirty="0"/>
          </a:p>
        </p:txBody>
      </p:sp>
    </p:spTree>
    <p:extLst>
      <p:ext uri="{BB962C8B-B14F-4D97-AF65-F5344CB8AC3E}">
        <p14:creationId xmlns:p14="http://schemas.microsoft.com/office/powerpoint/2010/main" val="19629738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Évaluer les expositions potentielles du client au VIH</a:t>
            </a:r>
          </a:p>
        </p:txBody>
      </p:sp>
      <p:sp>
        <p:nvSpPr>
          <p:cNvPr id="3" name="Content Placeholder 2"/>
          <p:cNvSpPr>
            <a:spLocks noGrp="1"/>
          </p:cNvSpPr>
          <p:nvPr>
            <p:ph sz="quarter" idx="10"/>
          </p:nvPr>
        </p:nvSpPr>
        <p:spPr>
          <a:xfrm>
            <a:off x="1148928" y="1485901"/>
            <a:ext cx="4947072" cy="4794251"/>
          </a:xfrm>
        </p:spPr>
        <p:txBody>
          <a:bodyPr>
            <a:normAutofit/>
          </a:bodyPr>
          <a:lstStyle/>
          <a:p>
            <a:pPr marL="365773" indent="0">
              <a:lnSpc>
                <a:spcPct val="110000"/>
              </a:lnSpc>
              <a:spcBef>
                <a:spcPct val="0"/>
              </a:spcBef>
              <a:buNone/>
            </a:pPr>
            <a:r>
              <a:rPr lang="fr-FR" sz="2200" b="0" i="0" strike="noStrike" cap="none" spc="-41" baseline="0" dirty="0">
                <a:solidFill>
                  <a:srgbClr val="000000"/>
                </a:solidFill>
                <a:effectLst/>
                <a:latin typeface="Calibri"/>
                <a:ea typeface="Calibri" panose="020F0502020204030204"/>
                <a:cs typeface="Calibri"/>
              </a:rPr>
              <a:t>Bien que les prestataires souhaitent obtenir des réponses aux questions similaires à celles de droite, les clients peuvent être réticents à partager ces informations sans se sentir en sécurité avec leur prestataire</a:t>
            </a:r>
          </a:p>
          <a:p>
            <a:pPr marL="365773" indent="0">
              <a:lnSpc>
                <a:spcPct val="110000"/>
              </a:lnSpc>
              <a:spcBef>
                <a:spcPct val="0"/>
              </a:spcBef>
              <a:buNone/>
            </a:pPr>
            <a:endParaRPr lang="en-US" sz="2200" spc="-41" dirty="0">
              <a:cs typeface="Calibri"/>
            </a:endParaRPr>
          </a:p>
          <a:p>
            <a:pPr marL="365773" indent="0">
              <a:lnSpc>
                <a:spcPct val="110000"/>
              </a:lnSpc>
              <a:spcBef>
                <a:spcPct val="0"/>
              </a:spcBef>
              <a:buNone/>
            </a:pPr>
            <a:r>
              <a:rPr lang="fr-FR" sz="2200" b="0" i="0" strike="noStrike" cap="none" spc="-41" baseline="0" dirty="0">
                <a:solidFill>
                  <a:srgbClr val="000000"/>
                </a:solidFill>
                <a:effectLst/>
                <a:latin typeface="Calibri"/>
                <a:ea typeface="Calibri" panose="020F0502020204030204"/>
                <a:cs typeface="Calibri"/>
              </a:rPr>
              <a:t>Les réponses à certaines de ces questions peuvent également être posées dans le cadre d’un dépistage standard et de conseils en matière de VIH</a:t>
            </a:r>
          </a:p>
          <a:p>
            <a:pPr marL="651533" indent="-285760">
              <a:lnSpc>
                <a:spcPct val="110000"/>
              </a:lnSpc>
              <a:spcBef>
                <a:spcPct val="0"/>
              </a:spcBef>
            </a:pPr>
            <a:endParaRPr lang="en-US" sz="2200" spc="-41" dirty="0">
              <a:cs typeface="Calibri"/>
            </a:endParaRPr>
          </a:p>
        </p:txBody>
      </p:sp>
      <p:sp>
        <p:nvSpPr>
          <p:cNvPr id="7" name="Content Placeholder 2">
            <a:extLst>
              <a:ext uri="{FF2B5EF4-FFF2-40B4-BE49-F238E27FC236}">
                <a16:creationId xmlns:a16="http://schemas.microsoft.com/office/drawing/2014/main" id="{D7DEB7F9-0CA0-4E86-A742-8C29F26F54E0}"/>
              </a:ext>
            </a:extLst>
          </p:cNvPr>
          <p:cNvSpPr txBox="1"/>
          <p:nvPr/>
        </p:nvSpPr>
        <p:spPr bwMode="auto">
          <a:xfrm>
            <a:off x="6365669" y="1485901"/>
            <a:ext cx="5216734" cy="4794251"/>
          </a:xfrm>
          <a:prstGeom prst="rect">
            <a:avLst/>
          </a:prstGeom>
          <a:noFill/>
          <a:ln w="57150">
            <a:solidFill>
              <a:schemeClr val="accent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114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114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114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114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114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65773" indent="0" defTabSz="914435">
              <a:lnSpc>
                <a:spcPct val="110000"/>
              </a:lnSpc>
              <a:spcBef>
                <a:spcPct val="0"/>
              </a:spcBef>
              <a:buNone/>
            </a:pPr>
            <a:r>
              <a:rPr lang="fr-FR" sz="1500" b="1" i="0" strike="noStrike" cap="none" spc="-41" baseline="0" dirty="0">
                <a:solidFill>
                  <a:srgbClr val="000000"/>
                </a:solidFill>
                <a:effectLst/>
                <a:latin typeface="Calibri"/>
                <a:ea typeface="Calibri" panose="020F0502020204030204"/>
                <a:cs typeface="Calibri"/>
              </a:rPr>
              <a:t>Au cours des six derniers mois :</a:t>
            </a:r>
            <a:endParaRPr lang="en-US" sz="1500" b="1" spc="-41" dirty="0">
              <a:cs typeface="Calibri"/>
            </a:endParaRPr>
          </a:p>
          <a:p>
            <a:pPr marL="731547" lvl="1"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Avez-vous eu des rapports sexuels vaginaux ou anaux sans préservatifs ?</a:t>
            </a:r>
            <a:endParaRPr lang="en-US" sz="1500" spc="-41" dirty="0">
              <a:cs typeface="Calibri"/>
            </a:endParaRPr>
          </a:p>
          <a:p>
            <a:pPr marL="1031279" lvl="2"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Si oui : Avez-vous eu des rapports sexuels vaginaux ou anaux sans préservatif avec plus d’un(e) partenaire ? </a:t>
            </a:r>
            <a:endParaRPr lang="en-US" sz="1500" spc="-41" dirty="0">
              <a:cs typeface="Calibri"/>
            </a:endParaRPr>
          </a:p>
          <a:p>
            <a:pPr marL="1374191" lvl="3"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Si oui : Avez-vous eu des rapports sexuels vaginaux ou anaux sans préservatif avec un(e) partenaire qui pourrait être exposé(e) au VIH ? Avez-vous eu des rapports sexuels vaginaux ou anaux sans préservatif avec un(e) partenaire vivant avec le VIH et dont vous ne savez pas s’il/elle suit un traitement efficace contre le VIH ?</a:t>
            </a:r>
            <a:endParaRPr lang="en-US" sz="1500" spc="-41" dirty="0">
              <a:cs typeface="Calibri"/>
            </a:endParaRPr>
          </a:p>
          <a:p>
            <a:pPr marL="731547" lvl="1"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Vous a-t-on diagnostiqué une IST ou avez-vous présenté des symptômes d’IST ?</a:t>
            </a:r>
            <a:endParaRPr lang="en-US" sz="1500" spc="-41" dirty="0">
              <a:cs typeface="Calibri"/>
            </a:endParaRPr>
          </a:p>
          <a:p>
            <a:pPr marL="731547" lvl="1"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Avez-vous utilisé la PEP ?</a:t>
            </a:r>
            <a:endParaRPr lang="en-US" sz="1500" spc="-41" dirty="0">
              <a:cs typeface="Calibri"/>
            </a:endParaRPr>
          </a:p>
          <a:p>
            <a:pPr marL="731547" lvl="1" indent="-365773" defTabSz="914435">
              <a:lnSpc>
                <a:spcPct val="110000"/>
              </a:lnSpc>
              <a:spcBef>
                <a:spcPct val="0"/>
              </a:spcBef>
              <a:buFont typeface="Arial"/>
              <a:buChar char="•"/>
            </a:pPr>
            <a:r>
              <a:rPr lang="fr-FR" sz="1500" b="0" i="0" strike="noStrike" cap="none" spc="-41" baseline="0" dirty="0">
                <a:solidFill>
                  <a:srgbClr val="000000"/>
                </a:solidFill>
                <a:effectLst/>
                <a:latin typeface="Calibri"/>
                <a:ea typeface="Calibri" panose="020F0502020204030204"/>
                <a:cs typeface="Calibri"/>
              </a:rPr>
              <a:t>Vous êtes-vous injecté des drogues ou des hormones en utilisant du matériel ou de l’équipement d’injection partagé ?</a:t>
            </a:r>
            <a:endParaRPr lang="en-US" sz="1500" spc="-41" dirty="0">
              <a:cs typeface="Calibri"/>
            </a:endParaRPr>
          </a:p>
          <a:p>
            <a:pPr marL="365773" lvl="1" indent="0" defTabSz="914435">
              <a:lnSpc>
                <a:spcPct val="110000"/>
              </a:lnSpc>
              <a:spcBef>
                <a:spcPct val="0"/>
              </a:spcBef>
              <a:buNone/>
            </a:pPr>
            <a:r>
              <a:rPr lang="fr-FR" sz="1500" b="0" i="0" strike="noStrike" cap="none" spc="0" baseline="0" dirty="0">
                <a:solidFill>
                  <a:srgbClr val="000000"/>
                </a:solidFill>
                <a:effectLst/>
                <a:latin typeface="Calibri"/>
                <a:ea typeface="Calibri" panose="020F0502020204030204"/>
                <a:cs typeface="Calibri"/>
              </a:rPr>
              <a:t>*Sous TAR depuis moins de 6 mois ou observance irrégulière ou inconnue</a:t>
            </a:r>
            <a:endParaRPr lang="en-US" sz="1500" dirty="0">
              <a:solidFill>
                <a:srgbClr val="C00000"/>
              </a:solidFill>
              <a:latin typeface="Calibri"/>
              <a:ea typeface="Calibri"/>
              <a:cs typeface="Times New Roman"/>
            </a:endParaRPr>
          </a:p>
        </p:txBody>
      </p:sp>
    </p:spTree>
    <p:extLst>
      <p:ext uri="{BB962C8B-B14F-4D97-AF65-F5344CB8AC3E}">
        <p14:creationId xmlns:p14="http://schemas.microsoft.com/office/powerpoint/2010/main" val="6147507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30DA-E07B-475E-B383-5E314A5BC83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PrEP orale pour les couples sérodifférents</a:t>
            </a:r>
            <a:endParaRPr lang="x-none" sz="3400" dirty="0">
              <a:latin typeface="Calibri"/>
              <a:cs typeface="Calibri"/>
            </a:endParaRPr>
          </a:p>
        </p:txBody>
      </p:sp>
      <p:sp>
        <p:nvSpPr>
          <p:cNvPr id="3" name="Content Placeholder 2">
            <a:extLst>
              <a:ext uri="{FF2B5EF4-FFF2-40B4-BE49-F238E27FC236}">
                <a16:creationId xmlns:a16="http://schemas.microsoft.com/office/drawing/2014/main" id="{591D2E5C-C87E-4E1A-BCA7-361AE30426D2}"/>
              </a:ext>
            </a:extLst>
          </p:cNvPr>
          <p:cNvSpPr>
            <a:spLocks noGrp="1"/>
          </p:cNvSpPr>
          <p:nvPr>
            <p:ph sz="quarter" idx="10"/>
          </p:nvPr>
        </p:nvSpPr>
        <p:spPr/>
        <p:txBody>
          <a:bodyPr>
            <a:normAutofit lnSpcReduction="10000"/>
          </a:bodyPr>
          <a:lstStyle/>
          <a:p>
            <a:pPr>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Si les clients n’ont pas le VIH et savent qu’ils ont un(e) partenaire vivant avec le VIH, la PrEP orale peut être utilisée pour prévenir l’acquisition du VIH si le/la partenaire vivant avec le VIH n’est pas connu(e) pour avoir une charge virale durablement* supprimée.</a:t>
            </a:r>
            <a:endParaRPr lang="en-US" sz="2400" dirty="0">
              <a:cs typeface="Calibri"/>
            </a:endParaRPr>
          </a:p>
          <a:p>
            <a:pPr>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La PrEP orale doit être envisagée si :</a:t>
            </a:r>
            <a:endParaRPr lang="en-US" sz="2400" dirty="0">
              <a:cs typeface="Calibri"/>
            </a:endParaRPr>
          </a:p>
          <a:p>
            <a:pPr marL="556915" lvl="1" indent="-214003">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Le client sans VIH n’est pas sûr de l’observance de sa/son partenaire au traitement ou s’il a d’autres partenaires sexuel(le)s en plus de sa/son partenaire sous traitement.</a:t>
            </a:r>
            <a:endParaRPr lang="en-US" dirty="0">
              <a:cs typeface="Calibri"/>
            </a:endParaRPr>
          </a:p>
          <a:p>
            <a:pPr marL="556915" lvl="1" indent="-214003">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Le client sans VIH est conscient des lacunes dans l’observance du traitement de sa/son partenaire</a:t>
            </a:r>
            <a:endParaRPr lang="en-US" dirty="0">
              <a:cs typeface="Calibri"/>
            </a:endParaRPr>
          </a:p>
          <a:p>
            <a:pPr marL="556915" lvl="1" indent="-214003">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Le couple ne communique pas ouvertement sur l’observance du traitement et les résultats des tests de charge virale.</a:t>
            </a:r>
            <a:endParaRPr lang="en-US" dirty="0">
              <a:cs typeface="Calibri"/>
            </a:endParaRPr>
          </a:p>
        </p:txBody>
      </p:sp>
      <p:sp>
        <p:nvSpPr>
          <p:cNvPr id="5" name="TextBox 4">
            <a:extLst>
              <a:ext uri="{FF2B5EF4-FFF2-40B4-BE49-F238E27FC236}">
                <a16:creationId xmlns:a16="http://schemas.microsoft.com/office/drawing/2014/main" id="{BA789D1F-6972-4597-A8A1-A96714CF9371}"/>
              </a:ext>
            </a:extLst>
          </p:cNvPr>
          <p:cNvSpPr txBox="1"/>
          <p:nvPr/>
        </p:nvSpPr>
        <p:spPr>
          <a:xfrm>
            <a:off x="1148928" y="6119851"/>
            <a:ext cx="11043072" cy="321442"/>
          </a:xfrm>
          <a:prstGeom prst="rect">
            <a:avLst/>
          </a:prstGeom>
          <a:noFill/>
        </p:spPr>
        <p:txBody>
          <a:bodyPr wrap="square">
            <a:spAutoFit/>
          </a:bodyPr>
          <a:lstStyle/>
          <a:p>
            <a:pPr marL="0" indent="0">
              <a:lnSpc>
                <a:spcPct val="110000"/>
              </a:lnSpc>
              <a:spcBef>
                <a:spcPct val="0"/>
              </a:spcBef>
              <a:buNone/>
            </a:pPr>
            <a:r>
              <a:rPr lang="fr-FR" sz="1400" b="0" i="0" strike="noStrike" cap="none" spc="0" baseline="0" dirty="0">
                <a:solidFill>
                  <a:srgbClr val="000000"/>
                </a:solidFill>
                <a:effectLst/>
                <a:latin typeface="Calibri"/>
                <a:ea typeface="Calibri" panose="020F0502020204030204"/>
                <a:cs typeface="Calibri"/>
              </a:rPr>
              <a:t>*On parle de suppression durable de la charge virale lorsqu’une personne vivant avec le VIH a une charge virale supprimée depuis 6 mois ou plus.</a:t>
            </a:r>
            <a:endParaRPr lang="x-none" sz="1400" dirty="0"/>
          </a:p>
        </p:txBody>
      </p:sp>
    </p:spTree>
    <p:extLst>
      <p:ext uri="{BB962C8B-B14F-4D97-AF65-F5344CB8AC3E}">
        <p14:creationId xmlns:p14="http://schemas.microsoft.com/office/powerpoint/2010/main" val="41183516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CD02-C06A-484B-9337-1EF8E7474553}"/>
              </a:ext>
            </a:extLst>
          </p:cNvPr>
          <p:cNvSpPr>
            <a:spLocks noGrp="1"/>
          </p:cNvSpPr>
          <p:nvPr>
            <p:ph type="title"/>
          </p:nvPr>
        </p:nvSpPr>
        <p:spPr/>
        <p:txBody>
          <a:bodyPr vert="horz" wrap="square" lIns="91440" tIns="45721" rIns="91440" bIns="45721" numCol="1" anchor="ctr" anchorCtr="0" compatLnSpc="1">
            <a:prstTxWarp prst="textNoShape">
              <a:avLst/>
            </a:prstTxWarp>
            <a:noAutofit/>
          </a:bodyPr>
          <a:lstStyle/>
          <a:p>
            <a:r>
              <a:rPr lang="fr-FR" sz="3400" b="1" i="0" strike="noStrike" cap="none" spc="0" baseline="0" dirty="0">
                <a:solidFill>
                  <a:srgbClr val="1F497D"/>
                </a:solidFill>
                <a:effectLst/>
                <a:latin typeface="Calibri"/>
                <a:ea typeface="Calibri" panose="020F0502020204030204"/>
                <a:cs typeface="Calibri"/>
              </a:rPr>
              <a:t>Questions pour aider à identifier les couples sérodifférents qui pourraient bénéficier de l’utilisation de la PrEP orale</a:t>
            </a:r>
            <a:endParaRPr lang="x-none" sz="3400" dirty="0">
              <a:latin typeface="Calibri"/>
              <a:cs typeface="Calibri"/>
            </a:endParaRPr>
          </a:p>
        </p:txBody>
      </p:sp>
      <p:sp>
        <p:nvSpPr>
          <p:cNvPr id="3" name="Content Placeholder 2">
            <a:extLst>
              <a:ext uri="{FF2B5EF4-FFF2-40B4-BE49-F238E27FC236}">
                <a16:creationId xmlns:a16="http://schemas.microsoft.com/office/drawing/2014/main" id="{21B456EB-6423-4153-A681-3DADBAA68B5F}"/>
              </a:ext>
            </a:extLst>
          </p:cNvPr>
          <p:cNvSpPr>
            <a:spLocks noGrp="1"/>
          </p:cNvSpPr>
          <p:nvPr>
            <p:ph sz="quarter" idx="10"/>
          </p:nvPr>
        </p:nvSpPr>
        <p:spPr/>
        <p:txBody>
          <a:bodyPr>
            <a:normAutofit fontScale="97500"/>
          </a:bodyPr>
          <a:lstStyle/>
          <a:p>
            <a:r>
              <a:rPr lang="fr-FR" sz="2600" b="0" i="0" strike="noStrike" cap="none" spc="0" baseline="0" dirty="0">
                <a:solidFill>
                  <a:srgbClr val="000000"/>
                </a:solidFill>
                <a:effectLst/>
                <a:latin typeface="Calibri"/>
                <a:ea typeface="Calibri" panose="020F0502020204030204"/>
                <a:cs typeface="Calibri"/>
              </a:rPr>
              <a:t>Votre partenaire prend-il/elle un TAR pour le VIH ?</a:t>
            </a:r>
          </a:p>
          <a:p>
            <a:r>
              <a:rPr lang="fr-FR" sz="2600" b="0" i="0" strike="noStrike" cap="none" spc="0" baseline="0" dirty="0">
                <a:solidFill>
                  <a:srgbClr val="000000"/>
                </a:solidFill>
                <a:effectLst/>
                <a:latin typeface="Calibri"/>
                <a:ea typeface="Calibri" panose="020F0502020204030204"/>
                <a:cs typeface="Calibri"/>
              </a:rPr>
              <a:t>Votre partenaire est-il/elle sous TAR durable depuis plus de 6 mois ?</a:t>
            </a:r>
            <a:endParaRPr lang="en-US" sz="2600" dirty="0">
              <a:cs typeface="Calibri"/>
            </a:endParaRPr>
          </a:p>
          <a:p>
            <a:r>
              <a:rPr lang="fr-FR" sz="2600" b="0" i="0" strike="noStrike" cap="none" spc="0" baseline="0" dirty="0">
                <a:solidFill>
                  <a:srgbClr val="000000"/>
                </a:solidFill>
                <a:effectLst/>
                <a:latin typeface="Calibri"/>
                <a:ea typeface="Calibri" panose="020F0502020204030204"/>
                <a:cs typeface="Calibri"/>
              </a:rPr>
              <a:t>Discutez-vous régulièrement de l’observance du traitement du VIH par votre partenaire ? </a:t>
            </a:r>
          </a:p>
          <a:p>
            <a:r>
              <a:rPr lang="fr-FR" sz="2600" b="0" i="0" strike="noStrike" cap="none" spc="0" baseline="0" dirty="0">
                <a:solidFill>
                  <a:srgbClr val="000000"/>
                </a:solidFill>
                <a:effectLst/>
                <a:latin typeface="Calibri"/>
                <a:ea typeface="Calibri" panose="020F0502020204030204"/>
                <a:cs typeface="Calibri"/>
              </a:rPr>
              <a:t>Connaissez-vous la dernière charge virale de votre partenaire ? Quel était le résultat ? Et quand les tests ont-ils été effectués ?</a:t>
            </a:r>
            <a:endParaRPr lang="en-US" sz="2600" dirty="0">
              <a:cs typeface="Calibri"/>
            </a:endParaRPr>
          </a:p>
          <a:p>
            <a:r>
              <a:rPr lang="fr-FR" sz="2600" b="0" i="0" strike="noStrike" cap="none" spc="0" baseline="0" dirty="0">
                <a:solidFill>
                  <a:srgbClr val="000000"/>
                </a:solidFill>
                <a:effectLst/>
                <a:latin typeface="Calibri"/>
                <a:ea typeface="Calibri" panose="020F0502020204030204"/>
                <a:cs typeface="Calibri"/>
              </a:rPr>
              <a:t>Souhaitez-vous avoir un enfant avec votre partenaire ?</a:t>
            </a:r>
            <a:endParaRPr lang="en-US" sz="2600" dirty="0">
              <a:cs typeface="Calibri"/>
            </a:endParaRPr>
          </a:p>
          <a:p>
            <a:r>
              <a:rPr lang="fr-FR" sz="2600" b="0" i="0" strike="noStrike" cap="none" spc="0" baseline="0" dirty="0">
                <a:solidFill>
                  <a:srgbClr val="000000"/>
                </a:solidFill>
                <a:effectLst/>
                <a:latin typeface="Calibri"/>
                <a:ea typeface="Calibri" panose="020F0502020204030204"/>
                <a:cs typeface="Calibri"/>
              </a:rPr>
              <a:t>Votre partenaire et vous-même utilisez-vous régulièrement des préservatifs ?</a:t>
            </a:r>
            <a:endParaRPr lang="en-US" sz="2600" dirty="0">
              <a:cs typeface="Calibri"/>
            </a:endParaRPr>
          </a:p>
          <a:p>
            <a:endParaRPr lang="x-none" sz="2600" dirty="0"/>
          </a:p>
        </p:txBody>
      </p:sp>
    </p:spTree>
    <p:extLst>
      <p:ext uri="{BB962C8B-B14F-4D97-AF65-F5344CB8AC3E}">
        <p14:creationId xmlns:p14="http://schemas.microsoft.com/office/powerpoint/2010/main" val="41561401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spcBef>
                <a:spcPct val="0"/>
              </a:spcBef>
              <a:spcAft>
                <a:spcPct val="0"/>
              </a:spcAft>
              <a:buNone/>
              <a:tabLst>
                <a:tab pos="457216" algn="l"/>
              </a:tabLst>
            </a:pPr>
            <a:r>
              <a:rPr lang="fr-FR" sz="2200" b="1" i="0" strike="noStrike" cap="none" spc="0" baseline="0" dirty="0">
                <a:solidFill>
                  <a:srgbClr val="000000"/>
                </a:solidFill>
                <a:effectLst/>
                <a:latin typeface="Calibri"/>
                <a:ea typeface="Calibri" panose="020F0502020204030204"/>
                <a:cs typeface="Calibri"/>
              </a:rPr>
              <a:t>La PrEP orale ne doit pas être proposée dans le cadre d’un ensemble complet de mesures de prévention du VIH pour les :</a:t>
            </a:r>
            <a:endParaRPr lang="en-US" sz="2200" dirty="0">
              <a:latin typeface="+mj-lt"/>
              <a:ea typeface="Times New Roman" panose="02020603050405020304" pitchFamily="18" charset="0"/>
              <a:cs typeface="Calibri"/>
            </a:endParaRPr>
          </a:p>
          <a:p>
            <a:pPr marL="0" indent="0">
              <a:spcBef>
                <a:spcPct val="0"/>
              </a:spcBef>
              <a:spcAft>
                <a:spcPct val="0"/>
              </a:spcAft>
              <a:buNone/>
              <a:tabLst>
                <a:tab pos="457216" algn="l"/>
              </a:tabLst>
            </a:pPr>
            <a:endParaRPr lang="en-US" sz="2200" dirty="0">
              <a:latin typeface="+mj-lt"/>
              <a:ea typeface="Times New Roman" panose="02020603050405020304" pitchFamily="18" charset="0"/>
            </a:endParaRP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Hommes ayant des rapports sexuels avec des hommes </a:t>
            </a: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Personnes ayant été potentiellement exposées au VIH au cours des 72 dernières heures </a:t>
            </a: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Personnes qui s’injectent des drogues </a:t>
            </a: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Personnes séronégatives dans des relations sérodifférentes où le/la partenaire vivant avec le VIH n’est pas sous TAR efficace</a:t>
            </a:r>
          </a:p>
        </p:txBody>
      </p:sp>
    </p:spTree>
    <p:extLst>
      <p:ext uri="{BB962C8B-B14F-4D97-AF65-F5344CB8AC3E}">
        <p14:creationId xmlns:p14="http://schemas.microsoft.com/office/powerpoint/2010/main" val="6204134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spcBef>
                <a:spcPct val="0"/>
              </a:spcBef>
              <a:spcAft>
                <a:spcPct val="0"/>
              </a:spcAft>
              <a:buNone/>
              <a:tabLst>
                <a:tab pos="457216" algn="l"/>
              </a:tabLst>
            </a:pPr>
            <a:r>
              <a:rPr lang="fr-FR" sz="2200" b="1" i="0" strike="noStrike" cap="none" spc="0" baseline="0" dirty="0">
                <a:solidFill>
                  <a:srgbClr val="000000"/>
                </a:solidFill>
                <a:effectLst/>
                <a:latin typeface="Calibri"/>
                <a:ea typeface="Calibri" panose="020F0502020204030204"/>
                <a:cs typeface="Calibri"/>
              </a:rPr>
              <a:t>La PrEP orale ne doit pas être proposée dans le cadre d’un ensemble complet de mesures de prévention du VIH pour les:</a:t>
            </a:r>
            <a:r>
              <a:rPr lang="fr-FR" sz="2200" b="0" i="0" strike="noStrike" cap="none" spc="0" baseline="0" dirty="0">
                <a:solidFill>
                  <a:srgbClr val="000000"/>
                </a:solidFill>
                <a:effectLst/>
                <a:latin typeface="Calibri"/>
                <a:ea typeface="Calibri" panose="020F0502020204030204"/>
                <a:cs typeface="Calibri"/>
              </a:rPr>
              <a:t> </a:t>
            </a:r>
            <a:endParaRPr lang="en-US" sz="2200" i="1" dirty="0">
              <a:latin typeface="+mj-lt"/>
              <a:ea typeface="Times New Roman" panose="02020603050405020304" pitchFamily="18" charset="0"/>
              <a:cs typeface="Calibri"/>
            </a:endParaRPr>
          </a:p>
          <a:p>
            <a:pPr marL="0" indent="0">
              <a:spcBef>
                <a:spcPct val="0"/>
              </a:spcBef>
              <a:spcAft>
                <a:spcPct val="0"/>
              </a:spcAft>
              <a:buNone/>
              <a:tabLst>
                <a:tab pos="457216" algn="l"/>
              </a:tabLst>
            </a:pPr>
            <a:endParaRPr lang="en-US" sz="2200" dirty="0">
              <a:latin typeface="+mj-lt"/>
              <a:ea typeface="Times New Roman" panose="02020603050405020304" pitchFamily="18" charset="0"/>
              <a:cs typeface="Calibri"/>
            </a:endParaRP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Hommes ayant des rapports sexuels avec des hommes </a:t>
            </a:r>
          </a:p>
          <a:p>
            <a:pPr marL="342900" indent="-342900">
              <a:spcBef>
                <a:spcPct val="0"/>
              </a:spcBef>
              <a:spcAft>
                <a:spcPct val="0"/>
              </a:spcAft>
              <a:buFont typeface="+mj-lt"/>
              <a:buAutoNum type="alphaLcParenR"/>
              <a:tabLst>
                <a:tab pos="457216" algn="l"/>
              </a:tabLst>
            </a:pPr>
            <a:r>
              <a:rPr lang="fr-FR" sz="2200" b="0" i="0" u="sng" strike="noStrike" cap="none" spc="0" baseline="0" dirty="0">
                <a:solidFill>
                  <a:srgbClr val="000000"/>
                </a:solidFill>
                <a:effectLst/>
                <a:uFill>
                  <a:solidFill>
                    <a:srgbClr val="000000"/>
                  </a:solidFill>
                </a:uFill>
                <a:latin typeface="Calibri"/>
                <a:ea typeface="Calibri" panose="020F0502020204030204"/>
                <a:cs typeface="Calibri"/>
              </a:rPr>
              <a:t>Personnes ayant été potentiellement exposées au VIH au cours des 72 dernières heures </a:t>
            </a: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Personnes qui s’injectent des drogues </a:t>
            </a:r>
          </a:p>
          <a:p>
            <a:pPr marL="342900" indent="-342900">
              <a:spcBef>
                <a:spcPct val="0"/>
              </a:spcBef>
              <a:spcAft>
                <a:spcPct val="0"/>
              </a:spcAft>
              <a:buFont typeface="+mj-lt"/>
              <a:buAutoNum type="alphaLcParenR"/>
              <a:tabLst>
                <a:tab pos="457216" algn="l"/>
              </a:tabLst>
            </a:pPr>
            <a:r>
              <a:rPr lang="fr-FR" sz="2200" b="0" i="0" strike="noStrike" cap="none" spc="0" baseline="0" dirty="0">
                <a:solidFill>
                  <a:srgbClr val="000000"/>
                </a:solidFill>
                <a:effectLst/>
                <a:latin typeface="Calibri"/>
                <a:ea typeface="Calibri" panose="020F0502020204030204"/>
                <a:cs typeface="Calibri"/>
              </a:rPr>
              <a:t>Personnes séronégatives dans des relations sérodifférentes où le/la partenaire vivant avec le VIH n’est pas sous TAR efficace</a:t>
            </a:r>
          </a:p>
        </p:txBody>
      </p:sp>
      <p:sp>
        <p:nvSpPr>
          <p:cNvPr id="4" name="Content Placeholder 2">
            <a:extLst>
              <a:ext uri="{FF2B5EF4-FFF2-40B4-BE49-F238E27FC236}">
                <a16:creationId xmlns:a16="http://schemas.microsoft.com/office/drawing/2014/main" id="{F7A5C429-C32B-43AD-989E-81CB79285A57}"/>
              </a:ext>
            </a:extLst>
          </p:cNvPr>
          <p:cNvSpPr txBox="1"/>
          <p:nvPr/>
        </p:nvSpPr>
        <p:spPr bwMode="auto">
          <a:xfrm>
            <a:off x="1148933" y="4890655"/>
            <a:ext cx="10433470" cy="1504953"/>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50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000" b="0" i="0" strike="noStrike" cap="none" spc="-50" baseline="0" dirty="0">
                <a:solidFill>
                  <a:srgbClr val="000000"/>
                </a:solidFill>
                <a:effectLst/>
                <a:latin typeface="Calibri"/>
                <a:ea typeface="Calibri" panose="020F0502020204030204"/>
                <a:cs typeface="Calibri"/>
              </a:rPr>
              <a:t>Les hommes qui ont des rapports sexuels avec des hommes, les personnes qui s’injectent des drogues et les personnes séronégatives dans des relations sérodifférentes où le/la partenaire vivant avec le VIH n’est pas sous TAR efficace sont tous des candidats potentiels à l’utilisation de la PrEP orale s’ils ont des expositions potentielles. Les personnes ayant été exposées au cours des 72 dernières heures ne doivent pas être orientées vers la PrEP et doivent plutôt être orientées vers la PEP. </a:t>
            </a:r>
          </a:p>
        </p:txBody>
      </p:sp>
    </p:spTree>
    <p:extLst>
      <p:ext uri="{BB962C8B-B14F-4D97-AF65-F5344CB8AC3E}">
        <p14:creationId xmlns:p14="http://schemas.microsoft.com/office/powerpoint/2010/main" val="276845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29650"/>
            <a:ext cx="9950245" cy="1470025"/>
          </a:xfrm>
        </p:spPr>
        <p:txBody>
          <a:bodyPr>
            <a:noAutofit/>
          </a:bodyPr>
          <a:lstStyle/>
          <a:p>
            <a:pPr>
              <a:spcBef>
                <a:spcPts val="1001"/>
              </a:spcBef>
              <a:spcAft>
                <a:spcPts val="500"/>
              </a:spcAft>
            </a:pPr>
            <a:r>
              <a:rPr lang="fr-FR" sz="3000" b="1" i="0" strike="noStrike" cap="none" spc="0" baseline="0" dirty="0">
                <a:solidFill>
                  <a:srgbClr val="FFFFFF"/>
                </a:solidFill>
                <a:effectLst/>
                <a:latin typeface="Calibri"/>
                <a:ea typeface="Calibri" panose="020F0502020204030204"/>
                <a:cs typeface="Calibri"/>
              </a:rPr>
              <a:t>Prophylaxie pré-exposition orale</a:t>
            </a:r>
            <a:br>
              <a:rPr sz="3000" dirty="0"/>
            </a:br>
            <a:r>
              <a:rPr lang="fr-FR" sz="3000" b="0" i="1" strike="noStrike" cap="none" spc="0" baseline="0" dirty="0">
                <a:solidFill>
                  <a:srgbClr val="FFFFFF"/>
                </a:solidFill>
                <a:effectLst/>
                <a:latin typeface="Calibri"/>
                <a:ea typeface="Calibri" panose="020F0502020204030204"/>
                <a:cs typeface="Calibri"/>
              </a:rPr>
              <a:t>Formation des prestataires sur l’utilisation de la prophylaxie pré-exposition orale pour la prévention du VIH en [</a:t>
            </a:r>
            <a:r>
              <a:rPr lang="fr-FR" sz="3000" b="0" i="1" strike="noStrike" cap="none" spc="0" baseline="0" dirty="0">
                <a:solidFill>
                  <a:srgbClr val="C0504D"/>
                </a:solidFill>
                <a:effectLst/>
                <a:latin typeface="Calibri"/>
                <a:ea typeface="Calibri" panose="020F0502020204030204"/>
                <a:cs typeface="Calibri"/>
              </a:rPr>
              <a:t>PAYS</a:t>
            </a:r>
            <a:r>
              <a:rPr lang="fr-FR" sz="3000" b="0" i="1" strike="noStrike" cap="none" spc="0" baseline="0" dirty="0">
                <a:solidFill>
                  <a:srgbClr val="FFFFFF"/>
                </a:solidFill>
                <a:effectLst/>
                <a:latin typeface="Calibri"/>
                <a:ea typeface="Calibri" panose="020F0502020204030204"/>
                <a:cs typeface="Calibri"/>
              </a:rPr>
              <a:t>]</a:t>
            </a:r>
            <a:br>
              <a:rPr sz="3000" dirty="0"/>
            </a:br>
            <a:endParaRPr lang="en-US" sz="3000" i="1" dirty="0">
              <a:cs typeface="Arial Narrow"/>
            </a:endParaRPr>
          </a:p>
        </p:txBody>
      </p:sp>
      <p:sp>
        <p:nvSpPr>
          <p:cNvPr id="3" name="Subtitle 2">
            <a:extLst>
              <a:ext uri="{FF2B5EF4-FFF2-40B4-BE49-F238E27FC236}">
                <a16:creationId xmlns:a16="http://schemas.microsoft.com/office/drawing/2014/main" id="{289B0331-28C8-40B3-9ED0-E46DADDA1873}"/>
              </a:ext>
            </a:extLst>
          </p:cNvPr>
          <p:cNvSpPr>
            <a:spLocks noGrp="1"/>
          </p:cNvSpPr>
          <p:nvPr>
            <p:ph type="subTitle" idx="1"/>
          </p:nvPr>
        </p:nvSpPr>
        <p:spPr/>
        <p:txBody>
          <a:bodyPr/>
          <a:lstStyle/>
          <a:p>
            <a:r>
              <a:rPr lang="fr-FR" sz="2200" b="0" i="1" strike="noStrike" cap="none" spc="0" baseline="0" dirty="0">
                <a:solidFill>
                  <a:srgbClr val="FFFFFF"/>
                </a:solidFill>
                <a:effectLst/>
                <a:latin typeface="Calibri"/>
                <a:ea typeface="Calibri" panose="020F0502020204030204"/>
                <a:cs typeface="Calibri"/>
              </a:rPr>
              <a:t>[</a:t>
            </a:r>
            <a:r>
              <a:rPr lang="fr-FR" sz="2200" b="0" i="1" strike="noStrike" cap="none" spc="0" baseline="0" dirty="0">
                <a:solidFill>
                  <a:srgbClr val="C0504D"/>
                </a:solidFill>
                <a:effectLst/>
                <a:latin typeface="Calibri"/>
                <a:ea typeface="Calibri" panose="020F0502020204030204"/>
                <a:cs typeface="Calibri"/>
              </a:rPr>
              <a:t>Nom du facilitateur 1, Organisation du facilitateur 1, Titre du facilitateur 1</a:t>
            </a:r>
            <a:r>
              <a:rPr lang="fr-FR" sz="2200" b="0" i="0" strike="noStrike" cap="none" spc="0" baseline="0" dirty="0">
                <a:solidFill>
                  <a:srgbClr val="FFFFFF"/>
                </a:solidFill>
                <a:effectLst/>
                <a:latin typeface="Calibri"/>
                <a:ea typeface="Calibri" panose="020F0502020204030204"/>
                <a:cs typeface="Calibri"/>
              </a:rPr>
              <a:t>]</a:t>
            </a:r>
          </a:p>
          <a:p>
            <a:r>
              <a:rPr lang="fr-FR" sz="2200" b="0" i="1" strike="noStrike" cap="none" spc="0" baseline="0" dirty="0">
                <a:solidFill>
                  <a:srgbClr val="FFFFFF"/>
                </a:solidFill>
                <a:effectLst/>
                <a:latin typeface="Calibri"/>
                <a:ea typeface="Calibri" panose="020F0502020204030204"/>
                <a:cs typeface="Calibri"/>
              </a:rPr>
              <a:t>[</a:t>
            </a:r>
            <a:r>
              <a:rPr lang="fr-FR" sz="2200" b="0" i="1" strike="noStrike" cap="none" spc="0" baseline="0" dirty="0">
                <a:solidFill>
                  <a:srgbClr val="C0504D"/>
                </a:solidFill>
                <a:effectLst/>
                <a:latin typeface="Calibri"/>
                <a:ea typeface="Calibri" panose="020F0502020204030204"/>
                <a:cs typeface="Calibri"/>
              </a:rPr>
              <a:t>Nom du facilitateur 2, Organisation du facilitateur 2, Titre du facilitateur 2</a:t>
            </a:r>
            <a:r>
              <a:rPr lang="fr-FR" sz="2200" b="0" i="1" strike="noStrike" cap="none" spc="0" baseline="0" dirty="0">
                <a:solidFill>
                  <a:srgbClr val="FFFFFF"/>
                </a:solidFill>
                <a:effectLst/>
                <a:latin typeface="Calibri"/>
                <a:ea typeface="Calibri" panose="020F0502020204030204"/>
                <a:cs typeface="Calibri"/>
              </a:rPr>
              <a:t>]</a:t>
            </a:r>
          </a:p>
        </p:txBody>
      </p:sp>
    </p:spTree>
    <p:extLst>
      <p:ext uri="{BB962C8B-B14F-4D97-AF65-F5344CB8AC3E}">
        <p14:creationId xmlns:p14="http://schemas.microsoft.com/office/powerpoint/2010/main" val="36552461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Critères d’utilisation de la PrEP orale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normAutofit/>
          </a:bodyPr>
          <a:lstStyle/>
          <a:p>
            <a:pPr marL="0" indent="0">
              <a:buNone/>
            </a:pPr>
            <a:r>
              <a:rPr lang="fr-FR" sz="1800" b="0" i="0" strike="noStrike" cap="none" spc="0" baseline="0" dirty="0">
                <a:solidFill>
                  <a:srgbClr val="000000"/>
                </a:solidFill>
                <a:effectLst/>
                <a:latin typeface="Calibri"/>
                <a:ea typeface="Calibri" panose="020F0502020204030204"/>
                <a:cs typeface="Calibri"/>
              </a:rPr>
              <a:t>Les clients doivent être :</a:t>
            </a:r>
          </a:p>
          <a:p>
            <a:pPr marL="257175" indent="-257175"/>
            <a:r>
              <a:rPr lang="fr-FR" sz="1800" b="0" i="0" strike="noStrike" cap="none" spc="0" baseline="0" dirty="0">
                <a:solidFill>
                  <a:srgbClr val="000000"/>
                </a:solidFill>
                <a:effectLst/>
                <a:latin typeface="Calibri"/>
                <a:ea typeface="Calibri" panose="020F0502020204030204"/>
                <a:cs typeface="Calibri"/>
              </a:rPr>
              <a:t>Séronégatifs</a:t>
            </a:r>
          </a:p>
          <a:p>
            <a:pPr marL="257175" indent="-257175"/>
            <a:r>
              <a:rPr lang="fr-FR" sz="1800" b="0" i="0" strike="noStrike" cap="none" spc="0" baseline="0" dirty="0">
                <a:solidFill>
                  <a:srgbClr val="000000"/>
                </a:solidFill>
                <a:effectLst/>
                <a:latin typeface="Calibri"/>
                <a:ea typeface="Calibri" panose="020F0502020204030204"/>
                <a:cs typeface="Calibri"/>
              </a:rPr>
              <a:t>Non indiqués pour la PEP ou suspectés d’être atteints d’IAH</a:t>
            </a:r>
          </a:p>
          <a:p>
            <a:pPr marL="257175" indent="-257175"/>
            <a:r>
              <a:rPr lang="fr-FR" sz="1800" b="0" i="0" strike="noStrike" cap="none" spc="0" baseline="0" dirty="0">
                <a:solidFill>
                  <a:srgbClr val="000000"/>
                </a:solidFill>
                <a:effectLst/>
                <a:latin typeface="Calibri"/>
                <a:ea typeface="Calibri" panose="020F0502020204030204"/>
                <a:cs typeface="Calibri"/>
              </a:rPr>
              <a:t>Associés à une probabilité élevée de contracter le VIH</a:t>
            </a:r>
          </a:p>
          <a:p>
            <a:pPr marL="257175" indent="-257175"/>
            <a:r>
              <a:rPr lang="fr-FR" sz="1800" b="1" i="0" u="sng" strike="noStrike" cap="none" spc="0" baseline="0" dirty="0">
                <a:solidFill>
                  <a:srgbClr val="000000"/>
                </a:solidFill>
                <a:effectLst/>
                <a:uFill>
                  <a:solidFill>
                    <a:srgbClr val="000000"/>
                  </a:solidFill>
                </a:uFill>
                <a:latin typeface="Calibri"/>
                <a:ea typeface="Calibri" panose="020F0502020204030204"/>
                <a:cs typeface="Calibri"/>
              </a:rPr>
              <a:t>Exempts de contre-indications à la PrEP orale</a:t>
            </a:r>
          </a:p>
        </p:txBody>
      </p:sp>
    </p:spTree>
    <p:extLst>
      <p:ext uri="{BB962C8B-B14F-4D97-AF65-F5344CB8AC3E}">
        <p14:creationId xmlns:p14="http://schemas.microsoft.com/office/powerpoint/2010/main" val="516655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fontScale="90000"/>
          </a:bodyPr>
          <a:lstStyle/>
          <a:p>
            <a:r>
              <a:rPr lang="fr-FR" sz="3400" b="1" i="0" strike="noStrike" cap="none" spc="0" baseline="0" dirty="0">
                <a:solidFill>
                  <a:srgbClr val="1F497D"/>
                </a:solidFill>
                <a:effectLst/>
                <a:latin typeface="Calibri"/>
                <a:ea typeface="Calibri" panose="020F0502020204030204"/>
                <a:cs typeface="Calibri"/>
              </a:rPr>
              <a:t>Évaluer les contre-indications à l’utilisation de la PrEP orale</a:t>
            </a:r>
            <a:endParaRPr lang="en-US" sz="3400" b="0" i="1" dirty="0">
              <a:latin typeface="Calibri"/>
              <a:cs typeface="Calibri"/>
            </a:endParaRP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a:xfrm>
            <a:off x="2046765" y="1570366"/>
            <a:ext cx="9849959" cy="4781335"/>
          </a:xfrm>
        </p:spPr>
        <p:txBody>
          <a:bodyPr>
            <a:normAutofit fontScale="97500"/>
          </a:bodyPr>
          <a:lstStyle/>
          <a:p>
            <a:pPr marL="0" indent="0" defTabSz="914435" eaLnBrk="0" hangingPunct="0">
              <a:lnSpc>
                <a:spcPct val="100000"/>
              </a:lnSpc>
              <a:spcBef>
                <a:spcPct val="0"/>
              </a:spcBef>
              <a:buClrTx/>
              <a:buNone/>
            </a:pPr>
            <a:r>
              <a:rPr lang="fr-FR" sz="2400" b="0" i="0" strike="noStrike" cap="none" spc="0" baseline="0" dirty="0">
                <a:solidFill>
                  <a:srgbClr val="000000"/>
                </a:solidFill>
                <a:effectLst/>
                <a:latin typeface="Calibri"/>
                <a:ea typeface="Calibri" panose="020F0502020204030204"/>
                <a:cs typeface="Calibri"/>
              </a:rPr>
              <a:t>La PrEP orale ne doit </a:t>
            </a:r>
            <a:r>
              <a:rPr lang="fr-FR" sz="2400" b="1" i="0" strike="noStrike" cap="none" spc="0" baseline="0" dirty="0">
                <a:solidFill>
                  <a:srgbClr val="000000"/>
                </a:solidFill>
                <a:effectLst/>
                <a:latin typeface="Calibri"/>
                <a:ea typeface="Calibri" panose="020F0502020204030204"/>
                <a:cs typeface="Calibri"/>
              </a:rPr>
              <a:t>PAS</a:t>
            </a:r>
            <a:r>
              <a:rPr lang="fr-FR" sz="2400" b="0" i="0" strike="noStrike" cap="none" spc="0" baseline="0" dirty="0">
                <a:solidFill>
                  <a:srgbClr val="000000"/>
                </a:solidFill>
                <a:effectLst/>
                <a:latin typeface="Calibri"/>
                <a:ea typeface="Calibri" panose="020F0502020204030204"/>
                <a:cs typeface="Calibri"/>
              </a:rPr>
              <a:t> être fournie aux personnes avec :</a:t>
            </a:r>
          </a:p>
          <a:p>
            <a:pPr marL="0" indent="0" defTabSz="914435" eaLnBrk="0" hangingPunct="0">
              <a:lnSpc>
                <a:spcPct val="100000"/>
              </a:lnSpc>
              <a:spcBef>
                <a:spcPct val="0"/>
              </a:spcBef>
              <a:buClrTx/>
              <a:buNone/>
            </a:pPr>
            <a:endParaRPr kumimoji="0" lang="en-US" altLang="en-US" sz="2400" b="0" i="0" u="none" strike="noStrike" cap="none" normalizeH="0" baseline="0" dirty="0">
              <a:ln>
                <a:noFill/>
              </a:ln>
              <a:solidFill>
                <a:schemeClr val="tx1"/>
              </a:solidFill>
              <a:effectLst/>
            </a:endParaRPr>
          </a:p>
          <a:p>
            <a:pPr marL="471170" lvl="1" indent="-171450" eaLnBrk="0" hangingPunct="0">
              <a:lnSpc>
                <a:spcPct val="100000"/>
              </a:lnSpc>
              <a:spcBef>
                <a:spcPct val="0"/>
              </a:spcBef>
              <a:buFont typeface="Arial" panose="020B0604020202020204" pitchFamily="34" charset="0"/>
              <a:buChar char="•"/>
            </a:pPr>
            <a:r>
              <a:rPr lang="fr-FR" sz="2400" b="0" i="0" strike="noStrike" cap="none" spc="0" baseline="0" dirty="0">
                <a:solidFill>
                  <a:srgbClr val="1F497D"/>
                </a:solidFill>
                <a:effectLst/>
                <a:latin typeface="Calibri"/>
                <a:ea typeface="Calibri" panose="020F0502020204030204"/>
                <a:cs typeface="Calibri"/>
              </a:rPr>
              <a:t>Résultat de test positif au VIH selon l’algorithme national de dépistage du VIH</a:t>
            </a:r>
            <a:endParaRPr lang="en-US" altLang="en-US" dirty="0">
              <a:solidFill>
                <a:schemeClr val="tx2"/>
              </a:solidFill>
              <a:cs typeface="Calibri"/>
            </a:endParaRPr>
          </a:p>
          <a:p>
            <a:pPr marL="471170" lvl="1" indent="-171450" eaLnBrk="0" hangingPunct="0">
              <a:lnSpc>
                <a:spcPct val="100000"/>
              </a:lnSpc>
              <a:spcBef>
                <a:spcPct val="0"/>
              </a:spcBef>
              <a:buFont typeface="Arial" panose="020B0604020202020204" pitchFamily="34" charset="0"/>
              <a:buChar char="•"/>
            </a:pPr>
            <a:r>
              <a:rPr lang="fr-FR" sz="2400" b="0" i="0" strike="noStrike" cap="none" spc="0" baseline="0" dirty="0">
                <a:solidFill>
                  <a:srgbClr val="1F497D"/>
                </a:solidFill>
                <a:effectLst/>
                <a:latin typeface="Calibri"/>
                <a:ea typeface="Calibri" panose="020F0502020204030204"/>
                <a:cs typeface="Calibri"/>
              </a:rPr>
              <a:t>Exposition connue au VIH dans les 72 dernières heures (proposer une PEP)</a:t>
            </a:r>
            <a:endParaRPr lang="en-US" altLang="en-US" dirty="0">
              <a:solidFill>
                <a:schemeClr val="tx2"/>
              </a:solidFill>
              <a:cs typeface="Calibri"/>
            </a:endParaRPr>
          </a:p>
          <a:p>
            <a:pPr marL="471170" lvl="1" indent="-171450" eaLnBrk="0" hangingPunct="0">
              <a:lnSpc>
                <a:spcPct val="100000"/>
              </a:lnSpc>
              <a:spcBef>
                <a:spcPct val="0"/>
              </a:spcBef>
              <a:spcAft>
                <a:spcPts val="600"/>
              </a:spcAft>
              <a:buFont typeface="Arial" panose="020B0604020202020204" pitchFamily="34" charset="0"/>
              <a:buChar char="•"/>
            </a:pPr>
            <a:r>
              <a:rPr lang="fr-FR" sz="2400" b="0" i="0" strike="noStrike" cap="none" spc="0" baseline="0" dirty="0">
                <a:solidFill>
                  <a:srgbClr val="1F497D"/>
                </a:solidFill>
                <a:effectLst/>
                <a:latin typeface="Calibri"/>
                <a:ea typeface="Calibri" panose="020F0502020204030204"/>
                <a:cs typeface="Calibri"/>
              </a:rPr>
              <a:t>Symptômes d’IAH </a:t>
            </a:r>
            <a:r>
              <a:rPr lang="fr-FR" sz="2400" b="0" i="0" u="sng" strike="noStrike" cap="none" spc="0" baseline="0" dirty="0">
                <a:solidFill>
                  <a:srgbClr val="1F497D"/>
                </a:solidFill>
                <a:effectLst/>
                <a:uFill>
                  <a:solidFill>
                    <a:srgbClr val="1F497D"/>
                  </a:solidFill>
                </a:uFill>
                <a:latin typeface="Calibri"/>
                <a:ea typeface="Calibri" panose="020F0502020204030204"/>
                <a:cs typeface="Calibri"/>
              </a:rPr>
              <a:t>ET</a:t>
            </a:r>
            <a:r>
              <a:rPr lang="fr-FR" sz="2400" b="0" i="0" strike="noStrike" cap="none" spc="0" baseline="0" dirty="0">
                <a:solidFill>
                  <a:srgbClr val="1F497D"/>
                </a:solidFill>
                <a:effectLst/>
                <a:latin typeface="Calibri"/>
                <a:ea typeface="Calibri" panose="020F0502020204030204"/>
                <a:cs typeface="Calibri"/>
              </a:rPr>
              <a:t> exposition potentielle au cours des 14 derniers jours </a:t>
            </a:r>
            <a:br>
              <a:rPr sz="2400" dirty="0"/>
            </a:br>
            <a:r>
              <a:rPr lang="fr-FR" sz="2400" b="0" i="0" strike="noStrike" cap="none" spc="0" baseline="0" dirty="0">
                <a:solidFill>
                  <a:srgbClr val="1F497D"/>
                </a:solidFill>
                <a:effectLst/>
                <a:latin typeface="Calibri"/>
                <a:ea typeface="Calibri" panose="020F0502020204030204"/>
                <a:cs typeface="Calibri"/>
              </a:rPr>
              <a:t>(report de 28 jours </a:t>
            </a:r>
            <a:r>
              <a:rPr lang="fr-FR" dirty="0">
                <a:solidFill>
                  <a:srgbClr val="1F497D"/>
                </a:solidFill>
                <a:latin typeface="Calibri"/>
                <a:ea typeface="Calibri" panose="020F0502020204030204"/>
                <a:cs typeface="Calibri"/>
              </a:rPr>
              <a:t>ou 4 </a:t>
            </a:r>
            <a:r>
              <a:rPr lang="fr-FR" sz="2400" b="0" i="0" strike="noStrike" cap="none" spc="0" baseline="0" dirty="0">
                <a:solidFill>
                  <a:srgbClr val="1F497D"/>
                </a:solidFill>
                <a:effectLst/>
                <a:latin typeface="Calibri"/>
                <a:ea typeface="Calibri" panose="020F0502020204030204"/>
                <a:cs typeface="Calibri"/>
              </a:rPr>
              <a:t>semaines et nouveau test)</a:t>
            </a:r>
            <a:endParaRPr lang="en-US" altLang="en-US" dirty="0">
              <a:solidFill>
                <a:schemeClr val="tx2"/>
              </a:solidFill>
              <a:ea typeface="Calibri" panose="020F0502020204030204" pitchFamily="34" charset="0"/>
              <a:cs typeface="Calibri"/>
            </a:endParaRPr>
          </a:p>
          <a:p>
            <a:pPr marL="471170" lvl="1" indent="-171450" eaLnBrk="0" hangingPunct="0">
              <a:lnSpc>
                <a:spcPct val="100000"/>
              </a:lnSpc>
              <a:spcBef>
                <a:spcPct val="0"/>
              </a:spcBef>
              <a:buFont typeface="Arial" panose="020B0604020202020204" pitchFamily="34" charset="0"/>
              <a:buChar char="•"/>
            </a:pPr>
            <a:r>
              <a:rPr lang="fr-FR" sz="2400" b="0" i="0" strike="noStrike" cap="none" spc="0" baseline="0" dirty="0">
                <a:solidFill>
                  <a:srgbClr val="C0504D"/>
                </a:solidFill>
                <a:effectLst/>
                <a:latin typeface="Calibri"/>
                <a:ea typeface="Calibri" panose="020F0502020204030204"/>
                <a:cs typeface="Calibri"/>
              </a:rPr>
              <a:t>Allergie médicamenteuse à l’un des composants des médicaments utilisés pour la PrEP orale</a:t>
            </a:r>
            <a:endParaRPr lang="en-US" altLang="en-US" dirty="0">
              <a:solidFill>
                <a:schemeClr val="accent2"/>
              </a:solidFill>
              <a:cs typeface="Calibri"/>
            </a:endParaRPr>
          </a:p>
          <a:p>
            <a:pPr marL="471170" lvl="1" indent="-171450" eaLnBrk="0" hangingPunct="0">
              <a:lnSpc>
                <a:spcPct val="100000"/>
              </a:lnSpc>
              <a:spcBef>
                <a:spcPct val="0"/>
              </a:spcBef>
              <a:buFont typeface="Arial" panose="020B0604020202020204" pitchFamily="34" charset="0"/>
              <a:buChar char="•"/>
            </a:pPr>
            <a:r>
              <a:rPr lang="fr-FR" sz="2400" b="0" i="0" strike="noStrike" cap="none" spc="0" baseline="0" dirty="0">
                <a:solidFill>
                  <a:srgbClr val="8064A2"/>
                </a:solidFill>
                <a:effectLst/>
                <a:latin typeface="Calibri"/>
                <a:ea typeface="Calibri" panose="020F0502020204030204"/>
                <a:cs typeface="Calibri"/>
              </a:rPr>
              <a:t>Incapacité à s’engager à respecter la PrEP orale et à se rendre aux visites cliniques programmées pour la PrEP orale </a:t>
            </a:r>
            <a:endParaRPr lang="en-US" altLang="en-US" dirty="0">
              <a:solidFill>
                <a:schemeClr val="accent4"/>
              </a:solidFill>
              <a:ea typeface="Calibri" panose="020F0502020204030204" pitchFamily="34" charset="0"/>
              <a:cs typeface="Calibri"/>
            </a:endParaRPr>
          </a:p>
          <a:p>
            <a:pPr marL="471170" lvl="1" indent="-171450" eaLnBrk="0" hangingPunct="0">
              <a:lnSpc>
                <a:spcPct val="100000"/>
              </a:lnSpc>
              <a:spcBef>
                <a:spcPct val="0"/>
              </a:spcBef>
              <a:buFont typeface="Arial" panose="020B0604020202020204" pitchFamily="34" charset="0"/>
              <a:buChar char="•"/>
            </a:pPr>
            <a:r>
              <a:rPr lang="fr-FR" sz="2400" b="0" i="0" strike="noStrike" cap="none" spc="0" baseline="0" dirty="0">
                <a:solidFill>
                  <a:srgbClr val="000000"/>
                </a:solidFill>
                <a:effectLst/>
                <a:latin typeface="Calibri"/>
                <a:ea typeface="Calibri" panose="020F0502020204030204"/>
                <a:cs typeface="Calibri"/>
              </a:rPr>
              <a:t>Clairance de la créatinine inférieure à 60 ml/min (si connue)</a:t>
            </a:r>
            <a:endParaRPr lang="en-US" altLang="en-US" dirty="0">
              <a:cs typeface="Calibri"/>
            </a:endParaRPr>
          </a:p>
          <a:p>
            <a:pPr marL="471170" lvl="1" indent="-171450" eaLnBrk="0" hangingPunct="0">
              <a:lnSpc>
                <a:spcPct val="100000"/>
              </a:lnSpc>
              <a:spcBef>
                <a:spcPct val="0"/>
              </a:spcBef>
              <a:buFont typeface="Arial" panose="020B0604020202020204" pitchFamily="34" charset="0"/>
              <a:buChar char="•"/>
            </a:pPr>
            <a:endParaRPr lang="en-US" altLang="en-US" dirty="0">
              <a:cs typeface="Calibri"/>
            </a:endParaRPr>
          </a:p>
          <a:p>
            <a:pPr marL="471170" lvl="1" indent="-171450" eaLnBrk="0" hangingPunct="0">
              <a:lnSpc>
                <a:spcPct val="100000"/>
              </a:lnSpc>
              <a:spcBef>
                <a:spcPct val="0"/>
              </a:spcBef>
              <a:buFont typeface="Arial" panose="020B0604020202020204" pitchFamily="34" charset="0"/>
              <a:buChar char="•"/>
            </a:pPr>
            <a:endParaRPr lang="en-US" sz="2000" dirty="0">
              <a:cs typeface="Calibri"/>
            </a:endParaRPr>
          </a:p>
        </p:txBody>
      </p:sp>
      <p:sp>
        <p:nvSpPr>
          <p:cNvPr id="4" name="Right Brace 3">
            <a:extLst>
              <a:ext uri="{FF2B5EF4-FFF2-40B4-BE49-F238E27FC236}">
                <a16:creationId xmlns:a16="http://schemas.microsoft.com/office/drawing/2014/main" id="{70050D9F-506B-44A2-AA42-B4C93AD29692}"/>
              </a:ext>
            </a:extLst>
          </p:cNvPr>
          <p:cNvSpPr/>
          <p:nvPr/>
        </p:nvSpPr>
        <p:spPr>
          <a:xfrm flipH="1">
            <a:off x="1897911" y="2249789"/>
            <a:ext cx="489099" cy="1514233"/>
          </a:xfrm>
          <a:prstGeom prst="rightBrace">
            <a:avLst>
              <a:gd name="adj1" fmla="val 8333"/>
              <a:gd name="adj2" fmla="val 50744"/>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5" name="TextBox 4">
            <a:extLst>
              <a:ext uri="{FF2B5EF4-FFF2-40B4-BE49-F238E27FC236}">
                <a16:creationId xmlns:a16="http://schemas.microsoft.com/office/drawing/2014/main" id="{16D2531F-2648-4AD0-8736-916530C06F5C}"/>
              </a:ext>
            </a:extLst>
          </p:cNvPr>
          <p:cNvSpPr txBox="1"/>
          <p:nvPr/>
        </p:nvSpPr>
        <p:spPr>
          <a:xfrm>
            <a:off x="405104" y="2598125"/>
            <a:ext cx="1493874" cy="1091374"/>
          </a:xfrm>
          <a:prstGeom prst="rect">
            <a:avLst/>
          </a:prstGeom>
          <a:noFill/>
        </p:spPr>
        <p:txBody>
          <a:bodyPr wrap="square" rtlCol="0">
            <a:normAutofit/>
          </a:bodyPr>
          <a:lstStyle/>
          <a:p>
            <a:r>
              <a:rPr lang="fr-FR" sz="2000" b="0" i="0" strike="noStrike" cap="none" spc="0" baseline="0" dirty="0">
                <a:solidFill>
                  <a:srgbClr val="1F497D"/>
                </a:solidFill>
                <a:effectLst/>
                <a:latin typeface="Calibri"/>
                <a:ea typeface="Calibri" panose="020F0502020204030204"/>
                <a:cs typeface="Calibri"/>
              </a:rPr>
              <a:t>Déjà abordé</a:t>
            </a:r>
          </a:p>
        </p:txBody>
      </p:sp>
      <p:sp>
        <p:nvSpPr>
          <p:cNvPr id="7" name="Right Brace 6">
            <a:extLst>
              <a:ext uri="{FF2B5EF4-FFF2-40B4-BE49-F238E27FC236}">
                <a16:creationId xmlns:a16="http://schemas.microsoft.com/office/drawing/2014/main" id="{46C4CF5E-D782-4F25-A691-4F19F2823AAA}"/>
              </a:ext>
            </a:extLst>
          </p:cNvPr>
          <p:cNvSpPr/>
          <p:nvPr/>
        </p:nvSpPr>
        <p:spPr>
          <a:xfrm flipH="1">
            <a:off x="1935124" y="3961032"/>
            <a:ext cx="451886" cy="789525"/>
          </a:xfrm>
          <a:prstGeom prst="rightBrace">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9" name="TextBox 8">
            <a:extLst>
              <a:ext uri="{FF2B5EF4-FFF2-40B4-BE49-F238E27FC236}">
                <a16:creationId xmlns:a16="http://schemas.microsoft.com/office/drawing/2014/main" id="{8846EF0B-EF8D-44B1-9C6A-76C985C0E82C}"/>
              </a:ext>
            </a:extLst>
          </p:cNvPr>
          <p:cNvSpPr txBox="1"/>
          <p:nvPr/>
        </p:nvSpPr>
        <p:spPr>
          <a:xfrm>
            <a:off x="441250" y="4037834"/>
            <a:ext cx="1493874" cy="789525"/>
          </a:xfrm>
          <a:prstGeom prst="rect">
            <a:avLst/>
          </a:prstGeom>
          <a:noFill/>
        </p:spPr>
        <p:txBody>
          <a:bodyPr wrap="square" rtlCol="0">
            <a:normAutofit/>
          </a:bodyPr>
          <a:lstStyle/>
          <a:p>
            <a:r>
              <a:rPr lang="fr-FR" sz="2000" b="0" i="0" strike="noStrike" cap="none" spc="0" baseline="0" dirty="0">
                <a:solidFill>
                  <a:srgbClr val="C0504D"/>
                </a:solidFill>
                <a:effectLst/>
                <a:latin typeface="Calibri"/>
                <a:ea typeface="Calibri" panose="020F0502020204030204"/>
                <a:cs typeface="Calibri"/>
              </a:rPr>
              <a:t>Assez rare</a:t>
            </a:r>
          </a:p>
        </p:txBody>
      </p:sp>
      <p:sp>
        <p:nvSpPr>
          <p:cNvPr id="10" name="Right Brace 9">
            <a:extLst>
              <a:ext uri="{FF2B5EF4-FFF2-40B4-BE49-F238E27FC236}">
                <a16:creationId xmlns:a16="http://schemas.microsoft.com/office/drawing/2014/main" id="{C5947DF7-28D9-47DA-AF0B-8FFCE99C74BD}"/>
              </a:ext>
            </a:extLst>
          </p:cNvPr>
          <p:cNvSpPr/>
          <p:nvPr/>
        </p:nvSpPr>
        <p:spPr>
          <a:xfrm flipH="1">
            <a:off x="1897911" y="4947571"/>
            <a:ext cx="489099" cy="683732"/>
          </a:xfrm>
          <a:prstGeom prst="rightBrace">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dirty="0"/>
          </a:p>
        </p:txBody>
      </p:sp>
      <p:sp>
        <p:nvSpPr>
          <p:cNvPr id="11" name="TextBox 10">
            <a:extLst>
              <a:ext uri="{FF2B5EF4-FFF2-40B4-BE49-F238E27FC236}">
                <a16:creationId xmlns:a16="http://schemas.microsoft.com/office/drawing/2014/main" id="{F6AFEA0C-F4D0-49EC-8F01-B965C02AF638}"/>
              </a:ext>
            </a:extLst>
          </p:cNvPr>
          <p:cNvSpPr txBox="1"/>
          <p:nvPr/>
        </p:nvSpPr>
        <p:spPr>
          <a:xfrm>
            <a:off x="483780" y="4925867"/>
            <a:ext cx="1451344" cy="727141"/>
          </a:xfrm>
          <a:prstGeom prst="rect">
            <a:avLst/>
          </a:prstGeom>
          <a:noFill/>
        </p:spPr>
        <p:txBody>
          <a:bodyPr wrap="square" rtlCol="0">
            <a:noAutofit/>
          </a:bodyPr>
          <a:lstStyle/>
          <a:p>
            <a:r>
              <a:rPr lang="fr-FR" sz="1400" b="0" i="0" strike="noStrike" cap="none" spc="0" baseline="0" dirty="0">
                <a:solidFill>
                  <a:srgbClr val="8064A2"/>
                </a:solidFill>
                <a:effectLst/>
                <a:latin typeface="Calibri"/>
                <a:ea typeface="Calibri" panose="020F0502020204030204"/>
                <a:cs typeface="Calibri"/>
              </a:rPr>
              <a:t>Abordé pendant le conseil</a:t>
            </a:r>
          </a:p>
        </p:txBody>
      </p:sp>
    </p:spTree>
    <p:extLst>
      <p:ext uri="{BB962C8B-B14F-4D97-AF65-F5344CB8AC3E}">
        <p14:creationId xmlns:p14="http://schemas.microsoft.com/office/powerpoint/2010/main" val="629783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Clairance de la créatinine inférieure à 60 ml/min </a:t>
            </a:r>
          </a:p>
        </p:txBody>
      </p:sp>
      <p:sp>
        <p:nvSpPr>
          <p:cNvPr id="4" name="Content Placeholder 3">
            <a:extLst>
              <a:ext uri="{FF2B5EF4-FFF2-40B4-BE49-F238E27FC236}">
                <a16:creationId xmlns:a16="http://schemas.microsoft.com/office/drawing/2014/main" id="{4E25946A-76BF-40CD-849F-E667E6C30C9A}"/>
              </a:ext>
            </a:extLst>
          </p:cNvPr>
          <p:cNvSpPr>
            <a:spLocks noGrp="1"/>
          </p:cNvSpPr>
          <p:nvPr>
            <p:ph sz="quarter" idx="10"/>
          </p:nvPr>
        </p:nvSpPr>
        <p:spPr/>
        <p:txBody>
          <a:bodyPr>
            <a:normAutofit/>
          </a:bodyPr>
          <a:lstStyle/>
          <a:p>
            <a:pPr marL="365773" indent="-365773">
              <a:lnSpc>
                <a:spcPct val="100000"/>
              </a:lnSpc>
              <a:spcBef>
                <a:spcPts val="1801"/>
              </a:spcBef>
              <a:spcAft>
                <a:spcPts val="601"/>
              </a:spcAft>
              <a:buFont typeface="Arial"/>
              <a:buChar char="•"/>
            </a:pPr>
            <a:r>
              <a:rPr lang="fr-FR" sz="3000" b="0" i="0" strike="noStrike" cap="none" spc="-41" baseline="0" dirty="0">
                <a:solidFill>
                  <a:srgbClr val="000000"/>
                </a:solidFill>
                <a:effectLst/>
                <a:latin typeface="Calibri"/>
                <a:ea typeface="Calibri" panose="020F0502020204030204"/>
                <a:cs typeface="Calibri"/>
              </a:rPr>
              <a:t>Comme le TDF peut être associé à une légère diminution de la clairance de la créatinine estimée au début de l’utilisation de la PrEP orale, la PrEP orale n’est pas indiquée si la clairance de la créatinine est &lt; 60 ml/min lorsqu’elle est connue.</a:t>
            </a:r>
          </a:p>
          <a:p>
            <a:pPr marL="365773" indent="-365773">
              <a:lnSpc>
                <a:spcPct val="100000"/>
              </a:lnSpc>
              <a:spcBef>
                <a:spcPts val="1801"/>
              </a:spcBef>
              <a:spcAft>
                <a:spcPts val="601"/>
              </a:spcAft>
              <a:buFont typeface="Arial"/>
              <a:buChar char="•"/>
            </a:pPr>
            <a:r>
              <a:rPr lang="fr-FR" sz="3000" b="0" i="0" u="sng" strike="noStrike" cap="none" spc="-41" baseline="0" dirty="0">
                <a:solidFill>
                  <a:srgbClr val="000000"/>
                </a:solidFill>
                <a:effectLst/>
                <a:uFill>
                  <a:solidFill>
                    <a:srgbClr val="000000"/>
                  </a:solidFill>
                </a:uFill>
                <a:latin typeface="Calibri"/>
                <a:ea typeface="Calibri" panose="020F0502020204030204"/>
                <a:cs typeface="Calibri"/>
              </a:rPr>
              <a:t>Le dépistage de la clairance de la créatinine n’est pas requis à l’instauration </a:t>
            </a:r>
            <a:r>
              <a:rPr lang="fr-FR" sz="3000" b="0" i="0" strike="noStrike" cap="none" spc="-41" baseline="0" dirty="0">
                <a:solidFill>
                  <a:srgbClr val="000000"/>
                </a:solidFill>
                <a:effectLst/>
                <a:latin typeface="Calibri"/>
                <a:ea typeface="Calibri" panose="020F0502020204030204"/>
                <a:cs typeface="Calibri"/>
              </a:rPr>
              <a:t>donc cette contre-indication ne s’applique qu’aux clients qui ont une clairance de la créatinine connue &lt; 60 ml/min.</a:t>
            </a:r>
            <a:endParaRPr lang="en-US" sz="3000" dirty="0"/>
          </a:p>
        </p:txBody>
      </p:sp>
    </p:spTree>
    <p:extLst>
      <p:ext uri="{BB962C8B-B14F-4D97-AF65-F5344CB8AC3E}">
        <p14:creationId xmlns:p14="http://schemas.microsoft.com/office/powerpoint/2010/main" val="4113286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Résumé des critères d’utilisation de PrEP par voie orale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a:xfrm>
            <a:off x="1152039" y="1587504"/>
            <a:ext cx="10430361" cy="4781335"/>
          </a:xfrm>
        </p:spPr>
        <p:txBody>
          <a:bodyPr>
            <a:normAutofit/>
          </a:bodyPr>
          <a:lstStyle/>
          <a:p>
            <a:pPr marL="0" indent="0">
              <a:buNone/>
            </a:pPr>
            <a:r>
              <a:rPr lang="fr-FR" sz="2600" b="0" i="0" strike="noStrike" cap="none" spc="0" baseline="0" dirty="0">
                <a:solidFill>
                  <a:srgbClr val="000000"/>
                </a:solidFill>
                <a:effectLst/>
                <a:latin typeface="Calibri"/>
                <a:ea typeface="Calibri" panose="020F0502020204030204"/>
                <a:cs typeface="Calibri"/>
              </a:rPr>
              <a:t>Les clients doivent être :</a:t>
            </a:r>
            <a:endParaRPr lang="en-US" sz="2600" dirty="0">
              <a:solidFill>
                <a:srgbClr val="000000"/>
              </a:solidFill>
              <a:effectLst/>
              <a:latin typeface="Calibri"/>
              <a:ea typeface="Calibri" panose="020F0502020204030204" pitchFamily="34" charset="0"/>
              <a:cs typeface="Calibri"/>
            </a:endParaRPr>
          </a:p>
          <a:p>
            <a:pPr marL="257175" indent="-257175"/>
            <a:r>
              <a:rPr lang="fr-FR" sz="2600" b="0" i="0" strike="noStrike" cap="none" spc="0" baseline="0" dirty="0">
                <a:solidFill>
                  <a:srgbClr val="000000"/>
                </a:solidFill>
                <a:effectLst/>
                <a:latin typeface="Calibri"/>
                <a:ea typeface="Calibri" panose="020F0502020204030204"/>
                <a:cs typeface="Calibri"/>
              </a:rPr>
              <a:t>Séronégatifs</a:t>
            </a:r>
          </a:p>
          <a:p>
            <a:pPr marL="257175" indent="-257175"/>
            <a:r>
              <a:rPr lang="fr-FR" sz="2600" b="0" i="0" strike="noStrike" cap="none" spc="0" baseline="0" dirty="0">
                <a:solidFill>
                  <a:srgbClr val="000000"/>
                </a:solidFill>
                <a:effectLst/>
                <a:latin typeface="Calibri"/>
                <a:ea typeface="Calibri" panose="020F0502020204030204"/>
                <a:cs typeface="Calibri"/>
              </a:rPr>
              <a:t>Non indiqués pour la PEP ou suspectés d’être atteints d’IAH</a:t>
            </a:r>
          </a:p>
          <a:p>
            <a:pPr marL="257175" indent="-257175"/>
            <a:r>
              <a:rPr lang="fr-FR" sz="2600" b="0" i="0" strike="noStrike" cap="none" spc="0" baseline="0" dirty="0">
                <a:solidFill>
                  <a:srgbClr val="000000"/>
                </a:solidFill>
                <a:effectLst/>
                <a:latin typeface="Calibri"/>
                <a:ea typeface="Calibri" panose="020F0502020204030204"/>
                <a:cs typeface="Calibri"/>
              </a:rPr>
              <a:t>Associés à une probabilité élevée de contracter le VIH</a:t>
            </a:r>
          </a:p>
          <a:p>
            <a:pPr marL="257175" indent="-257175"/>
            <a:r>
              <a:rPr lang="fr-FR" sz="2600" b="0" i="0" strike="noStrike" cap="none" spc="0" baseline="0" dirty="0">
                <a:solidFill>
                  <a:srgbClr val="000000"/>
                </a:solidFill>
                <a:effectLst/>
                <a:latin typeface="Calibri"/>
                <a:ea typeface="Calibri" panose="020F0502020204030204"/>
                <a:cs typeface="Calibri"/>
              </a:rPr>
              <a:t>Exempts de contre-indications à la PrEP orale</a:t>
            </a:r>
          </a:p>
        </p:txBody>
      </p:sp>
    </p:spTree>
    <p:extLst>
      <p:ext uri="{BB962C8B-B14F-4D97-AF65-F5344CB8AC3E}">
        <p14:creationId xmlns:p14="http://schemas.microsoft.com/office/powerpoint/2010/main" val="29350612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1BBB-A772-4410-8E16-FDC8DC218005}"/>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endParaRPr lang="en-US" sz="3400" dirty="0">
              <a:cs typeface="Calibri"/>
            </a:endParaRPr>
          </a:p>
        </p:txBody>
      </p:sp>
      <p:sp>
        <p:nvSpPr>
          <p:cNvPr id="3" name="Content Placeholder 2">
            <a:extLst>
              <a:ext uri="{FF2B5EF4-FFF2-40B4-BE49-F238E27FC236}">
                <a16:creationId xmlns:a16="http://schemas.microsoft.com/office/drawing/2014/main" id="{0F3218E9-8C18-48D1-BB47-719A5606F33B}"/>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Parmi les propositions suivantes, laquelle est une contre-indication à l’utilisation de la PrEP orale ?</a:t>
            </a:r>
            <a:endParaRPr lang="en-US" sz="2600" dirty="0">
              <a:ea typeface="+mn-lt"/>
              <a:cs typeface="+mn-lt"/>
            </a:endParaRPr>
          </a:p>
          <a:p>
            <a:pPr marL="0" indent="0">
              <a:buNone/>
            </a:pPr>
            <a:endParaRPr lang="en-US" sz="2600" i="1" dirty="0">
              <a:ea typeface="+mn-lt"/>
              <a:cs typeface="+mn-lt"/>
            </a:endParaRP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Taux de créatinine supérieurs à 60 ml/min (si connus)</a:t>
            </a: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Exposition connue au VIH au cours des 72 dernières heures</a:t>
            </a: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Infection par le virus de l’hépatite B</a:t>
            </a: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Grossesse ou allaitement</a:t>
            </a:r>
            <a:endParaRPr lang="en-US" sz="2600" dirty="0">
              <a:cs typeface="Calibri"/>
            </a:endParaRPr>
          </a:p>
        </p:txBody>
      </p:sp>
    </p:spTree>
    <p:extLst>
      <p:ext uri="{BB962C8B-B14F-4D97-AF65-F5344CB8AC3E}">
        <p14:creationId xmlns:p14="http://schemas.microsoft.com/office/powerpoint/2010/main" val="20320158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D5DD-F2D8-47B0-B7BD-36AC86E0566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1048EED-0642-4E21-82B2-AEE463C29308}"/>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Parmi les propositions suivantes, laquelle est une contre-indication à l’utilisation de la PrEP orale ?</a:t>
            </a:r>
            <a:endParaRPr lang="en-US" sz="2600" dirty="0">
              <a:ea typeface="+mn-lt"/>
              <a:cs typeface="+mn-lt"/>
            </a:endParaRPr>
          </a:p>
          <a:p>
            <a:pPr marL="0" indent="0">
              <a:buNone/>
            </a:pPr>
            <a:endParaRPr lang="en-US" sz="2600" i="1" dirty="0">
              <a:ea typeface="+mn-lt"/>
              <a:cs typeface="+mn-lt"/>
            </a:endParaRP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Taux de créatinine supérieurs à 60 ml/min (si connus)</a:t>
            </a:r>
          </a:p>
          <a:p>
            <a:pPr marL="514350" indent="-514350">
              <a:lnSpc>
                <a:spcPct val="100000"/>
              </a:lnSpc>
              <a:spcBef>
                <a:spcPct val="0"/>
              </a:spcBef>
              <a:spcAft>
                <a:spcPct val="0"/>
              </a:spcAf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Exposition connue au VIH au cours des 72 dernières heures</a:t>
            </a: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Infection par le virus de l’hépatite B</a:t>
            </a:r>
          </a:p>
          <a:p>
            <a:pPr marL="514350" indent="-514350">
              <a:lnSpc>
                <a:spcPct val="100000"/>
              </a:lnSpc>
              <a:spcBef>
                <a:spcPct val="0"/>
              </a:spcBef>
              <a:spcAft>
                <a:spcPct val="0"/>
              </a:spcAft>
              <a:buAutoNum type="alphaLcParenR"/>
            </a:pPr>
            <a:r>
              <a:rPr lang="fr-FR" sz="2600" b="0" i="0" strike="noStrike" cap="none" spc="0" baseline="0" dirty="0">
                <a:solidFill>
                  <a:srgbClr val="000000"/>
                </a:solidFill>
                <a:effectLst/>
                <a:latin typeface="Calibri"/>
                <a:ea typeface="Calibri" panose="020F0502020204030204"/>
                <a:cs typeface="Calibri"/>
              </a:rPr>
              <a:t>Grossesse ou allaitement</a:t>
            </a:r>
            <a:endParaRPr lang="en-US" sz="2600" dirty="0">
              <a:cs typeface="Calibri"/>
            </a:endParaRPr>
          </a:p>
        </p:txBody>
      </p:sp>
      <p:sp>
        <p:nvSpPr>
          <p:cNvPr id="5" name="Content Placeholder 2">
            <a:extLst>
              <a:ext uri="{FF2B5EF4-FFF2-40B4-BE49-F238E27FC236}">
                <a16:creationId xmlns:a16="http://schemas.microsoft.com/office/drawing/2014/main" id="{83563480-13F9-4358-B55B-545D75696991}"/>
              </a:ext>
            </a:extLst>
          </p:cNvPr>
          <p:cNvSpPr txBox="1"/>
          <p:nvPr/>
        </p:nvSpPr>
        <p:spPr bwMode="auto">
          <a:xfrm>
            <a:off x="1148928" y="5448049"/>
            <a:ext cx="10442542" cy="933703"/>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000" b="0" i="0" strike="noStrike" cap="none" spc="-50" baseline="0" dirty="0">
                <a:solidFill>
                  <a:srgbClr val="000000"/>
                </a:solidFill>
                <a:effectLst/>
                <a:latin typeface="Calibri"/>
                <a:ea typeface="Calibri" panose="020F0502020204030204"/>
                <a:cs typeface="Calibri"/>
              </a:rPr>
              <a:t>L’exposition connue au VIH au cours des 72 dernières heures est une contre-indication à l’utilisation de la PrEP orale et le client doit être orienté vers la PEP, le cas échéant. A, C et D ne sont pas des contre-indications à l’utilisation de la PrEP orale. </a:t>
            </a:r>
          </a:p>
        </p:txBody>
      </p:sp>
    </p:spTree>
    <p:extLst>
      <p:ext uri="{BB962C8B-B14F-4D97-AF65-F5344CB8AC3E}">
        <p14:creationId xmlns:p14="http://schemas.microsoft.com/office/powerpoint/2010/main" val="2628703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Évaluation de l’éligibilité pour l’instauration d’une PrEP orale</a:t>
            </a:r>
          </a:p>
        </p:txBody>
      </p:sp>
      <p:sp>
        <p:nvSpPr>
          <p:cNvPr id="5" name="Content Placeholder 2">
            <a:extLst>
              <a:ext uri="{FF2B5EF4-FFF2-40B4-BE49-F238E27FC236}">
                <a16:creationId xmlns:a16="http://schemas.microsoft.com/office/drawing/2014/main" id="{72E4D6F5-3D54-4262-80DF-B94B7D127298}"/>
              </a:ext>
            </a:extLst>
          </p:cNvPr>
          <p:cNvSpPr>
            <a:spLocks noGrp="1"/>
          </p:cNvSpPr>
          <p:nvPr>
            <p:ph sz="quarter" idx="10"/>
          </p:nvPr>
        </p:nvSpPr>
        <p:spPr>
          <a:xfrm>
            <a:off x="1148930" y="1587499"/>
            <a:ext cx="3997230" cy="4794251"/>
          </a:xfrm>
        </p:spPr>
        <p:txBody>
          <a:bodyPr>
            <a:norm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L’utilisation d’un formulaire standard peut garantir une évaluation de l’éligibilité cohérente et bien documentée.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Ce formulaire est à remplir APRÈS le dépistage du VIH</a:t>
            </a:r>
          </a:p>
          <a:p>
            <a:pPr lvl="0"/>
            <a:endParaRPr lang="en-US" sz="2200" dirty="0">
              <a:solidFill>
                <a:srgbClr val="000000"/>
              </a:solidFill>
            </a:endParaRPr>
          </a:p>
        </p:txBody>
      </p:sp>
      <p:graphicFrame>
        <p:nvGraphicFramePr>
          <p:cNvPr id="7" name="Table 2"/>
          <p:cNvGraphicFramePr>
            <a:graphicFrameLocks noGrp="1"/>
          </p:cNvGraphicFramePr>
          <p:nvPr>
            <p:extLst>
              <p:ext uri="{D42A27DB-BD31-4B8C-83A1-F6EECF244321}">
                <p14:modId xmlns:p14="http://schemas.microsoft.com/office/powerpoint/2010/main" val="4125164554"/>
              </p:ext>
            </p:extLst>
          </p:nvPr>
        </p:nvGraphicFramePr>
        <p:xfrm>
          <a:off x="5346192" y="1452372"/>
          <a:ext cx="6650736" cy="777240"/>
        </p:xfrm>
        <a:graphic>
          <a:graphicData uri="http://schemas.openxmlformats.org/drawingml/2006/table">
            <a:tbl>
              <a:tblPr/>
              <a:tblGrid>
                <a:gridCol w="3715512">
                  <a:extLst>
                    <a:ext uri="{9D8B030D-6E8A-4147-A177-3AD203B41FA5}">
                      <a16:colId xmlns:a16="http://schemas.microsoft.com/office/drawing/2014/main" val="20000"/>
                    </a:ext>
                  </a:extLst>
                </a:gridCol>
                <a:gridCol w="2935224">
                  <a:extLst>
                    <a:ext uri="{9D8B030D-6E8A-4147-A177-3AD203B41FA5}">
                      <a16:colId xmlns:a16="http://schemas.microsoft.com/office/drawing/2014/main" val="20001"/>
                    </a:ext>
                  </a:extLst>
                </a:gridCol>
              </a:tblGrid>
              <a:tr h="192024">
                <a:tc gridSpan="2">
                  <a:txBody>
                    <a:bodyPr/>
                    <a:lstStyle/>
                    <a:p>
                      <a:pPr indent="0"/>
                      <a:r>
                        <a:rPr lang="fr-FR" sz="1200" b="1" i="0" strike="noStrike" cap="none" spc="0" baseline="0" dirty="0">
                          <a:solidFill>
                            <a:srgbClr val="000000"/>
                          </a:solidFill>
                          <a:effectLst/>
                          <a:latin typeface="Garamond"/>
                          <a:ea typeface="Garamond"/>
                          <a:cs typeface="Garamond"/>
                        </a:rPr>
                        <a:t>1. Informations sur le centre</a:t>
                      </a:r>
                    </a:p>
                  </a:txBody>
                  <a:tcPr marL="0" marR="0" marT="0" marB="0">
                    <a:solidFill>
                      <a:srgbClr val="B7DDE8"/>
                    </a:solidFill>
                  </a:tcPr>
                </a:tc>
                <a:tc hMerge="1">
                  <a:txBody>
                    <a:bodyPr/>
                    <a:lstStyle/>
                    <a:p>
                      <a:endParaRPr sz="1000"/>
                    </a:p>
                  </a:txBody>
                  <a:tcPr marL="0" marR="0" marT="0" marB="0"/>
                </a:tc>
                <a:extLst>
                  <a:ext uri="{0D108BD9-81ED-4DB2-BD59-A6C34878D82A}">
                    <a16:rowId xmlns:a16="http://schemas.microsoft.com/office/drawing/2014/main" val="10000"/>
                  </a:ext>
                </a:extLst>
              </a:tr>
              <a:tr h="280416">
                <a:tc>
                  <a:txBody>
                    <a:bodyPr/>
                    <a:lstStyle/>
                    <a:p>
                      <a:pPr indent="0"/>
                      <a:r>
                        <a:rPr lang="fr-FR" sz="1100" b="0" i="0" strike="noStrike" cap="none" spc="0" baseline="0" dirty="0">
                          <a:solidFill>
                            <a:srgbClr val="000000"/>
                          </a:solidFill>
                          <a:effectLst/>
                          <a:latin typeface="Garamond"/>
                          <a:ea typeface="Garamond"/>
                          <a:cs typeface="Garamond"/>
                        </a:rPr>
                        <a:t>A. Nom du centre :</a:t>
                      </a:r>
                    </a:p>
                  </a:txBody>
                  <a:tcPr marL="0" marR="0" marT="0" marB="0"/>
                </a:tc>
                <a:tc>
                  <a:txBody>
                    <a:bodyPr/>
                    <a:lstStyle/>
                    <a:p>
                      <a:pPr indent="0"/>
                      <a:r>
                        <a:rPr lang="fr-FR" sz="1100" b="0" i="0" strike="noStrike" cap="none" spc="0" baseline="0" dirty="0">
                          <a:solidFill>
                            <a:srgbClr val="000000"/>
                          </a:solidFill>
                          <a:effectLst/>
                          <a:latin typeface="Garamond"/>
                          <a:ea typeface="Garamond"/>
                          <a:cs typeface="Garamond"/>
                        </a:rPr>
                        <a:t>B. District :</a:t>
                      </a:r>
                    </a:p>
                  </a:txBody>
                  <a:tcPr marL="0" marR="0" marT="0" marB="0"/>
                </a:tc>
                <a:extLst>
                  <a:ext uri="{0D108BD9-81ED-4DB2-BD59-A6C34878D82A}">
                    <a16:rowId xmlns:a16="http://schemas.microsoft.com/office/drawing/2014/main" val="10001"/>
                  </a:ext>
                </a:extLst>
              </a:tr>
              <a:tr h="304800">
                <a:tc>
                  <a:txBody>
                    <a:bodyPr/>
                    <a:lstStyle/>
                    <a:p>
                      <a:pPr indent="0"/>
                      <a:r>
                        <a:rPr lang="fr-FR" sz="1100" b="0" i="0" strike="noStrike" cap="none" spc="0" baseline="0" dirty="0">
                          <a:solidFill>
                            <a:srgbClr val="000000"/>
                          </a:solidFill>
                          <a:effectLst/>
                          <a:latin typeface="Garamond"/>
                          <a:ea typeface="Garamond"/>
                          <a:cs typeface="Garamond"/>
                        </a:rPr>
                        <a:t>C. Date de service </a:t>
                      </a:r>
                      <a:r>
                        <a:rPr lang="fr-FR" sz="1100" b="0" i="1" strike="noStrike" cap="none" spc="0" baseline="0" dirty="0">
                          <a:solidFill>
                            <a:srgbClr val="000000"/>
                          </a:solidFill>
                          <a:effectLst/>
                          <a:latin typeface="Garamond"/>
                          <a:ea typeface="Garamond"/>
                          <a:cs typeface="Garamond"/>
                        </a:rPr>
                        <a:t>(jj/mm/aaaa) :</a:t>
                      </a:r>
                      <a:r>
                        <a:rPr lang="fr-FR" sz="1100" b="0" i="0" strike="noStrike" cap="none" spc="0" baseline="0" dirty="0">
                          <a:solidFill>
                            <a:srgbClr val="000000"/>
                          </a:solidFill>
                          <a:effectLst/>
                          <a:latin typeface="Garamond"/>
                          <a:ea typeface="Garamond"/>
                          <a:cs typeface="Garamond"/>
                        </a:rPr>
                        <a:t>        /      /</a:t>
                      </a:r>
                    </a:p>
                  </a:txBody>
                  <a:tcPr marL="0" marR="0" marT="0" marB="0"/>
                </a:tc>
                <a:tc>
                  <a:txBody>
                    <a:bodyPr/>
                    <a:lstStyle/>
                    <a:p>
                      <a:pPr indent="0"/>
                      <a:r>
                        <a:rPr lang="fr-FR" sz="1100" b="0" i="0" strike="noStrike" cap="none" spc="0" baseline="0" dirty="0">
                          <a:solidFill>
                            <a:srgbClr val="000000"/>
                          </a:solidFill>
                          <a:effectLst/>
                          <a:latin typeface="Garamond"/>
                          <a:ea typeface="Garamond"/>
                          <a:cs typeface="Garamond"/>
                        </a:rPr>
                        <a:t>D. Personne remplissant le formulaire :</a:t>
                      </a:r>
                    </a:p>
                  </a:txBody>
                  <a:tcPr marL="0" marR="0" marT="0" marB="0"/>
                </a:tc>
                <a:extLst>
                  <a:ext uri="{0D108BD9-81ED-4DB2-BD59-A6C34878D82A}">
                    <a16:rowId xmlns:a16="http://schemas.microsoft.com/office/drawing/2014/main" val="10002"/>
                  </a:ext>
                </a:extLst>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1727714554"/>
              </p:ext>
            </p:extLst>
          </p:nvPr>
        </p:nvGraphicFramePr>
        <p:xfrm>
          <a:off x="5323332" y="2406396"/>
          <a:ext cx="6653784" cy="3374136"/>
        </p:xfrm>
        <a:graphic>
          <a:graphicData uri="http://schemas.openxmlformats.org/drawingml/2006/table">
            <a:tbl>
              <a:tblPr/>
              <a:tblGrid>
                <a:gridCol w="1109472">
                  <a:extLst>
                    <a:ext uri="{9D8B030D-6E8A-4147-A177-3AD203B41FA5}">
                      <a16:colId xmlns:a16="http://schemas.microsoft.com/office/drawing/2014/main" val="20000"/>
                    </a:ext>
                  </a:extLst>
                </a:gridCol>
                <a:gridCol w="1520952">
                  <a:extLst>
                    <a:ext uri="{9D8B030D-6E8A-4147-A177-3AD203B41FA5}">
                      <a16:colId xmlns:a16="http://schemas.microsoft.com/office/drawing/2014/main" val="20001"/>
                    </a:ext>
                  </a:extLst>
                </a:gridCol>
                <a:gridCol w="1716024">
                  <a:extLst>
                    <a:ext uri="{9D8B030D-6E8A-4147-A177-3AD203B41FA5}">
                      <a16:colId xmlns:a16="http://schemas.microsoft.com/office/drawing/2014/main" val="20002"/>
                    </a:ext>
                  </a:extLst>
                </a:gridCol>
                <a:gridCol w="2307336">
                  <a:extLst>
                    <a:ext uri="{9D8B030D-6E8A-4147-A177-3AD203B41FA5}">
                      <a16:colId xmlns:a16="http://schemas.microsoft.com/office/drawing/2014/main" val="20003"/>
                    </a:ext>
                  </a:extLst>
                </a:gridCol>
              </a:tblGrid>
              <a:tr h="243840">
                <a:tc gridSpan="4">
                  <a:txBody>
                    <a:bodyPr/>
                    <a:lstStyle/>
                    <a:p>
                      <a:pPr indent="0"/>
                      <a:r>
                        <a:rPr lang="fr-FR" sz="1100" b="1" i="0" strike="noStrike" cap="none" spc="0" baseline="0" dirty="0">
                          <a:solidFill>
                            <a:srgbClr val="000000"/>
                          </a:solidFill>
                          <a:effectLst/>
                          <a:latin typeface="Garamond"/>
                          <a:ea typeface="Garamond"/>
                          <a:cs typeface="Garamond"/>
                        </a:rPr>
                        <a:t>2. Informations sur le client :</a:t>
                      </a:r>
                    </a:p>
                  </a:txBody>
                  <a:tcPr marL="0" marR="0" marT="0" marB="0">
                    <a:solidFill>
                      <a:srgbClr val="B7DDE8"/>
                    </a:solidFill>
                  </a:tcPr>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extLst>
                  <a:ext uri="{0D108BD9-81ED-4DB2-BD59-A6C34878D82A}">
                    <a16:rowId xmlns:a16="http://schemas.microsoft.com/office/drawing/2014/main" val="10000"/>
                  </a:ext>
                </a:extLst>
              </a:tr>
              <a:tr h="353568">
                <a:tc gridSpan="2">
                  <a:txBody>
                    <a:bodyPr/>
                    <a:lstStyle/>
                    <a:p>
                      <a:pPr marL="92075" indent="0"/>
                      <a:r>
                        <a:rPr lang="fr-FR" sz="1100" b="0" i="0" strike="noStrike" cap="none" spc="0" baseline="0" dirty="0">
                          <a:solidFill>
                            <a:srgbClr val="000000"/>
                          </a:solidFill>
                          <a:effectLst/>
                          <a:latin typeface="Garamond"/>
                          <a:ea typeface="Garamond"/>
                          <a:cs typeface="Garamond"/>
                        </a:rPr>
                        <a:t>A. Prénom :</a:t>
                      </a:r>
                    </a:p>
                  </a:txBody>
                  <a:tcPr marL="0" marR="0" marT="0" marB="0"/>
                </a:tc>
                <a:tc hMerge="1">
                  <a:txBody>
                    <a:bodyPr/>
                    <a:lstStyle/>
                    <a:p>
                      <a:endParaRPr sz="1700"/>
                    </a:p>
                  </a:txBody>
                  <a:tcPr marL="0" marR="0" marT="0" marB="0"/>
                </a:tc>
                <a:tc>
                  <a:txBody>
                    <a:bodyPr/>
                    <a:lstStyle/>
                    <a:p>
                      <a:pPr marL="92075" indent="0"/>
                      <a:r>
                        <a:rPr lang="fr-FR" sz="1100" b="0" i="0" strike="noStrike" cap="none" spc="0" baseline="0" dirty="0">
                          <a:solidFill>
                            <a:srgbClr val="000000"/>
                          </a:solidFill>
                          <a:effectLst/>
                          <a:latin typeface="Garamond"/>
                          <a:ea typeface="Garamond"/>
                          <a:cs typeface="Garamond"/>
                        </a:rPr>
                        <a:t>B. Deuxième prénom :</a:t>
                      </a:r>
                    </a:p>
                  </a:txBody>
                  <a:tcPr marL="0" marR="0" marT="0" marB="0"/>
                </a:tc>
                <a:tc>
                  <a:txBody>
                    <a:bodyPr/>
                    <a:lstStyle/>
                    <a:p>
                      <a:pPr marL="92075" indent="0"/>
                      <a:r>
                        <a:rPr lang="fr-FR" sz="1100" b="0" i="0" strike="noStrike" cap="none" spc="0" baseline="0" dirty="0">
                          <a:solidFill>
                            <a:srgbClr val="000000"/>
                          </a:solidFill>
                          <a:effectLst/>
                          <a:latin typeface="Garamond"/>
                          <a:ea typeface="Garamond"/>
                          <a:cs typeface="Garamond"/>
                        </a:rPr>
                        <a:t>C. Nom :</a:t>
                      </a:r>
                    </a:p>
                  </a:txBody>
                  <a:tcPr marL="0" marR="0" marT="0" marB="0"/>
                </a:tc>
                <a:extLst>
                  <a:ext uri="{0D108BD9-81ED-4DB2-BD59-A6C34878D82A}">
                    <a16:rowId xmlns:a16="http://schemas.microsoft.com/office/drawing/2014/main" val="10001"/>
                  </a:ext>
                </a:extLst>
              </a:tr>
              <a:tr h="356616">
                <a:tc gridSpan="2">
                  <a:txBody>
                    <a:bodyPr/>
                    <a:lstStyle/>
                    <a:p>
                      <a:pPr marL="92075" indent="0"/>
                      <a:r>
                        <a:rPr lang="fr-FR" sz="1100" b="0" i="0" strike="noStrike" cap="none" spc="0" baseline="0" dirty="0">
                          <a:solidFill>
                            <a:srgbClr val="000000"/>
                          </a:solidFill>
                          <a:effectLst/>
                          <a:latin typeface="Garamond"/>
                          <a:ea typeface="Garamond"/>
                          <a:cs typeface="Garamond"/>
                        </a:rPr>
                        <a:t>D. Adresse :</a:t>
                      </a:r>
                    </a:p>
                  </a:txBody>
                  <a:tcPr marL="0" marR="0" marT="0" marB="0"/>
                </a:tc>
                <a:tc hMerge="1">
                  <a:txBody>
                    <a:bodyPr/>
                    <a:lstStyle/>
                    <a:p>
                      <a:endParaRPr sz="1700"/>
                    </a:p>
                  </a:txBody>
                  <a:tcPr marL="0" marR="0" marT="0" marB="0"/>
                </a:tc>
                <a:tc>
                  <a:txBody>
                    <a:bodyPr/>
                    <a:lstStyle/>
                    <a:p>
                      <a:pPr marL="92075" indent="0"/>
                      <a:r>
                        <a:rPr lang="fr-FR" sz="1100" b="0" i="0" strike="noStrike" cap="none" spc="0" baseline="0" dirty="0">
                          <a:solidFill>
                            <a:srgbClr val="000000"/>
                          </a:solidFill>
                          <a:effectLst/>
                          <a:latin typeface="Garamond"/>
                          <a:ea typeface="Garamond"/>
                          <a:cs typeface="Garamond"/>
                        </a:rPr>
                        <a:t>E. N° de téléphone :</a:t>
                      </a:r>
                    </a:p>
                  </a:txBody>
                  <a:tcPr marL="0" marR="0" marT="0" marB="0"/>
                </a:tc>
                <a:tc>
                  <a:txBody>
                    <a:bodyPr/>
                    <a:lstStyle/>
                    <a:p>
                      <a:pPr marL="92075" indent="0">
                        <a:lnSpc>
                          <a:spcPct val="109000"/>
                        </a:lnSpc>
                      </a:pPr>
                      <a:r>
                        <a:rPr lang="fr-FR" sz="1100" b="0" i="0" strike="noStrike" cap="none" spc="0" baseline="0" dirty="0">
                          <a:solidFill>
                            <a:srgbClr val="000000"/>
                          </a:solidFill>
                          <a:effectLst/>
                          <a:latin typeface="Garamond"/>
                          <a:ea typeface="Garamond"/>
                          <a:cs typeface="Garamond"/>
                        </a:rPr>
                        <a:t>F. Date de naissance </a:t>
                      </a:r>
                      <a:r>
                        <a:rPr lang="fr-FR" sz="1100" b="0" i="1" strike="noStrike" cap="none" spc="0" baseline="0" dirty="0">
                          <a:solidFill>
                            <a:srgbClr val="000000"/>
                          </a:solidFill>
                          <a:effectLst/>
                          <a:latin typeface="Garamond"/>
                          <a:ea typeface="Garamond"/>
                          <a:cs typeface="Garamond"/>
                        </a:rPr>
                        <a:t>(jj/mm/aaaa)</a:t>
                      </a:r>
                      <a:r>
                        <a:rPr lang="fr-FR" sz="1100" b="0" i="0" strike="noStrike" cap="none" spc="0" baseline="0" dirty="0">
                          <a:solidFill>
                            <a:srgbClr val="000000"/>
                          </a:solidFill>
                          <a:effectLst/>
                          <a:latin typeface="Garamond"/>
                          <a:ea typeface="Garamond"/>
                          <a:cs typeface="Garamond"/>
                        </a:rPr>
                        <a:t> :    / /</a:t>
                      </a:r>
                    </a:p>
                  </a:txBody>
                  <a:tcPr marL="0" marR="0" marT="0" marB="0" anchor="b"/>
                </a:tc>
                <a:extLst>
                  <a:ext uri="{0D108BD9-81ED-4DB2-BD59-A6C34878D82A}">
                    <a16:rowId xmlns:a16="http://schemas.microsoft.com/office/drawing/2014/main" val="10002"/>
                  </a:ext>
                </a:extLst>
              </a:tr>
              <a:tr h="530352">
                <a:tc>
                  <a:txBody>
                    <a:bodyPr/>
                    <a:lstStyle/>
                    <a:p>
                      <a:pPr marL="92075" indent="0"/>
                      <a:r>
                        <a:rPr lang="fr-FR" sz="1100" b="0" i="0" strike="noStrike" cap="none" spc="0" baseline="0" dirty="0">
                          <a:solidFill>
                            <a:srgbClr val="000000"/>
                          </a:solidFill>
                          <a:effectLst/>
                          <a:latin typeface="Garamond"/>
                          <a:ea typeface="Garamond"/>
                          <a:cs typeface="Garamond"/>
                        </a:rPr>
                        <a:t>G. Numéro de client :</a:t>
                      </a:r>
                    </a:p>
                  </a:txBody>
                  <a:tcPr marL="0" marR="0" marT="0" marB="0"/>
                </a:tc>
                <a:tc>
                  <a:txBody>
                    <a:bodyPr/>
                    <a:lstStyle/>
                    <a:p>
                      <a:pPr marL="92075" indent="0"/>
                      <a:r>
                        <a:rPr lang="fr-FR" sz="1100" b="0" i="0" strike="noStrike" cap="none" spc="0" baseline="0" dirty="0">
                          <a:solidFill>
                            <a:srgbClr val="000000"/>
                          </a:solidFill>
                          <a:effectLst/>
                          <a:latin typeface="Garamond"/>
                          <a:ea typeface="Garamond"/>
                          <a:cs typeface="Garamond"/>
                        </a:rPr>
                        <a:t>H. Sexe assigné à la naissance :</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Homme</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Femme</a:t>
                      </a:r>
                    </a:p>
                  </a:txBody>
                  <a:tcPr marL="0" marR="0" marT="0" marB="0" anchor="b"/>
                </a:tc>
                <a:tc gridSpan="2">
                  <a:txBody>
                    <a:bodyPr/>
                    <a:lstStyle/>
                    <a:p>
                      <a:pPr marL="92075" indent="0"/>
                      <a:r>
                        <a:rPr lang="fr-FR" sz="1100" b="0" i="0" strike="noStrike" cap="none" spc="0" baseline="0" dirty="0">
                          <a:solidFill>
                            <a:srgbClr val="000000"/>
                          </a:solidFill>
                          <a:effectLst/>
                          <a:latin typeface="Garamond"/>
                          <a:ea typeface="Garamond"/>
                          <a:cs typeface="Garamond"/>
                        </a:rPr>
                        <a:t>I. Identité de genre :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Homme trans □ _____________</a:t>
                      </a:r>
                    </a:p>
                    <a:p>
                      <a:pPr marL="92075" indent="0">
                        <a:lnSpc>
                          <a:spcPct val="96000"/>
                        </a:lnSpc>
                      </a:pP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Homme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Femme trans (précisez)</a:t>
                      </a:r>
                    </a:p>
                    <a:p>
                      <a:pPr marL="92075" indent="0">
                        <a:lnSpc>
                          <a:spcPct val="96000"/>
                        </a:lnSpc>
                      </a:pP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Femme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Non binaire</a:t>
                      </a:r>
                    </a:p>
                  </a:txBody>
                  <a:tcPr marL="0" marR="0" marT="0" marB="0" anchor="b"/>
                </a:tc>
                <a:tc hMerge="1">
                  <a:txBody>
                    <a:bodyPr/>
                    <a:lstStyle/>
                    <a:p>
                      <a:endParaRPr sz="2600"/>
                    </a:p>
                  </a:txBody>
                  <a:tcPr marL="0" marR="0" marT="0" marB="0"/>
                </a:tc>
                <a:extLst>
                  <a:ext uri="{0D108BD9-81ED-4DB2-BD59-A6C34878D82A}">
                    <a16:rowId xmlns:a16="http://schemas.microsoft.com/office/drawing/2014/main" val="10003"/>
                  </a:ext>
                </a:extLst>
              </a:tr>
              <a:tr h="850392">
                <a:tc gridSpan="2">
                  <a:txBody>
                    <a:bodyPr/>
                    <a:lstStyle/>
                    <a:p>
                      <a:pPr marL="92075" indent="0"/>
                      <a:r>
                        <a:rPr lang="fr-FR" sz="1100" b="0" i="0" strike="noStrike" cap="none" spc="0" baseline="0" dirty="0">
                          <a:solidFill>
                            <a:srgbClr val="000000"/>
                          </a:solidFill>
                          <a:effectLst/>
                          <a:latin typeface="Garamond"/>
                          <a:ea typeface="Garamond"/>
                          <a:cs typeface="Garamond"/>
                        </a:rPr>
                        <a:t>J. Type de KP (le cas échéant) :</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Travailleuse du sexe (TDS)</a:t>
                      </a:r>
                    </a:p>
                    <a:p>
                      <a:pPr marL="92075" indent="0">
                        <a:lnSpc>
                          <a:spcPct val="96000"/>
                        </a:lnSpc>
                      </a:pP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Homme ayant des rapports sexuels avec des hommes (HSH)</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Personne transgenre (TG)</a:t>
                      </a:r>
                    </a:p>
                    <a:p>
                      <a:pPr marL="92075" indent="0">
                        <a:lnSpc>
                          <a:spcPct val="94000"/>
                        </a:lnSpc>
                      </a:pP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Personne consommatrice de drogues injectables (CDI)</a:t>
                      </a:r>
                    </a:p>
                  </a:txBody>
                  <a:tcPr marL="0" marR="0" marT="0" marB="0" anchor="b"/>
                </a:tc>
                <a:tc hMerge="1">
                  <a:txBody>
                    <a:bodyPr/>
                    <a:lstStyle/>
                    <a:p>
                      <a:endParaRPr sz="4100"/>
                    </a:p>
                  </a:txBody>
                  <a:tcPr marL="0" marR="0" marT="0" marB="0"/>
                </a:tc>
                <a:tc gridSpan="2">
                  <a:txBody>
                    <a:bodyPr/>
                    <a:lstStyle/>
                    <a:p>
                      <a:pPr marL="92075" indent="0"/>
                      <a:r>
                        <a:rPr lang="fr-FR" sz="1100" b="0" i="0" strike="noStrike" cap="none" spc="0" baseline="0" dirty="0">
                          <a:solidFill>
                            <a:srgbClr val="000000"/>
                          </a:solidFill>
                          <a:effectLst/>
                          <a:latin typeface="Garamond"/>
                          <a:ea typeface="Garamond"/>
                          <a:cs typeface="Garamond"/>
                        </a:rPr>
                        <a:t>K. Type de non-KP (sélectionnez si la personne ne fait pas partie d’un groupe KP)</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Client(e) d’un(e) travailleur/euse du sexe</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Partenaire d’une personne présentant une probabilité élevée de contracter le VIH</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Adolescente ou jeune femme (pas TDS)</a:t>
                      </a:r>
                    </a:p>
                    <a:p>
                      <a:pPr marL="92075" indent="0"/>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Autre (précisez) : </a:t>
                      </a:r>
                    </a:p>
                  </a:txBody>
                  <a:tcPr marL="0" marR="0" marT="0" marB="0" anchor="b"/>
                </a:tc>
                <a:tc hMerge="1">
                  <a:txBody>
                    <a:bodyPr/>
                    <a:lstStyle/>
                    <a:p>
                      <a:endParaRPr sz="4100"/>
                    </a:p>
                  </a:txBody>
                  <a:tcPr marL="0" marR="0" marT="0" marB="0"/>
                </a:tc>
                <a:extLst>
                  <a:ext uri="{0D108BD9-81ED-4DB2-BD59-A6C34878D82A}">
                    <a16:rowId xmlns:a16="http://schemas.microsoft.com/office/drawing/2014/main" val="10004"/>
                  </a:ext>
                </a:extLst>
              </a:tr>
              <a:tr h="210312">
                <a:tc gridSpan="2">
                  <a:txBody>
                    <a:bodyPr/>
                    <a:lstStyle/>
                    <a:p>
                      <a:pPr marL="92075" indent="0"/>
                      <a:r>
                        <a:rPr lang="fr-FR" sz="1100" b="0" i="0" strike="noStrike" cap="none" spc="0" baseline="0" dirty="0">
                          <a:solidFill>
                            <a:srgbClr val="000000"/>
                          </a:solidFill>
                          <a:effectLst/>
                          <a:latin typeface="Garamond"/>
                          <a:ea typeface="Garamond"/>
                          <a:cs typeface="Garamond"/>
                        </a:rPr>
                        <a:t>L. Actuellement enceinte ?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Oui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Non</a:t>
                      </a:r>
                    </a:p>
                  </a:txBody>
                  <a:tcPr marL="0" marR="0" marT="0" marB="0" anchor="b"/>
                </a:tc>
                <a:tc hMerge="1">
                  <a:txBody>
                    <a:bodyPr/>
                    <a:lstStyle/>
                    <a:p>
                      <a:endParaRPr sz="1000"/>
                    </a:p>
                  </a:txBody>
                  <a:tcPr marL="0" marR="0" marT="0" marB="0"/>
                </a:tc>
                <a:tc gridSpan="2">
                  <a:txBody>
                    <a:bodyPr/>
                    <a:lstStyle/>
                    <a:p>
                      <a:pPr marL="92075" indent="0"/>
                      <a:r>
                        <a:rPr lang="fr-FR" sz="1100" b="0" i="0" strike="noStrike" cap="none" spc="0" baseline="0" dirty="0">
                          <a:solidFill>
                            <a:srgbClr val="000000"/>
                          </a:solidFill>
                          <a:effectLst/>
                          <a:latin typeface="Garamond"/>
                          <a:ea typeface="Garamond"/>
                          <a:cs typeface="Garamond"/>
                        </a:rPr>
                        <a:t>M. Allaitez-vous actuellement ? </a:t>
                      </a:r>
                      <a:r>
                        <a:rPr lang="fr-FR" sz="1100" b="0" i="0" strike="noStrike" cap="none" spc="0" baseline="0" dirty="0">
                          <a:solidFill>
                            <a:srgbClr val="000000"/>
                          </a:solidFill>
                          <a:effectLst/>
                          <a:latin typeface="Arial"/>
                          <a:ea typeface="Arial"/>
                          <a:cs typeface="Arial"/>
                        </a:rPr>
                        <a:t>□ </a:t>
                      </a:r>
                      <a:r>
                        <a:rPr lang="fr-FR" sz="1100" b="0" i="0" strike="noStrike" cap="none" spc="0" baseline="0" dirty="0">
                          <a:solidFill>
                            <a:srgbClr val="000000"/>
                          </a:solidFill>
                          <a:effectLst/>
                          <a:latin typeface="Garamond"/>
                          <a:ea typeface="Garamond"/>
                          <a:cs typeface="Garamond"/>
                        </a:rPr>
                        <a:t>Oui </a:t>
                      </a:r>
                      <a:r>
                        <a:rPr lang="fr-FR" sz="1100" b="0" i="0" strike="noStrike" cap="none" spc="0" baseline="0" dirty="0">
                          <a:solidFill>
                            <a:srgbClr val="000000"/>
                          </a:solidFill>
                          <a:effectLst/>
                          <a:latin typeface="Arial"/>
                          <a:ea typeface="Arial"/>
                          <a:cs typeface="Arial"/>
                        </a:rPr>
                        <a:t>□</a:t>
                      </a:r>
                      <a:r>
                        <a:rPr lang="fr-FR" sz="1100" b="0" i="0" strike="noStrike" cap="none" spc="0" baseline="0" dirty="0">
                          <a:solidFill>
                            <a:srgbClr val="000000"/>
                          </a:solidFill>
                          <a:effectLst/>
                          <a:latin typeface="Garamond"/>
                          <a:ea typeface="Garamond"/>
                          <a:cs typeface="Garamond"/>
                        </a:rPr>
                        <a:t>Non</a:t>
                      </a:r>
                    </a:p>
                  </a:txBody>
                  <a:tcPr marL="0" marR="0" marT="0" marB="0" anchor="b"/>
                </a:tc>
                <a:tc hMerge="1">
                  <a:txBody>
                    <a:bodyPr/>
                    <a:lstStyle/>
                    <a:p>
                      <a:endParaRPr sz="1000"/>
                    </a:p>
                  </a:txBody>
                  <a:tcPr marL="0" marR="0" marT="0" marB="0"/>
                </a:tc>
                <a:extLst>
                  <a:ext uri="{0D108BD9-81ED-4DB2-BD59-A6C34878D82A}">
                    <a16:rowId xmlns:a16="http://schemas.microsoft.com/office/drawing/2014/main" val="10005"/>
                  </a:ext>
                </a:extLst>
              </a:tr>
              <a:tr h="365760">
                <a:tc gridSpan="4">
                  <a:txBody>
                    <a:bodyPr/>
                    <a:lstStyle/>
                    <a:p>
                      <a:pPr marL="92075" indent="0"/>
                      <a:r>
                        <a:rPr lang="fr-FR" sz="1100" b="0" i="0" strike="noStrike" cap="none" spc="0" baseline="0" dirty="0">
                          <a:solidFill>
                            <a:srgbClr val="000000"/>
                          </a:solidFill>
                          <a:effectLst/>
                          <a:latin typeface="Garamond"/>
                          <a:ea typeface="Garamond"/>
                          <a:cs typeface="Garamond"/>
                        </a:rPr>
                        <a:t>N. Médicaments actuels, y compris hormones pour l’affirmation du genre : ____________________________________</a:t>
                      </a:r>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771635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DC7903-7012-4856-B0B6-B1DD516BE9E0}"/>
              </a:ext>
            </a:extLst>
          </p:cNvPr>
          <p:cNvSpPr>
            <a:spLocks noGrp="1"/>
          </p:cNvSpPr>
          <p:nvPr>
            <p:ph type="title"/>
          </p:nvPr>
        </p:nvSpPr>
        <p:spPr>
          <a:xfrm>
            <a:off x="866775" y="317500"/>
            <a:ext cx="11077575" cy="858837"/>
          </a:xfrm>
        </p:spPr>
        <p:txBody>
          <a:bodyPr/>
          <a:lstStyle/>
          <a:p>
            <a:r>
              <a:rPr lang="fr-FR" sz="3400" b="1" i="0" strike="noStrike" cap="none" spc="0" baseline="0" dirty="0">
                <a:solidFill>
                  <a:srgbClr val="1F497D"/>
                </a:solidFill>
                <a:effectLst/>
                <a:latin typeface="Calibri"/>
                <a:ea typeface="Calibri" panose="020F0502020204030204"/>
                <a:cs typeface="Calibri"/>
              </a:rPr>
              <a:t>Évaluation de l’éligibilité pour l’instauration d’une PrEP orale</a:t>
            </a:r>
            <a:endParaRPr lang="en-US" sz="3400" dirty="0"/>
          </a:p>
        </p:txBody>
      </p:sp>
      <p:graphicFrame>
        <p:nvGraphicFramePr>
          <p:cNvPr id="7" name="Table 4"/>
          <p:cNvGraphicFramePr>
            <a:graphicFrameLocks noGrp="1"/>
          </p:cNvGraphicFramePr>
          <p:nvPr>
            <p:extLst>
              <p:ext uri="{D42A27DB-BD31-4B8C-83A1-F6EECF244321}">
                <p14:modId xmlns:p14="http://schemas.microsoft.com/office/powerpoint/2010/main" val="3275160597"/>
              </p:ext>
            </p:extLst>
          </p:nvPr>
        </p:nvGraphicFramePr>
        <p:xfrm>
          <a:off x="2813158" y="1112447"/>
          <a:ext cx="6693408" cy="4889374"/>
        </p:xfrm>
        <a:graphic>
          <a:graphicData uri="http://schemas.openxmlformats.org/drawingml/2006/table">
            <a:tbl>
              <a:tblPr/>
              <a:tblGrid>
                <a:gridCol w="277368">
                  <a:extLst>
                    <a:ext uri="{9D8B030D-6E8A-4147-A177-3AD203B41FA5}">
                      <a16:colId xmlns:a16="http://schemas.microsoft.com/office/drawing/2014/main" val="20000"/>
                    </a:ext>
                  </a:extLst>
                </a:gridCol>
                <a:gridCol w="3602736">
                  <a:extLst>
                    <a:ext uri="{9D8B030D-6E8A-4147-A177-3AD203B41FA5}">
                      <a16:colId xmlns:a16="http://schemas.microsoft.com/office/drawing/2014/main" val="20001"/>
                    </a:ext>
                  </a:extLst>
                </a:gridCol>
                <a:gridCol w="935736">
                  <a:extLst>
                    <a:ext uri="{9D8B030D-6E8A-4147-A177-3AD203B41FA5}">
                      <a16:colId xmlns:a16="http://schemas.microsoft.com/office/drawing/2014/main" val="20002"/>
                    </a:ext>
                  </a:extLst>
                </a:gridCol>
                <a:gridCol w="670560">
                  <a:extLst>
                    <a:ext uri="{9D8B030D-6E8A-4147-A177-3AD203B41FA5}">
                      <a16:colId xmlns:a16="http://schemas.microsoft.com/office/drawing/2014/main" val="20003"/>
                    </a:ext>
                  </a:extLst>
                </a:gridCol>
                <a:gridCol w="265176">
                  <a:extLst>
                    <a:ext uri="{9D8B030D-6E8A-4147-A177-3AD203B41FA5}">
                      <a16:colId xmlns:a16="http://schemas.microsoft.com/office/drawing/2014/main" val="20004"/>
                    </a:ext>
                  </a:extLst>
                </a:gridCol>
                <a:gridCol w="941832">
                  <a:extLst>
                    <a:ext uri="{9D8B030D-6E8A-4147-A177-3AD203B41FA5}">
                      <a16:colId xmlns:a16="http://schemas.microsoft.com/office/drawing/2014/main" val="20005"/>
                    </a:ext>
                  </a:extLst>
                </a:gridCol>
              </a:tblGrid>
              <a:tr h="185928">
                <a:tc gridSpan="6">
                  <a:txBody>
                    <a:bodyPr/>
                    <a:lstStyle/>
                    <a:p>
                      <a:pPr indent="0"/>
                      <a:r>
                        <a:rPr lang="fr-FR" sz="1200" b="1" i="0" strike="noStrike" cap="none" spc="0" baseline="0" dirty="0">
                          <a:solidFill>
                            <a:srgbClr val="000000"/>
                          </a:solidFill>
                          <a:effectLst/>
                          <a:latin typeface="Garamond"/>
                          <a:ea typeface="Garamond"/>
                          <a:cs typeface="Garamond"/>
                        </a:rPr>
                        <a:t>3. Évaluation de l’indication de PEP et de l’IAH</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1892808">
                <a:tc>
                  <a:txBody>
                    <a:bodyPr/>
                    <a:lstStyle/>
                    <a:p>
                      <a:pPr indent="0" algn="ctr">
                        <a:spcBef>
                          <a:spcPts val="420"/>
                        </a:spcBef>
                      </a:pPr>
                      <a:r>
                        <a:rPr lang="fr-FR" sz="1100" b="0" i="0" strike="noStrike" cap="none" spc="0" baseline="0" dirty="0">
                          <a:solidFill>
                            <a:srgbClr val="000000"/>
                          </a:solidFill>
                          <a:effectLst/>
                          <a:latin typeface="Garamond"/>
                          <a:ea typeface="Garamond"/>
                          <a:cs typeface="Garamond"/>
                        </a:rPr>
                        <a:t>Évaluer l’indication de PEP</a:t>
                      </a:r>
                    </a:p>
                  </a:txBody>
                  <a:tcPr marL="0" marR="0" marT="0" marB="0" vert="vert270"/>
                </a:tc>
                <a:tc>
                  <a:txBody>
                    <a:bodyPr/>
                    <a:lstStyle/>
                    <a:p>
                      <a:pPr marL="87313" indent="0">
                        <a:lnSpc>
                          <a:spcPct val="115000"/>
                        </a:lnSpc>
                      </a:pPr>
                      <a:r>
                        <a:rPr lang="fr-FR" sz="1100" b="0" i="1" strike="noStrike" cap="none" spc="0" baseline="0" dirty="0">
                          <a:solidFill>
                            <a:srgbClr val="000000"/>
                          </a:solidFill>
                          <a:effectLst/>
                          <a:latin typeface="Garamond"/>
                          <a:ea typeface="Garamond"/>
                          <a:cs typeface="Garamond"/>
                        </a:rPr>
                        <a:t>Demandez au client :</a:t>
                      </a:r>
                    </a:p>
                    <a:p>
                      <a:pPr marL="87313" indent="0">
                        <a:lnSpc>
                          <a:spcPct val="115000"/>
                        </a:lnSpc>
                        <a:spcAft>
                          <a:spcPts val="980"/>
                        </a:spcAft>
                      </a:pPr>
                      <a:r>
                        <a:rPr lang="fr-FR" sz="1100" b="0" i="0" strike="noStrike" cap="none" spc="0" baseline="0" dirty="0">
                          <a:solidFill>
                            <a:srgbClr val="000000"/>
                          </a:solidFill>
                          <a:effectLst/>
                          <a:latin typeface="Garamond"/>
                          <a:ea typeface="Garamond"/>
                          <a:cs typeface="Garamond"/>
                        </a:rPr>
                        <a:t>1) Au cours des trois derniers jours, avez-vous eu des rapports sexuels sans préservatif avec une personne dont le statut VIH est positif ou inconnu de vous, ou avez-vous partagé du matériel et/ou de l’équipement d’injection avec une personne dont le statut VIH est positif ou inconnu de vous ?</a:t>
                      </a:r>
                    </a:p>
                    <a:p>
                      <a:pPr marL="87313" indent="0">
                        <a:lnSpc>
                          <a:spcPct val="115000"/>
                        </a:lnSpc>
                      </a:pPr>
                      <a:r>
                        <a:rPr lang="fr-FR" sz="1100" b="0" i="0" strike="noStrike" cap="none" spc="0" baseline="0" dirty="0">
                          <a:solidFill>
                            <a:srgbClr val="000000"/>
                          </a:solidFill>
                          <a:effectLst/>
                          <a:latin typeface="Garamond"/>
                          <a:ea typeface="Garamond"/>
                          <a:cs typeface="Garamond"/>
                        </a:rPr>
                        <a:t>Note : Si le client a eu un partenaire sexuel qui vit avec le VIH, demandez-lui s’il a connaissance de la charge virale de son partenaire, car les PVVIH dont la charge virale est supprimée ne peuvent pas transmettre le VIH par voie sexuelle.</a:t>
                      </a:r>
                    </a:p>
                  </a:txBody>
                  <a:tcPr marL="0" marR="0" marT="0" marB="0"/>
                </a:tc>
                <a:tc>
                  <a:txBody>
                    <a:bodyPr/>
                    <a:lstStyle/>
                    <a:p>
                      <a:pPr marL="87313" indent="0">
                        <a:spcAft>
                          <a:spcPts val="840"/>
                        </a:spcAft>
                      </a:pPr>
                      <a:r>
                        <a:rPr lang="fr-FR" sz="1100" b="1" i="0" strike="noStrike" cap="none" spc="0" baseline="0" dirty="0">
                          <a:solidFill>
                            <a:srgbClr val="000000"/>
                          </a:solidFill>
                          <a:effectLst/>
                          <a:latin typeface="Garamond"/>
                          <a:ea typeface="Garamond"/>
                          <a:cs typeface="Garamond"/>
                        </a:rPr>
                        <a:t>□ Oui</a:t>
                      </a:r>
                    </a:p>
                    <a:p>
                      <a:pPr marL="87313" indent="0"/>
                      <a:r>
                        <a:rPr lang="fr-FR" sz="1100" b="1" i="0" strike="noStrike" cap="none" spc="0" baseline="0" dirty="0">
                          <a:solidFill>
                            <a:srgbClr val="000000"/>
                          </a:solidFill>
                          <a:effectLst/>
                          <a:latin typeface="Garamond"/>
                          <a:ea typeface="Garamond"/>
                          <a:cs typeface="Garamond"/>
                        </a:rPr>
                        <a:t>Ne proposez pas de PrEP orale.</a:t>
                      </a:r>
                      <a:endParaRPr lang="en-US" sz="1100" b="1" dirty="0">
                        <a:latin typeface="Garamond"/>
                      </a:endParaRPr>
                    </a:p>
                    <a:p>
                      <a:pPr marL="87313" indent="0"/>
                      <a:r>
                        <a:rPr lang="fr-FR" sz="1100" b="1" i="0" strike="noStrike" cap="none" spc="0" baseline="0" dirty="0">
                          <a:solidFill>
                            <a:srgbClr val="000000"/>
                          </a:solidFill>
                          <a:effectLst/>
                          <a:latin typeface="Garamond"/>
                          <a:ea typeface="Garamond"/>
                          <a:cs typeface="Garamond"/>
                        </a:rPr>
                        <a:t>Suivez les procédures pour évaluer l’éligibilité à la PEP.</a:t>
                      </a:r>
                    </a:p>
                  </a:txBody>
                  <a:tcPr marL="0" marR="0" marT="0" marB="0" anchor="ctr">
                    <a:solidFill>
                      <a:srgbClr val="DBE5F1"/>
                    </a:solidFill>
                  </a:tcPr>
                </a:tc>
                <a:tc gridSpan="2">
                  <a:txBody>
                    <a:bodyPr/>
                    <a:lstStyle/>
                    <a:p>
                      <a:pPr marL="87313" indent="0">
                        <a:spcBef>
                          <a:spcPts val="910"/>
                        </a:spcBef>
                        <a:spcAft>
                          <a:spcPts val="840"/>
                        </a:spcAft>
                      </a:pPr>
                      <a:r>
                        <a:rPr lang="fr-FR" sz="1100" b="1" i="0" strike="noStrike" cap="none" spc="0" baseline="0" dirty="0">
                          <a:solidFill>
                            <a:srgbClr val="000000"/>
                          </a:solidFill>
                          <a:effectLst/>
                          <a:latin typeface="Garamond"/>
                          <a:ea typeface="Garamond"/>
                          <a:cs typeface="Garamond"/>
                        </a:rPr>
                        <a:t>□ Non</a:t>
                      </a:r>
                    </a:p>
                    <a:p>
                      <a:pPr marL="87313" indent="0"/>
                      <a:r>
                        <a:rPr lang="fr-FR" sz="1100" b="1" i="0" strike="noStrike" cap="none" spc="0" baseline="0" dirty="0">
                          <a:solidFill>
                            <a:srgbClr val="000000"/>
                          </a:solidFill>
                          <a:effectLst/>
                          <a:latin typeface="Garamond"/>
                          <a:ea typeface="Garamond"/>
                          <a:cs typeface="Garamond"/>
                        </a:rPr>
                        <a:t>Continuez avec l’évaluation de l’IAH.</a:t>
                      </a:r>
                    </a:p>
                  </a:txBody>
                  <a:tcPr marL="0" marR="0" marT="0" marB="0"/>
                </a:tc>
                <a:tc hMerge="1">
                  <a:txBody>
                    <a:bodyPr/>
                    <a:lstStyle/>
                    <a:p>
                      <a:endParaRPr sz="9000"/>
                    </a:p>
                  </a:txBody>
                  <a:tcPr marL="0" marR="0" marT="0" marB="0"/>
                </a:tc>
                <a:tc>
                  <a:txBody>
                    <a:bodyPr/>
                    <a:lstStyle/>
                    <a:p>
                      <a:pPr marL="87313" indent="0">
                        <a:lnSpc>
                          <a:spcPct val="97000"/>
                        </a:lnSpc>
                        <a:spcBef>
                          <a:spcPts val="910"/>
                        </a:spcBef>
                      </a:pPr>
                      <a:r>
                        <a:rPr lang="fr-FR" sz="1100" b="1" i="0" strike="noStrike" cap="none" spc="0" baseline="0" dirty="0">
                          <a:solidFill>
                            <a:srgbClr val="000000"/>
                          </a:solidFill>
                          <a:effectLst/>
                          <a:latin typeface="Garamond"/>
                          <a:ea typeface="Garamond"/>
                          <a:cs typeface="Garamond"/>
                        </a:rPr>
                        <a:t>□ Ne sait pas</a:t>
                      </a:r>
                    </a:p>
                  </a:txBody>
                  <a:tcPr marL="0" marR="0" marT="0" marB="0"/>
                </a:tc>
                <a:extLst>
                  <a:ext uri="{0D108BD9-81ED-4DB2-BD59-A6C34878D82A}">
                    <a16:rowId xmlns:a16="http://schemas.microsoft.com/office/drawing/2014/main" val="10001"/>
                  </a:ext>
                </a:extLst>
              </a:tr>
              <a:tr h="1420368">
                <a:tc>
                  <a:txBody>
                    <a:bodyPr/>
                    <a:lstStyle/>
                    <a:p>
                      <a:pPr indent="0" algn="ctr">
                        <a:spcBef>
                          <a:spcPts val="420"/>
                        </a:spcBef>
                      </a:pPr>
                      <a:r>
                        <a:rPr lang="fr-FR" sz="1100" b="0" i="0" strike="noStrike" cap="none" spc="0" baseline="0" dirty="0">
                          <a:solidFill>
                            <a:srgbClr val="000000"/>
                          </a:solidFill>
                          <a:effectLst/>
                          <a:latin typeface="Garamond"/>
                          <a:ea typeface="Garamond"/>
                          <a:cs typeface="Garamond"/>
                        </a:rPr>
                        <a:t>Évaluez l’IAH</a:t>
                      </a:r>
                    </a:p>
                  </a:txBody>
                  <a:tcPr marL="0" marR="0" marT="0" marB="0" vert="vert270"/>
                </a:tc>
                <a:tc>
                  <a:txBody>
                    <a:bodyPr/>
                    <a:lstStyle/>
                    <a:p>
                      <a:pPr marL="87313" indent="0">
                        <a:spcAft>
                          <a:spcPts val="840"/>
                        </a:spcAft>
                      </a:pPr>
                      <a:r>
                        <a:rPr lang="fr-FR" sz="1100" b="0" i="0" strike="noStrike" cap="none" spc="0" baseline="0" dirty="0">
                          <a:solidFill>
                            <a:srgbClr val="000000"/>
                          </a:solidFill>
                          <a:effectLst/>
                          <a:latin typeface="Garamond"/>
                          <a:ea typeface="Garamond"/>
                          <a:cs typeface="Garamond"/>
                        </a:rPr>
                        <a:t>2) Présentez-vous les symptômes d’un rhume ou d’une grippe, notamment de la fièvre, de la fatigue, des maux de gorge, des maux de tête ou des douleurs ou courbatures musculaires ?</a:t>
                      </a:r>
                    </a:p>
                    <a:p>
                      <a:pPr marL="87313" indent="0"/>
                      <a:r>
                        <a:rPr lang="fr-FR" sz="1100" b="0" i="0" strike="noStrike" cap="none" spc="0" baseline="0" dirty="0">
                          <a:solidFill>
                            <a:srgbClr val="000000"/>
                          </a:solidFill>
                          <a:effectLst/>
                          <a:latin typeface="Garamond"/>
                          <a:ea typeface="Garamond"/>
                          <a:cs typeface="Garamond"/>
                        </a:rPr>
                        <a:t>3) Si oui, avez-vous eu des rapports sexuels anaux ou vaginaux sans préservatif ou partagé du matériel et/ou de l’équipement d’injection au cours des 14 derniers jours ?</a:t>
                      </a:r>
                    </a:p>
                  </a:txBody>
                  <a:tcPr marL="0" marR="0" marT="0" marB="0"/>
                </a:tc>
                <a:tc>
                  <a:txBody>
                    <a:bodyPr/>
                    <a:lstStyle/>
                    <a:p>
                      <a:pPr marL="87313" indent="0">
                        <a:spcAft>
                          <a:spcPts val="840"/>
                        </a:spcAft>
                      </a:pPr>
                      <a:r>
                        <a:rPr lang="fr-FR" sz="1100" b="1" i="0" strike="noStrike" cap="none" spc="0" baseline="0" dirty="0">
                          <a:solidFill>
                            <a:srgbClr val="000000"/>
                          </a:solidFill>
                          <a:effectLst/>
                          <a:latin typeface="Garamond"/>
                          <a:ea typeface="Garamond"/>
                          <a:cs typeface="Garamond"/>
                        </a:rPr>
                        <a:t> □ Oui aux deux</a:t>
                      </a:r>
                    </a:p>
                    <a:p>
                      <a:pPr marL="87313" indent="0"/>
                      <a:r>
                        <a:rPr lang="fr-FR" sz="1100" b="1" i="0" strike="noStrike" cap="none" spc="0" baseline="0" dirty="0">
                          <a:solidFill>
                            <a:srgbClr val="000000"/>
                          </a:solidFill>
                          <a:effectLst/>
                          <a:latin typeface="Garamond"/>
                          <a:ea typeface="Garamond"/>
                          <a:cs typeface="Garamond"/>
                        </a:rPr>
                        <a:t>Ne proposez pas de PrEP orale.</a:t>
                      </a:r>
                      <a:endParaRPr lang="en-US" sz="1100" b="1" dirty="0">
                        <a:latin typeface="Garamond"/>
                      </a:endParaRPr>
                    </a:p>
                    <a:p>
                      <a:pPr marL="87313" indent="0"/>
                      <a:r>
                        <a:rPr lang="fr-FR" sz="1100" b="1" i="0" strike="noStrike" cap="none" spc="0" baseline="0" dirty="0">
                          <a:solidFill>
                            <a:srgbClr val="000000"/>
                          </a:solidFill>
                          <a:effectLst/>
                          <a:latin typeface="Garamond"/>
                          <a:ea typeface="Garamond"/>
                          <a:cs typeface="Garamond"/>
                        </a:rPr>
                        <a:t>Suivez les procédures pour diagnostiquer l’IAH. *</a:t>
                      </a:r>
                    </a:p>
                  </a:txBody>
                  <a:tcPr marL="0" marR="0" marT="0" marB="0" anchor="b">
                    <a:solidFill>
                      <a:srgbClr val="DBE5F1"/>
                    </a:solidFill>
                  </a:tcPr>
                </a:tc>
                <a:tc gridSpan="2">
                  <a:txBody>
                    <a:bodyPr/>
                    <a:lstStyle/>
                    <a:p>
                      <a:pPr marL="87313" indent="-87313">
                        <a:spcBef>
                          <a:spcPts val="910"/>
                        </a:spcBef>
                      </a:pPr>
                      <a:r>
                        <a:rPr lang="fr-FR" sz="1100" b="1" i="0" strike="noStrike" cap="none" spc="0" baseline="0" dirty="0">
                          <a:solidFill>
                            <a:srgbClr val="000000"/>
                          </a:solidFill>
                          <a:effectLst/>
                          <a:latin typeface="Garamond"/>
                          <a:ea typeface="Garamond"/>
                          <a:cs typeface="Garamond"/>
                        </a:rPr>
                        <a:t> □ Non à l’un ou aux deux</a:t>
                      </a:r>
                    </a:p>
                  </a:txBody>
                  <a:tcPr marL="0" marR="0" marT="0" marB="0"/>
                </a:tc>
                <a:tc hMerge="1">
                  <a:txBody>
                    <a:bodyPr/>
                    <a:lstStyle/>
                    <a:p>
                      <a:endParaRPr sz="6800"/>
                    </a:p>
                  </a:txBody>
                  <a:tcPr marL="0" marR="0" marT="0" marB="0"/>
                </a:tc>
                <a:tc>
                  <a:txBody>
                    <a:bodyPr/>
                    <a:lstStyle/>
                    <a:p>
                      <a:pPr marL="87313" indent="0">
                        <a:lnSpc>
                          <a:spcPct val="97000"/>
                        </a:lnSpc>
                        <a:spcBef>
                          <a:spcPts val="910"/>
                        </a:spcBef>
                      </a:pPr>
                      <a:r>
                        <a:rPr lang="en-US" sz="1100" b="1" dirty="0">
                          <a:latin typeface="Garamond"/>
                        </a:rPr>
                        <a:t>□ </a:t>
                      </a:r>
                      <a:r>
                        <a:rPr lang="fr-FR" sz="1100" b="1" i="0" strike="noStrike" cap="none" spc="0" baseline="0" dirty="0">
                          <a:solidFill>
                            <a:srgbClr val="000000"/>
                          </a:solidFill>
                          <a:effectLst/>
                          <a:latin typeface="Garamond"/>
                          <a:ea typeface="Garamond"/>
                          <a:cs typeface="Garamond"/>
                        </a:rPr>
                        <a:t>Ne sait pas</a:t>
                      </a:r>
                    </a:p>
                  </a:txBody>
                  <a:tcPr marL="0" marR="0" marT="0" marB="0"/>
                </a:tc>
                <a:extLst>
                  <a:ext uri="{0D108BD9-81ED-4DB2-BD59-A6C34878D82A}">
                    <a16:rowId xmlns:a16="http://schemas.microsoft.com/office/drawing/2014/main" val="10002"/>
                  </a:ext>
                </a:extLst>
              </a:tr>
              <a:tr h="368808">
                <a:tc gridSpan="6">
                  <a:txBody>
                    <a:bodyPr/>
                    <a:lstStyle/>
                    <a:p>
                      <a:pPr marL="205300" indent="-241300">
                        <a:lnSpc>
                          <a:spcPct val="115000"/>
                        </a:lnSpc>
                      </a:pPr>
                      <a:r>
                        <a:rPr lang="fr-FR" sz="1100" b="1" i="0" strike="noStrike" cap="none" spc="0" baseline="0" dirty="0">
                          <a:solidFill>
                            <a:srgbClr val="000000"/>
                          </a:solidFill>
                          <a:effectLst/>
                          <a:latin typeface="Garamond"/>
                          <a:ea typeface="Garamond"/>
                          <a:cs typeface="Garamond"/>
                        </a:rPr>
                        <a:t>*Le client peut être testé à nouveau dans les 28 jours et, s’il est séronégatif au VIH et répond aux autres critères d’utilisation de la PrEP orale, le client peut commencer la PrEP orale.</a:t>
                      </a:r>
                    </a:p>
                  </a:txBody>
                  <a:tcPr marL="0" marR="0" marT="0" marB="0">
                    <a:solidFill>
                      <a:srgbClr val="DBE5F1"/>
                    </a:solidFill>
                  </a:tcPr>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extLst>
                  <a:ext uri="{0D108BD9-81ED-4DB2-BD59-A6C34878D82A}">
                    <a16:rowId xmlns:a16="http://schemas.microsoft.com/office/drawing/2014/main" val="10003"/>
                  </a:ext>
                </a:extLst>
              </a:tr>
              <a:tr h="484632">
                <a:tc gridSpan="4">
                  <a:txBody>
                    <a:bodyPr/>
                    <a:lstStyle/>
                    <a:p>
                      <a:pPr marL="87313" indent="0"/>
                      <a:r>
                        <a:rPr lang="fr-FR" sz="1100" b="1" i="0" strike="noStrike" cap="none" spc="0" baseline="0" dirty="0">
                          <a:solidFill>
                            <a:srgbClr val="FF0000"/>
                          </a:solidFill>
                          <a:effectLst/>
                          <a:latin typeface="Garamond"/>
                          <a:ea typeface="Garamond"/>
                          <a:cs typeface="Garamond"/>
                        </a:rPr>
                        <a:t>Si la réponse « non » est sélectionnée dans les deux lignes ci-dessus, le client n’est pas indiqué pour la PEP et n’est pas suspecté d’avoir une IAH. A-t-on confirmé que le client n’est pas indiqué pour la PEP et qu’il n’y a pas de suspicion d’IAH ?</a:t>
                      </a:r>
                    </a:p>
                  </a:txBody>
                  <a:tcPr marL="0" marR="0" marT="0" marB="0" anchor="b"/>
                </a:tc>
                <a:tc hMerge="1">
                  <a:txBody>
                    <a:bodyPr/>
                    <a:lstStyle/>
                    <a:p>
                      <a:endParaRPr sz="2300"/>
                    </a:p>
                  </a:txBody>
                  <a:tcPr marL="0" marR="0" marT="0" marB="0"/>
                </a:tc>
                <a:tc hMerge="1">
                  <a:txBody>
                    <a:bodyPr/>
                    <a:lstStyle/>
                    <a:p>
                      <a:endParaRPr sz="2300"/>
                    </a:p>
                  </a:txBody>
                  <a:tcPr marL="0" marR="0" marT="0" marB="0"/>
                </a:tc>
                <a:tc hMerge="1">
                  <a:txBody>
                    <a:bodyPr/>
                    <a:lstStyle/>
                    <a:p>
                      <a:endParaRPr sz="2300"/>
                    </a:p>
                  </a:txBody>
                  <a:tcPr marL="0" marR="0" marT="0" marB="0"/>
                </a:tc>
                <a:tc gridSpan="2">
                  <a:txBody>
                    <a:bodyPr/>
                    <a:lstStyle/>
                    <a:p>
                      <a:pPr indent="88900"/>
                      <a:r>
                        <a:rPr lang="fr-FR" sz="1100" b="0" i="0" strike="noStrike" cap="none" spc="0" baseline="0" dirty="0">
                          <a:solidFill>
                            <a:srgbClr val="000000"/>
                          </a:solidFill>
                          <a:effectLst/>
                          <a:latin typeface="Garamond"/>
                          <a:ea typeface="Garamond"/>
                          <a:cs typeface="Garamond"/>
                        </a:rPr>
                        <a:t>□ Oui □ Non</a:t>
                      </a:r>
                    </a:p>
                  </a:txBody>
                  <a:tcPr marL="0" marR="0" marT="0" marB="0"/>
                </a:tc>
                <a:tc hMerge="1">
                  <a:txBody>
                    <a:bodyPr/>
                    <a:lstStyle/>
                    <a:p>
                      <a:endParaRPr sz="2300"/>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1578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479939-0DA9-4D1A-94DE-24228B18FA5A}"/>
              </a:ext>
            </a:extLst>
          </p:cNvPr>
          <p:cNvSpPr>
            <a:spLocks noGrp="1"/>
          </p:cNvSpPr>
          <p:nvPr>
            <p:ph type="title"/>
          </p:nvPr>
        </p:nvSpPr>
        <p:spPr>
          <a:xfrm>
            <a:off x="1053237" y="955455"/>
            <a:ext cx="3890905" cy="858837"/>
          </a:xfrm>
        </p:spPr>
        <p:txBody>
          <a:bodyPr/>
          <a:lstStyle/>
          <a:p>
            <a:r>
              <a:rPr lang="fr-FR" sz="3800" b="1" i="0" strike="noStrike" cap="none" spc="0" baseline="0" dirty="0">
                <a:solidFill>
                  <a:srgbClr val="1F497D"/>
                </a:solidFill>
                <a:effectLst/>
                <a:latin typeface="Calibri"/>
                <a:ea typeface="Calibri" panose="020F0502020204030204"/>
                <a:cs typeface="Calibri"/>
              </a:rPr>
              <a:t>Évaluation de l’éligibilité pour l’instauration d’une PrEP orale</a:t>
            </a:r>
            <a:endParaRPr lang="en-US" sz="3800" dirty="0"/>
          </a:p>
        </p:txBody>
      </p:sp>
      <p:graphicFrame>
        <p:nvGraphicFramePr>
          <p:cNvPr id="5" name="Table 1"/>
          <p:cNvGraphicFramePr>
            <a:graphicFrameLocks noGrp="1"/>
          </p:cNvGraphicFramePr>
          <p:nvPr>
            <p:extLst>
              <p:ext uri="{D42A27DB-BD31-4B8C-83A1-F6EECF244321}">
                <p14:modId xmlns:p14="http://schemas.microsoft.com/office/powerpoint/2010/main" val="3069788839"/>
              </p:ext>
            </p:extLst>
          </p:nvPr>
        </p:nvGraphicFramePr>
        <p:xfrm>
          <a:off x="4668981" y="122086"/>
          <a:ext cx="7356763" cy="6180920"/>
        </p:xfrm>
        <a:graphic>
          <a:graphicData uri="http://schemas.openxmlformats.org/drawingml/2006/table">
            <a:tbl>
              <a:tblPr/>
              <a:tblGrid>
                <a:gridCol w="2788288">
                  <a:extLst>
                    <a:ext uri="{9D8B030D-6E8A-4147-A177-3AD203B41FA5}">
                      <a16:colId xmlns:a16="http://schemas.microsoft.com/office/drawing/2014/main" val="20000"/>
                    </a:ext>
                  </a:extLst>
                </a:gridCol>
                <a:gridCol w="3410341">
                  <a:extLst>
                    <a:ext uri="{9D8B030D-6E8A-4147-A177-3AD203B41FA5}">
                      <a16:colId xmlns:a16="http://schemas.microsoft.com/office/drawing/2014/main" val="20001"/>
                    </a:ext>
                  </a:extLst>
                </a:gridCol>
                <a:gridCol w="1158134">
                  <a:extLst>
                    <a:ext uri="{9D8B030D-6E8A-4147-A177-3AD203B41FA5}">
                      <a16:colId xmlns:a16="http://schemas.microsoft.com/office/drawing/2014/main" val="20002"/>
                    </a:ext>
                  </a:extLst>
                </a:gridCol>
              </a:tblGrid>
              <a:tr h="174116">
                <a:tc gridSpan="3">
                  <a:txBody>
                    <a:bodyPr/>
                    <a:lstStyle/>
                    <a:p>
                      <a:pPr marL="88900" indent="0"/>
                      <a:r>
                        <a:rPr lang="fr-FR" sz="1200" b="1" i="0" strike="noStrike" cap="none" spc="0" baseline="0" dirty="0">
                          <a:solidFill>
                            <a:srgbClr val="000000"/>
                          </a:solidFill>
                          <a:effectLst/>
                          <a:latin typeface="Garamond"/>
                          <a:ea typeface="Garamond"/>
                          <a:cs typeface="Garamond"/>
                        </a:rPr>
                        <a:t>4. Dépistage de la probabilité élevée de contracter le VIH</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359840">
                <a:tc>
                  <a:txBody>
                    <a:bodyPr/>
                    <a:lstStyle/>
                    <a:p>
                      <a:pPr marL="88900" indent="0">
                        <a:lnSpc>
                          <a:spcPct val="94000"/>
                        </a:lnSpc>
                      </a:pPr>
                      <a:r>
                        <a:rPr lang="fr-FR" sz="1100" b="1" i="0" strike="noStrike" cap="none" spc="0" baseline="0" dirty="0">
                          <a:solidFill>
                            <a:srgbClr val="000000"/>
                          </a:solidFill>
                          <a:effectLst/>
                          <a:latin typeface="Garamond"/>
                          <a:ea typeface="Garamond"/>
                          <a:cs typeface="Garamond"/>
                        </a:rPr>
                        <a:t>Le client doit se voir proposer une PrEP orale si l’un des éléments ci-dessous est coché :</a:t>
                      </a:r>
                    </a:p>
                  </a:txBody>
                  <a:tcPr marL="0" marR="0" marT="0" marB="0"/>
                </a:tc>
                <a:tc gridSpan="2">
                  <a:txBody>
                    <a:bodyPr/>
                    <a:lstStyle/>
                    <a:p>
                      <a:pPr indent="0" algn="ctr">
                        <a:spcBef>
                          <a:spcPts val="560"/>
                        </a:spcBef>
                      </a:pPr>
                      <a:r>
                        <a:rPr lang="fr-FR" sz="1100" b="1" i="0" strike="noStrike" cap="none" spc="0" baseline="0" dirty="0">
                          <a:solidFill>
                            <a:srgbClr val="000000"/>
                          </a:solidFill>
                          <a:effectLst/>
                          <a:latin typeface="Garamond"/>
                          <a:ea typeface="Garamond"/>
                          <a:cs typeface="Garamond"/>
                        </a:rPr>
                        <a:t>Amorces de questions pour les prestataires</a:t>
                      </a:r>
                    </a:p>
                  </a:txBody>
                  <a:tcPr marL="0" marR="0" marT="0" marB="0"/>
                </a:tc>
                <a:tc hMerge="1">
                  <a:txBody>
                    <a:bodyPr/>
                    <a:lstStyle/>
                    <a:p>
                      <a:endParaRPr sz="1800"/>
                    </a:p>
                  </a:txBody>
                  <a:tcPr marL="0" marR="0" marT="0" marB="0"/>
                </a:tc>
                <a:extLst>
                  <a:ext uri="{0D108BD9-81ED-4DB2-BD59-A6C34878D82A}">
                    <a16:rowId xmlns:a16="http://schemas.microsoft.com/office/drawing/2014/main" val="10001"/>
                  </a:ext>
                </a:extLst>
              </a:tr>
              <a:tr h="380154">
                <a:tc>
                  <a:txBody>
                    <a:bodyPr/>
                    <a:lstStyle/>
                    <a:p>
                      <a:pPr marL="88900" indent="0">
                        <a:spcBef>
                          <a:spcPts val="280"/>
                        </a:spcBef>
                      </a:pPr>
                      <a:r>
                        <a:rPr lang="fr-FR" sz="1100" b="0" i="0" strike="noStrike" cap="none" spc="0" baseline="0" dirty="0">
                          <a:solidFill>
                            <a:srgbClr val="000000"/>
                          </a:solidFill>
                          <a:effectLst/>
                          <a:latin typeface="Garamond"/>
                          <a:ea typeface="Garamond"/>
                          <a:cs typeface="Garamond"/>
                        </a:rPr>
                        <a:t>□ Le client demande une PrEP orale</a:t>
                      </a:r>
                      <a:endParaRPr lang="en-US" sz="1100" dirty="0">
                        <a:latin typeface="Garamond"/>
                      </a:endParaRP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Sans objet</a:t>
                      </a:r>
                    </a:p>
                  </a:txBody>
                  <a:tcPr marL="0" marR="0" marT="0" marB="0"/>
                </a:tc>
                <a:tc hMerge="1">
                  <a:txBody>
                    <a:bodyPr/>
                    <a:lstStyle/>
                    <a:p>
                      <a:endParaRPr sz="1900"/>
                    </a:p>
                  </a:txBody>
                  <a:tcPr marL="0" marR="0" marT="0" marB="0"/>
                </a:tc>
                <a:extLst>
                  <a:ext uri="{0D108BD9-81ED-4DB2-BD59-A6C34878D82A}">
                    <a16:rowId xmlns:a16="http://schemas.microsoft.com/office/drawing/2014/main" val="10002"/>
                  </a:ext>
                </a:extLst>
              </a:tr>
              <a:tr h="478820">
                <a:tc>
                  <a:txBody>
                    <a:bodyPr/>
                    <a:lstStyle/>
                    <a:p>
                      <a:pPr marL="266700" indent="-177800">
                        <a:spcBef>
                          <a:spcPts val="280"/>
                        </a:spcBef>
                      </a:pPr>
                      <a:r>
                        <a:rPr lang="fr-FR" sz="1100" b="0" i="0" strike="noStrike" cap="none" spc="0" baseline="0" dirty="0">
                          <a:solidFill>
                            <a:srgbClr val="000000"/>
                          </a:solidFill>
                          <a:effectLst/>
                          <a:latin typeface="Garamond"/>
                          <a:ea typeface="Garamond"/>
                          <a:cs typeface="Garamond"/>
                        </a:rPr>
                        <a:t>□ Rapports sexuels vaginaux ou anaux sans préservatifs avec plus d’un partenaire</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plus d’un partenaire ? Si non, envisagez-vous de le faire à l’avenir ?</a:t>
                      </a:r>
                    </a:p>
                  </a:txBody>
                  <a:tcPr marL="0" marR="0" marT="0" marB="0"/>
                </a:tc>
                <a:tc hMerge="1">
                  <a:txBody>
                    <a:bodyPr/>
                    <a:lstStyle/>
                    <a:p>
                      <a:endParaRPr sz="2000"/>
                    </a:p>
                  </a:txBody>
                  <a:tcPr marL="0" marR="0" marT="0" marB="0"/>
                </a:tc>
                <a:extLst>
                  <a:ext uri="{0D108BD9-81ED-4DB2-BD59-A6C34878D82A}">
                    <a16:rowId xmlns:a16="http://schemas.microsoft.com/office/drawing/2014/main" val="10003"/>
                  </a:ext>
                </a:extLst>
              </a:tr>
              <a:tr h="1496916">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Rapports sexuels vaginaux ou anaux sans préservatifs avec un partenaire ayant une probabilité élevée de contracter le VIH.</a:t>
                      </a:r>
                    </a:p>
                  </a:txBody>
                  <a:tcPr marL="0" marR="0" marT="0" marB="0"/>
                </a:tc>
                <a:tc gridSpan="2">
                  <a:txBody>
                    <a:bodyPr/>
                    <a:lstStyle/>
                    <a:p>
                      <a:pPr marL="88900" indent="0">
                        <a:spcAft>
                          <a:spcPts val="140"/>
                        </a:spcAft>
                      </a:pPr>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un(e) partenaire qui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d’autres partenaires sexuel(le)s avec lesquel(le)s il/elle n’utilise pas de préservatifs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récemment ou actuellement reçu un diagnostic ou développé des symptômes d’IST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utilisé une PEP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Partage du matériel et/ou de l’équipement d’injection ?</a:t>
                      </a:r>
                    </a:p>
                    <a:p>
                      <a:pPr marL="88900" indent="0"/>
                      <a:r>
                        <a:rPr lang="fr-FR" sz="1100" b="0" i="0" strike="noStrike" cap="none" spc="0" baseline="0" dirty="0">
                          <a:solidFill>
                            <a:srgbClr val="000000"/>
                          </a:solidFill>
                          <a:effectLst/>
                          <a:latin typeface="Garamond"/>
                          <a:ea typeface="Garamond"/>
                          <a:cs typeface="Garamond"/>
                        </a:rPr>
                        <a:t>Si non, envisagez-vous de le faire à l’avenir ?</a:t>
                      </a:r>
                    </a:p>
                  </a:txBody>
                  <a:tcPr marL="0" marR="0" marT="0" marB="0"/>
                </a:tc>
                <a:tc hMerge="1">
                  <a:txBody>
                    <a:bodyPr/>
                    <a:lstStyle/>
                    <a:p>
                      <a:endParaRPr sz="6400"/>
                    </a:p>
                  </a:txBody>
                  <a:tcPr marL="0" marR="0" marT="0" marB="0"/>
                </a:tc>
                <a:extLst>
                  <a:ext uri="{0D108BD9-81ED-4DB2-BD59-A6C34878D82A}">
                    <a16:rowId xmlns:a16="http://schemas.microsoft.com/office/drawing/2014/main" val="10004"/>
                  </a:ext>
                </a:extLst>
              </a:tr>
              <a:tr h="1373583">
                <a:tc>
                  <a:txBody>
                    <a:bodyPr/>
                    <a:lstStyle/>
                    <a:p>
                      <a:pPr marL="255588" indent="-166688">
                        <a:spcBef>
                          <a:spcPts val="280"/>
                        </a:spcBef>
                        <a:spcAft>
                          <a:spcPts val="840"/>
                        </a:spcAft>
                      </a:pPr>
                      <a:r>
                        <a:rPr lang="fr-FR" sz="1100" b="0" i="0" strike="noStrike" cap="none" spc="0" baseline="0" dirty="0">
                          <a:solidFill>
                            <a:srgbClr val="000000"/>
                          </a:solidFill>
                          <a:effectLst/>
                          <a:latin typeface="Garamond"/>
                          <a:ea typeface="Garamond"/>
                          <a:cs typeface="Garamond"/>
                        </a:rPr>
                        <a:t>□ Rapports sexuels vaginaux ou anaux sans préservatifs avec un(e) partenaire vivant avec le VIH qui n’a pas été traité(e) efficacement contre le VIH.</a:t>
                      </a:r>
                    </a:p>
                    <a:p>
                      <a:pPr marL="88900" indent="0"/>
                      <a:r>
                        <a:rPr lang="fr-FR" sz="1100" b="0" i="0" strike="noStrike" cap="none" spc="0" baseline="0" dirty="0">
                          <a:solidFill>
                            <a:srgbClr val="000000"/>
                          </a:solidFill>
                          <a:effectLst/>
                          <a:latin typeface="Garamond"/>
                          <a:ea typeface="Garamond"/>
                          <a:cs typeface="Garamond"/>
                        </a:rPr>
                        <a:t>Le traitement peut être considéré comme inefficace si le/la partenaire est sous TAR depuis moins de 6 mois ou si son observance du traitement est irrégulière ou inconnue.</a:t>
                      </a:r>
                    </a:p>
                  </a:txBody>
                  <a:tcPr marL="0" marR="0" marT="0" marB="0"/>
                </a:tc>
                <a:tc gridSpan="2">
                  <a:txBody>
                    <a:bodyPr/>
                    <a:lstStyle/>
                    <a:p>
                      <a:pPr marL="88900" indent="0">
                        <a:lnSpc>
                          <a:spcPct val="115000"/>
                        </a:lnSpc>
                      </a:pPr>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un(e) partenaire vivant avec le VIH ?</a:t>
                      </a:r>
                    </a:p>
                    <a:p>
                      <a:pPr indent="304800"/>
                      <a:r>
                        <a:rPr lang="fr-FR" sz="1100" b="0" i="0" strike="noStrike" cap="none" spc="0" baseline="0" dirty="0">
                          <a:solidFill>
                            <a:srgbClr val="000000"/>
                          </a:solidFill>
                          <a:effectLst/>
                          <a:latin typeface="Garamond"/>
                          <a:ea typeface="Garamond"/>
                          <a:cs typeface="Garamond"/>
                        </a:rPr>
                        <a:t>□ Si oui, votre partenaire prend-il/elle un traitement antirétroviral (TAR) ?</a:t>
                      </a:r>
                    </a:p>
                    <a:p>
                      <a:pPr marL="941900" indent="-241300"/>
                      <a:r>
                        <a:rPr lang="fr-FR" sz="1100" b="0" i="0" strike="noStrike" cap="none" spc="0" baseline="0" dirty="0">
                          <a:solidFill>
                            <a:srgbClr val="000000"/>
                          </a:solidFill>
                          <a:effectLst/>
                          <a:latin typeface="Courier New"/>
                          <a:ea typeface="Courier New"/>
                          <a:cs typeface="Courier New"/>
                        </a:rPr>
                        <a:t>o </a:t>
                      </a:r>
                      <a:r>
                        <a:rPr lang="fr-FR" sz="1100" b="0" i="0" strike="noStrike" cap="none" spc="0" baseline="0" dirty="0">
                          <a:solidFill>
                            <a:srgbClr val="000000"/>
                          </a:solidFill>
                          <a:effectLst/>
                          <a:latin typeface="Garamond"/>
                          <a:ea typeface="Garamond"/>
                          <a:cs typeface="Garamond"/>
                        </a:rPr>
                        <a:t>Si oui, depuis combien de temps votre partenaire prend-il/elle un TAR et le prend-il/elle quotidiennement ?</a:t>
                      </a:r>
                    </a:p>
                    <a:p>
                      <a:pPr marL="700600" indent="0"/>
                      <a:r>
                        <a:rPr lang="fr-FR" sz="1100" b="0" i="0" strike="noStrike" cap="none" spc="0" baseline="0" dirty="0">
                          <a:solidFill>
                            <a:srgbClr val="000000"/>
                          </a:solidFill>
                          <a:effectLst/>
                          <a:latin typeface="Courier New"/>
                          <a:ea typeface="Courier New"/>
                          <a:cs typeface="Courier New"/>
                        </a:rPr>
                        <a:t>o </a:t>
                      </a:r>
                      <a:r>
                        <a:rPr lang="fr-FR" sz="1100" b="0" i="0" strike="noStrike" cap="none" spc="0" baseline="0" dirty="0">
                          <a:solidFill>
                            <a:srgbClr val="000000"/>
                          </a:solidFill>
                          <a:effectLst/>
                          <a:latin typeface="Garamond"/>
                          <a:ea typeface="Garamond"/>
                          <a:cs typeface="Garamond"/>
                        </a:rPr>
                        <a:t>Si oui, savez-vous quelle est la charge virale de votre partenaire ?</a:t>
                      </a:r>
                    </a:p>
                    <a:p>
                      <a:pPr marL="88900" indent="0"/>
                      <a:r>
                        <a:rPr lang="fr-FR" sz="1100" b="0" i="0" strike="noStrike" cap="none" spc="0" baseline="0" dirty="0">
                          <a:solidFill>
                            <a:srgbClr val="000000"/>
                          </a:solidFill>
                          <a:effectLst/>
                          <a:latin typeface="Garamond"/>
                          <a:ea typeface="Garamond"/>
                          <a:cs typeface="Garamond"/>
                        </a:rPr>
                        <a:t>Si non, envisagez-vous de le faire à l’avenir ?</a:t>
                      </a:r>
                    </a:p>
                  </a:txBody>
                  <a:tcPr marL="0" marR="0" marT="0" marB="0"/>
                </a:tc>
                <a:tc hMerge="1">
                  <a:txBody>
                    <a:bodyPr/>
                    <a:lstStyle/>
                    <a:p>
                      <a:endParaRPr sz="6300"/>
                    </a:p>
                  </a:txBody>
                  <a:tcPr marL="0" marR="0" marT="0" marB="0"/>
                </a:tc>
                <a:extLst>
                  <a:ext uri="{0D108BD9-81ED-4DB2-BD59-A6C34878D82A}">
                    <a16:rowId xmlns:a16="http://schemas.microsoft.com/office/drawing/2014/main" val="10005"/>
                  </a:ext>
                </a:extLst>
              </a:tr>
              <a:tr h="478820">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Avoir une IST (basée sur des analyses de laboratoire, un traitement syndromique des IST ou une auto-déclaration).</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reçu un diagnostic ou développé des symptômes d’IST ?</a:t>
                      </a:r>
                    </a:p>
                  </a:txBody>
                  <a:tcPr marL="0" marR="0" marT="0" marB="0"/>
                </a:tc>
                <a:tc hMerge="1">
                  <a:txBody>
                    <a:bodyPr/>
                    <a:lstStyle/>
                    <a:p>
                      <a:endParaRPr sz="2000"/>
                    </a:p>
                  </a:txBody>
                  <a:tcPr marL="0" marR="0" marT="0" marB="0"/>
                </a:tc>
                <a:extLst>
                  <a:ext uri="{0D108BD9-81ED-4DB2-BD59-A6C34878D82A}">
                    <a16:rowId xmlns:a16="http://schemas.microsoft.com/office/drawing/2014/main" val="10006"/>
                  </a:ext>
                </a:extLst>
              </a:tr>
              <a:tr h="368546">
                <a:tc>
                  <a:txBody>
                    <a:bodyPr/>
                    <a:lstStyle/>
                    <a:p>
                      <a:pPr marL="88900" indent="0">
                        <a:spcBef>
                          <a:spcPts val="280"/>
                        </a:spcBef>
                      </a:pPr>
                      <a:r>
                        <a:rPr lang="fr-FR" sz="1100" b="0" i="0" strike="noStrike" cap="none" spc="0" baseline="0" dirty="0">
                          <a:solidFill>
                            <a:srgbClr val="000000"/>
                          </a:solidFill>
                          <a:effectLst/>
                          <a:latin typeface="Garamond"/>
                          <a:ea typeface="Garamond"/>
                          <a:cs typeface="Garamond"/>
                        </a:rPr>
                        <a:t>□ Utilisation de la PEP</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pris une prophylaxie post-exposition (PEP) suite à une exposition potentielle au VIH ?</a:t>
                      </a:r>
                    </a:p>
                  </a:txBody>
                  <a:tcPr marL="0" marR="0" marT="0" marB="0"/>
                </a:tc>
                <a:tc hMerge="1">
                  <a:txBody>
                    <a:bodyPr/>
                    <a:lstStyle/>
                    <a:p>
                      <a:endParaRPr sz="1900"/>
                    </a:p>
                  </a:txBody>
                  <a:tcPr marL="0" marR="0" marT="0" marB="0"/>
                </a:tc>
                <a:extLst>
                  <a:ext uri="{0D108BD9-81ED-4DB2-BD59-A6C34878D82A}">
                    <a16:rowId xmlns:a16="http://schemas.microsoft.com/office/drawing/2014/main" val="10007"/>
                  </a:ext>
                </a:extLst>
              </a:tr>
              <a:tr h="493329">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Partage du matériel et/ou de l’équipement d’injection</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partagé avec d’autres personnes du matériel d’injection (médicaments, hormones, etc.) et/ou de l’équipement d’injection ? Si non, envisagez-vous de le faire à l’avenir ?</a:t>
                      </a:r>
                    </a:p>
                  </a:txBody>
                  <a:tcPr marL="0" marR="0" marT="0" marB="0"/>
                </a:tc>
                <a:tc hMerge="1">
                  <a:txBody>
                    <a:bodyPr/>
                    <a:lstStyle/>
                    <a:p>
                      <a:endParaRPr sz="2500"/>
                    </a:p>
                  </a:txBody>
                  <a:tcPr marL="0" marR="0" marT="0" marB="0"/>
                </a:tc>
                <a:extLst>
                  <a:ext uri="{0D108BD9-81ED-4DB2-BD59-A6C34878D82A}">
                    <a16:rowId xmlns:a16="http://schemas.microsoft.com/office/drawing/2014/main" val="10008"/>
                  </a:ext>
                </a:extLst>
              </a:tr>
              <a:tr h="362742">
                <a:tc gridSpan="2">
                  <a:txBody>
                    <a:bodyPr/>
                    <a:lstStyle/>
                    <a:p>
                      <a:pPr marL="88900" indent="0"/>
                      <a:r>
                        <a:rPr lang="fr-FR" sz="1200" b="1" i="0" strike="noStrike" cap="none" spc="0" baseline="0" dirty="0">
                          <a:solidFill>
                            <a:srgbClr val="FF0000"/>
                          </a:solidFill>
                          <a:effectLst/>
                          <a:latin typeface="Garamond"/>
                          <a:ea typeface="Garamond"/>
                          <a:cs typeface="Garamond"/>
                        </a:rPr>
                        <a:t>Si l’une des cases de cette section est cochée, le client présente une probabilité élevée de contracter le VIH. Le client présente-t-il une probabilité élevée de contracter le VIH ?</a:t>
                      </a:r>
                    </a:p>
                  </a:txBody>
                  <a:tcPr marL="0" marR="0" marT="0" marB="0"/>
                </a:tc>
                <a:tc hMerge="1">
                  <a:txBody>
                    <a:bodyPr/>
                    <a:lstStyle/>
                    <a:p>
                      <a:endParaRPr sz="1800"/>
                    </a:p>
                  </a:txBody>
                  <a:tcPr marL="0" marR="0" marT="0" marB="0"/>
                </a:tc>
                <a:tc>
                  <a:txBody>
                    <a:bodyPr/>
                    <a:lstStyle/>
                    <a:p>
                      <a:pPr indent="0" algn="ctr"/>
                      <a:r>
                        <a:rPr lang="fr-FR" sz="1100" b="0" i="0" strike="noStrike" cap="none" spc="0" baseline="0" dirty="0">
                          <a:solidFill>
                            <a:srgbClr val="000000"/>
                          </a:solidFill>
                          <a:effectLst/>
                          <a:latin typeface="Garamond"/>
                          <a:ea typeface="Garamond"/>
                          <a:cs typeface="Garamond"/>
                        </a:rPr>
                        <a:t>□ Oui □ Non</a:t>
                      </a:r>
                    </a:p>
                  </a:txBody>
                  <a:tcPr marL="0" marR="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05946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2D365A-2EF5-42E5-8E60-6748329EFDE9}"/>
              </a:ext>
            </a:extLst>
          </p:cNvPr>
          <p:cNvSpPr>
            <a:spLocks noGrp="1"/>
          </p:cNvSpPr>
          <p:nvPr>
            <p:ph type="title"/>
          </p:nvPr>
        </p:nvSpPr>
        <p:spPr>
          <a:xfrm>
            <a:off x="1148928" y="317500"/>
            <a:ext cx="10433472" cy="858837"/>
          </a:xfrm>
        </p:spPr>
        <p:txBody>
          <a:bodyPr/>
          <a:lstStyle/>
          <a:p>
            <a:r>
              <a:rPr lang="fr-FR" sz="3400" b="1" i="0" strike="noStrike" cap="none" spc="0" baseline="0" dirty="0">
                <a:solidFill>
                  <a:srgbClr val="1F497D"/>
                </a:solidFill>
                <a:effectLst/>
                <a:latin typeface="Calibri"/>
                <a:ea typeface="Calibri" panose="020F0502020204030204"/>
                <a:cs typeface="Calibri"/>
              </a:rPr>
              <a:t>Évaluation de l’éligibilité pour l’instauration d’une PrEP orale</a:t>
            </a:r>
            <a:endParaRPr lang="en-US" sz="3400" dirty="0"/>
          </a:p>
        </p:txBody>
      </p:sp>
      <p:graphicFrame>
        <p:nvGraphicFramePr>
          <p:cNvPr id="4" name="Table 2"/>
          <p:cNvGraphicFramePr>
            <a:graphicFrameLocks noGrp="1"/>
          </p:cNvGraphicFramePr>
          <p:nvPr>
            <p:extLst>
              <p:ext uri="{D42A27DB-BD31-4B8C-83A1-F6EECF244321}">
                <p14:modId xmlns:p14="http://schemas.microsoft.com/office/powerpoint/2010/main" val="4266940520"/>
              </p:ext>
            </p:extLst>
          </p:nvPr>
        </p:nvGraphicFramePr>
        <p:xfrm>
          <a:off x="2730627" y="1843278"/>
          <a:ext cx="6650736" cy="4178237"/>
        </p:xfrm>
        <a:graphic>
          <a:graphicData uri="http://schemas.openxmlformats.org/drawingml/2006/table">
            <a:tbl>
              <a:tblPr/>
              <a:tblGrid>
                <a:gridCol w="1828800">
                  <a:extLst>
                    <a:ext uri="{9D8B030D-6E8A-4147-A177-3AD203B41FA5}">
                      <a16:colId xmlns:a16="http://schemas.microsoft.com/office/drawing/2014/main" val="20000"/>
                    </a:ext>
                  </a:extLst>
                </a:gridCol>
                <a:gridCol w="3555492">
                  <a:extLst>
                    <a:ext uri="{9D8B030D-6E8A-4147-A177-3AD203B41FA5}">
                      <a16:colId xmlns:a16="http://schemas.microsoft.com/office/drawing/2014/main" val="20001"/>
                    </a:ext>
                  </a:extLst>
                </a:gridCol>
                <a:gridCol w="1266444">
                  <a:extLst>
                    <a:ext uri="{9D8B030D-6E8A-4147-A177-3AD203B41FA5}">
                      <a16:colId xmlns:a16="http://schemas.microsoft.com/office/drawing/2014/main" val="20002"/>
                    </a:ext>
                  </a:extLst>
                </a:gridCol>
              </a:tblGrid>
              <a:tr h="179832">
                <a:tc gridSpan="3">
                  <a:txBody>
                    <a:bodyPr/>
                    <a:lstStyle/>
                    <a:p>
                      <a:pPr indent="0"/>
                      <a:r>
                        <a:rPr lang="fr-FR" sz="1200" b="1" i="0" strike="noStrike" cap="none" spc="0" baseline="0" dirty="0">
                          <a:solidFill>
                            <a:srgbClr val="000000"/>
                          </a:solidFill>
                          <a:effectLst/>
                          <a:latin typeface="Garamond"/>
                          <a:ea typeface="Garamond"/>
                          <a:cs typeface="Garamond"/>
                        </a:rPr>
                        <a:t>5. Critères d’utilisation de la PrEP orale</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777240">
                <a:tc>
                  <a:txBody>
                    <a:bodyPr/>
                    <a:lstStyle/>
                    <a:p>
                      <a:pPr marL="88900" indent="0">
                        <a:spcBef>
                          <a:spcPts val="420"/>
                        </a:spcBef>
                      </a:pPr>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Séronégatif</a:t>
                      </a:r>
                    </a:p>
                  </a:txBody>
                  <a:tcPr marL="0" marR="0" marT="0" marB="0"/>
                </a:tc>
                <a:tc gridSpan="2">
                  <a:txBody>
                    <a:bodyPr/>
                    <a:lstStyle/>
                    <a:p>
                      <a:pPr marL="88900" indent="0">
                        <a:spcAft>
                          <a:spcPts val="490"/>
                        </a:spcAft>
                      </a:pPr>
                      <a:r>
                        <a:rPr lang="fr-FR" sz="1100" b="1" i="0" strike="noStrike" cap="none" spc="0" baseline="0" dirty="0">
                          <a:solidFill>
                            <a:srgbClr val="000000"/>
                          </a:solidFill>
                          <a:effectLst/>
                          <a:latin typeface="Garamond"/>
                          <a:ea typeface="Garamond"/>
                          <a:cs typeface="Garamond"/>
                        </a:rPr>
                        <a:t>Date à laquelle le client a été testé négatif : </a:t>
                      </a:r>
                      <a:r>
                        <a:rPr lang="fr-FR" sz="1100" b="0" i="1" strike="noStrike" cap="none" spc="0" baseline="0" dirty="0">
                          <a:solidFill>
                            <a:srgbClr val="000000"/>
                          </a:solidFill>
                          <a:effectLst/>
                          <a:latin typeface="Garamond"/>
                          <a:ea typeface="Garamond"/>
                          <a:cs typeface="Garamond"/>
                        </a:rPr>
                        <a:t>(jj/mm/aaaa) :</a:t>
                      </a:r>
                      <a:r>
                        <a:rPr lang="fr-FR" sz="1100" b="0" i="0" strike="noStrike" cap="none" spc="0" baseline="0" dirty="0">
                          <a:solidFill>
                            <a:srgbClr val="000000"/>
                          </a:solidFill>
                          <a:effectLst/>
                          <a:latin typeface="Garamond"/>
                          <a:ea typeface="Garamond"/>
                          <a:cs typeface="Garamond"/>
                        </a:rPr>
                        <a:t>  </a:t>
                      </a:r>
                      <a:br>
                        <a:rPr lang="fr-FR" sz="1100" b="0" i="0" strike="noStrike" cap="none" spc="0" baseline="0" dirty="0">
                          <a:solidFill>
                            <a:srgbClr val="000000"/>
                          </a:solidFill>
                          <a:effectLst/>
                          <a:latin typeface="Garamond"/>
                          <a:ea typeface="Garamond"/>
                          <a:cs typeface="Garamond"/>
                        </a:rPr>
                      </a:br>
                      <a:r>
                        <a:rPr lang="fr-FR" sz="1100" b="0" i="0" strike="noStrike" cap="none" spc="0" baseline="0" dirty="0">
                          <a:solidFill>
                            <a:srgbClr val="000000"/>
                          </a:solidFill>
                          <a:effectLst/>
                          <a:latin typeface="Garamond"/>
                          <a:ea typeface="Garamond"/>
                          <a:cs typeface="Garamond"/>
                        </a:rPr>
                        <a:t> __ __ /__ __ /________</a:t>
                      </a:r>
                    </a:p>
                    <a:p>
                      <a:pPr marL="88900" indent="0">
                        <a:spcAft>
                          <a:spcPts val="490"/>
                        </a:spcAft>
                      </a:pPr>
                      <a:r>
                        <a:rPr lang="fr-FR" sz="1100" b="1" i="0" strike="noStrike" cap="none" spc="0" baseline="0" dirty="0">
                          <a:solidFill>
                            <a:srgbClr val="000000"/>
                          </a:solidFill>
                          <a:effectLst/>
                          <a:latin typeface="Garamond"/>
                          <a:ea typeface="Garamond"/>
                          <a:cs typeface="Garamond"/>
                        </a:rPr>
                        <a:t>Date à laquelle le client a reçu les résultats du test : </a:t>
                      </a:r>
                      <a:r>
                        <a:rPr lang="fr-FR" sz="1100" b="0" i="1" strike="noStrike" cap="none" spc="0" baseline="0" dirty="0">
                          <a:solidFill>
                            <a:srgbClr val="000000"/>
                          </a:solidFill>
                          <a:effectLst/>
                          <a:latin typeface="Garamond"/>
                          <a:ea typeface="Garamond"/>
                          <a:cs typeface="Garamond"/>
                        </a:rPr>
                        <a:t>(jj/mm/aaaa) :</a:t>
                      </a:r>
                      <a:r>
                        <a:rPr lang="fr-FR" sz="1100" b="0" i="0" strike="noStrike" cap="none" spc="0" baseline="0" dirty="0">
                          <a:solidFill>
                            <a:srgbClr val="000000"/>
                          </a:solidFill>
                          <a:effectLst/>
                          <a:latin typeface="Garamond"/>
                          <a:ea typeface="Garamond"/>
                          <a:cs typeface="Garamond"/>
                        </a:rPr>
                        <a:t> </a:t>
                      </a:r>
                      <a:br>
                        <a:rPr lang="fr-FR" sz="1100" b="0" i="0" strike="noStrike" cap="none" spc="0" baseline="0" dirty="0">
                          <a:solidFill>
                            <a:srgbClr val="000000"/>
                          </a:solidFill>
                          <a:effectLst/>
                          <a:latin typeface="Garamond"/>
                          <a:ea typeface="Garamond"/>
                          <a:cs typeface="Garamond"/>
                        </a:rPr>
                      </a:br>
                      <a:r>
                        <a:rPr lang="fr-FR" sz="1100" b="0" i="0" strike="noStrike" cap="none" spc="0" baseline="0" dirty="0">
                          <a:solidFill>
                            <a:srgbClr val="000000"/>
                          </a:solidFill>
                          <a:effectLst/>
                          <a:latin typeface="Garamond"/>
                          <a:ea typeface="Garamond"/>
                          <a:cs typeface="Garamond"/>
                        </a:rPr>
                        <a:t>__ __ /__ __ /________</a:t>
                      </a:r>
                    </a:p>
                    <a:p>
                      <a:pPr marL="88900" indent="0"/>
                      <a:r>
                        <a:rPr lang="fr-FR" sz="1100" b="1" i="0" strike="noStrike" cap="none" spc="0" baseline="0" dirty="0">
                          <a:solidFill>
                            <a:srgbClr val="000000"/>
                          </a:solidFill>
                          <a:effectLst/>
                          <a:latin typeface="Garamond"/>
                          <a:ea typeface="Garamond"/>
                          <a:cs typeface="Garamond"/>
                        </a:rPr>
                        <a:t>Type de test utilisé : </a:t>
                      </a:r>
                      <a:r>
                        <a:rPr lang="fr-FR" sz="1100" b="0" i="0" strike="noStrike" cap="none" spc="0" baseline="0" dirty="0">
                          <a:solidFill>
                            <a:srgbClr val="000000"/>
                          </a:solidFill>
                          <a:effectLst/>
                          <a:latin typeface="Garamond"/>
                          <a:ea typeface="Garamond"/>
                          <a:cs typeface="Garamond"/>
                        </a:rPr>
                        <a:t>□ Déterminez □ Unigold □ ELISA □ Autre </a:t>
                      </a:r>
                      <a:r>
                        <a:rPr lang="fr-FR" sz="1100" b="0" i="1" strike="noStrike" cap="none" spc="0" baseline="0" dirty="0">
                          <a:solidFill>
                            <a:srgbClr val="000000"/>
                          </a:solidFill>
                          <a:effectLst/>
                          <a:latin typeface="Garamond"/>
                          <a:ea typeface="Garamond"/>
                          <a:cs typeface="Garamond"/>
                        </a:rPr>
                        <a:t>(précisez) :</a:t>
                      </a:r>
                    </a:p>
                  </a:txBody>
                  <a:tcPr marL="0" marR="0" marT="0" marB="0" anchor="b"/>
                </a:tc>
                <a:tc hMerge="1">
                  <a:txBody>
                    <a:bodyPr/>
                    <a:lstStyle/>
                    <a:p>
                      <a:endParaRPr sz="3700"/>
                    </a:p>
                  </a:txBody>
                  <a:tcPr marL="0" marR="0" marT="0" marB="0"/>
                </a:tc>
                <a:extLst>
                  <a:ext uri="{0D108BD9-81ED-4DB2-BD59-A6C34878D82A}">
                    <a16:rowId xmlns:a16="http://schemas.microsoft.com/office/drawing/2014/main" val="10001"/>
                  </a:ext>
                </a:extLst>
              </a:tr>
              <a:tr h="320040">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Non indiqué pour la PEP ou suspecté d’avoir une IAH</a:t>
                      </a:r>
                    </a:p>
                  </a:txBody>
                  <a:tcPr marL="0" marR="0" marT="0" marB="0" anchor="b"/>
                </a:tc>
                <a:tc gridSpan="2">
                  <a:txBody>
                    <a:bodyPr/>
                    <a:lstStyle/>
                    <a:p>
                      <a:pPr marL="88900" indent="0"/>
                      <a:r>
                        <a:rPr lang="fr-FR" sz="1100" b="0" i="0" strike="noStrike" cap="none" spc="0" baseline="0" dirty="0">
                          <a:solidFill>
                            <a:srgbClr val="000000"/>
                          </a:solidFill>
                          <a:effectLst/>
                          <a:latin typeface="Garamond"/>
                          <a:ea typeface="Garamond"/>
                          <a:cs typeface="Garamond"/>
                        </a:rPr>
                        <a:t>Voir Section 3 ci-dessus pour confirmer « oui » dans la dernière ligne</a:t>
                      </a:r>
                    </a:p>
                  </a:txBody>
                  <a:tcPr marL="0" marR="0" marT="0" marB="0" anchor="ctr"/>
                </a:tc>
                <a:tc hMerge="1">
                  <a:txBody>
                    <a:bodyPr/>
                    <a:lstStyle/>
                    <a:p>
                      <a:endParaRPr sz="1600"/>
                    </a:p>
                  </a:txBody>
                  <a:tcPr marL="0" marR="0" marT="0" marB="0"/>
                </a:tc>
                <a:extLst>
                  <a:ext uri="{0D108BD9-81ED-4DB2-BD59-A6C34878D82A}">
                    <a16:rowId xmlns:a16="http://schemas.microsoft.com/office/drawing/2014/main" val="10002"/>
                  </a:ext>
                </a:extLst>
              </a:tr>
              <a:tr h="411480">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Associé à une probabilité élevée de contracter le VIH</a:t>
                      </a:r>
                    </a:p>
                  </a:txBody>
                  <a:tcPr marL="0" marR="0" marT="0" marB="0" anchor="b"/>
                </a:tc>
                <a:tc gridSpan="2">
                  <a:txBody>
                    <a:bodyPr/>
                    <a:lstStyle/>
                    <a:p>
                      <a:pPr marL="88900" indent="0"/>
                      <a:r>
                        <a:rPr lang="fr-FR" sz="1100" b="0" i="0" strike="noStrike" cap="none" spc="0" baseline="0" dirty="0">
                          <a:solidFill>
                            <a:srgbClr val="000000"/>
                          </a:solidFill>
                          <a:effectLst/>
                          <a:latin typeface="Garamond"/>
                          <a:ea typeface="Garamond"/>
                          <a:cs typeface="Garamond"/>
                        </a:rPr>
                        <a:t>Voir Section 4 ci-dessus pour confirmer « oui » dans la dernière ligne</a:t>
                      </a:r>
                    </a:p>
                  </a:txBody>
                  <a:tcPr marL="0" marR="0" marT="0" marB="0" anchor="ctr"/>
                </a:tc>
                <a:tc hMerge="1">
                  <a:txBody>
                    <a:bodyPr/>
                    <a:lstStyle/>
                    <a:p>
                      <a:endParaRPr sz="2000"/>
                    </a:p>
                  </a:txBody>
                  <a:tcPr marL="0" marR="0" marT="0" marB="0"/>
                </a:tc>
                <a:extLst>
                  <a:ext uri="{0D108BD9-81ED-4DB2-BD59-A6C34878D82A}">
                    <a16:rowId xmlns:a16="http://schemas.microsoft.com/office/drawing/2014/main" val="10003"/>
                  </a:ext>
                </a:extLst>
              </a:tr>
              <a:tr h="792480">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Exempt de contre-indications à la PrEP orale</a:t>
                      </a:r>
                      <a:endParaRPr lang="en-US" sz="1100" b="1" dirty="0">
                        <a:latin typeface="Garamond"/>
                      </a:endParaRP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Évaluez les contre-indications. Si l’une des cases ci-dessous est cochée, la PrEP orale ne doit PAS être fournie car le client n’est PAS exempt de contre-indications :</a:t>
                      </a:r>
                    </a:p>
                    <a:p>
                      <a:pPr marL="88900" indent="0"/>
                      <a:r>
                        <a:rPr lang="fr-FR" sz="1050" b="0" i="0" strike="noStrike" cap="none" spc="0" baseline="0" dirty="0">
                          <a:solidFill>
                            <a:srgbClr val="000000"/>
                          </a:solidFill>
                          <a:effectLst/>
                          <a:latin typeface="Garamond"/>
                          <a:ea typeface="Garamond"/>
                          <a:cs typeface="Garamond"/>
                        </a:rPr>
                        <a:t>□ Allergie médicamenteuse à l’un des composants des médicaments utilisés pour la PrEP orale.</a:t>
                      </a:r>
                      <a:endParaRPr lang="en-US" sz="1050" dirty="0">
                        <a:latin typeface="Garamond"/>
                      </a:endParaRPr>
                    </a:p>
                    <a:p>
                      <a:pPr marL="88900" indent="0"/>
                      <a:r>
                        <a:rPr lang="fr-FR" sz="1050" b="0" i="0" strike="noStrike" cap="none" spc="0" baseline="0" dirty="0">
                          <a:solidFill>
                            <a:srgbClr val="000000"/>
                          </a:solidFill>
                          <a:effectLst/>
                          <a:latin typeface="Garamond"/>
                          <a:ea typeface="Garamond"/>
                          <a:cs typeface="Garamond"/>
                        </a:rPr>
                        <a:t>□ Incapacité à s’engager à respecter la PrEP orale et à se rendre aux visites de suivi programmées</a:t>
                      </a:r>
                    </a:p>
                    <a:p>
                      <a:pPr marL="88900" indent="0"/>
                      <a:r>
                        <a:rPr lang="fr-FR" sz="1050" b="0" i="0" strike="noStrike" cap="none" spc="0" baseline="0" dirty="0">
                          <a:solidFill>
                            <a:srgbClr val="000000"/>
                          </a:solidFill>
                          <a:effectLst/>
                          <a:latin typeface="Garamond"/>
                          <a:ea typeface="Garamond"/>
                          <a:cs typeface="Garamond"/>
                        </a:rPr>
                        <a:t>□ Clairance de la créatinine inférieure à 60 ml/min </a:t>
                      </a:r>
                      <a:r>
                        <a:rPr lang="fr-FR" sz="1050" b="0" i="1" strike="noStrike" cap="none" spc="0" baseline="0" dirty="0">
                          <a:solidFill>
                            <a:srgbClr val="000000"/>
                          </a:solidFill>
                          <a:effectLst/>
                          <a:latin typeface="Garamond"/>
                          <a:ea typeface="Garamond"/>
                          <a:cs typeface="Garamond"/>
                        </a:rPr>
                        <a:t>(si connue)</a:t>
                      </a:r>
                    </a:p>
                  </a:txBody>
                  <a:tcPr marL="0" marR="0" marT="0" marB="0" anchor="b"/>
                </a:tc>
                <a:tc hMerge="1">
                  <a:txBody>
                    <a:bodyPr/>
                    <a:lstStyle/>
                    <a:p>
                      <a:endParaRPr sz="3800"/>
                    </a:p>
                  </a:txBody>
                  <a:tcPr marL="0" marR="0" marT="0" marB="0"/>
                </a:tc>
                <a:extLst>
                  <a:ext uri="{0D108BD9-81ED-4DB2-BD59-A6C34878D82A}">
                    <a16:rowId xmlns:a16="http://schemas.microsoft.com/office/drawing/2014/main" val="10004"/>
                  </a:ext>
                </a:extLst>
              </a:tr>
              <a:tr h="463296">
                <a:tc gridSpan="2">
                  <a:txBody>
                    <a:bodyPr/>
                    <a:lstStyle/>
                    <a:p>
                      <a:pPr marL="88900" indent="0">
                        <a:lnSpc>
                          <a:spcPct val="124000"/>
                        </a:lnSpc>
                      </a:pPr>
                      <a:r>
                        <a:rPr lang="fr-FR" sz="1200" b="1" i="0" strike="noStrike" cap="none" spc="0" baseline="0" dirty="0">
                          <a:solidFill>
                            <a:srgbClr val="FF0000"/>
                          </a:solidFill>
                          <a:effectLst/>
                          <a:latin typeface="Garamond"/>
                          <a:ea typeface="Garamond"/>
                          <a:cs typeface="Garamond"/>
                        </a:rPr>
                        <a:t>B. Si toutes les cases de cette section sont cochées, le client répond aux critères d’utilisation de la PrEP orale. Le client répond-il aux critères d’utilisation de la PrEP orale ?</a:t>
                      </a:r>
                    </a:p>
                  </a:txBody>
                  <a:tcPr marL="0" marR="0" marT="0" marB="0" anchor="b"/>
                </a:tc>
                <a:tc hMerge="1">
                  <a:txBody>
                    <a:bodyPr/>
                    <a:lstStyle/>
                    <a:p>
                      <a:endParaRPr sz="2200"/>
                    </a:p>
                  </a:txBody>
                  <a:tcPr marL="0" marR="0" marT="0" marB="0"/>
                </a:tc>
                <a:tc>
                  <a:txBody>
                    <a:bodyPr/>
                    <a:lstStyle/>
                    <a:p>
                      <a:pPr marL="88900" indent="0"/>
                      <a:r>
                        <a:rPr lang="fr-FR" sz="1100" b="0" i="0" strike="noStrike" cap="none" spc="0" baseline="0" dirty="0">
                          <a:solidFill>
                            <a:srgbClr val="000000"/>
                          </a:solidFill>
                          <a:effectLst/>
                          <a:latin typeface="Garamond"/>
                          <a:ea typeface="Garamond"/>
                          <a:cs typeface="Garamond"/>
                        </a:rPr>
                        <a:t>□ Oui □ Non</a:t>
                      </a:r>
                    </a:p>
                  </a:txBody>
                  <a:tcPr marL="0" marR="0" marT="0" marB="0" anchor="ctr"/>
                </a:tc>
                <a:extLst>
                  <a:ext uri="{0D108BD9-81ED-4DB2-BD59-A6C34878D82A}">
                    <a16:rowId xmlns:a16="http://schemas.microsoft.com/office/drawing/2014/main" val="10005"/>
                  </a:ext>
                </a:extLst>
              </a:tr>
              <a:tr h="222504">
                <a:tc gridSpan="3">
                  <a:txBody>
                    <a:bodyPr/>
                    <a:lstStyle/>
                    <a:p>
                      <a:pPr indent="0" algn="ctr"/>
                      <a:r>
                        <a:rPr lang="fr-FR" sz="1200" b="1" i="0" strike="noStrike" cap="none" spc="0" baseline="0" dirty="0">
                          <a:solidFill>
                            <a:srgbClr val="000000"/>
                          </a:solidFill>
                          <a:effectLst/>
                          <a:latin typeface="Garamond"/>
                          <a:ea typeface="Garamond"/>
                          <a:cs typeface="Garamond"/>
                        </a:rPr>
                        <a:t>Si oui ci-dessus, proposez la PrEP.</a:t>
                      </a:r>
                      <a:endParaRPr lang="en-US" sz="1200" b="1" dirty="0">
                        <a:latin typeface="Garamond"/>
                      </a:endParaRPr>
                    </a:p>
                  </a:txBody>
                  <a:tcPr marL="0" marR="0" marT="0" marB="0" anchor="b">
                    <a:solidFill>
                      <a:srgbClr val="FBD4B3"/>
                    </a:solidFill>
                  </a:tcPr>
                </a:tc>
                <a:tc hMerge="1">
                  <a:txBody>
                    <a:bodyPr/>
                    <a:lstStyle/>
                    <a:p>
                      <a:endParaRPr sz="1100"/>
                    </a:p>
                  </a:txBody>
                  <a:tcPr marL="0" marR="0" marT="0" marB="0"/>
                </a:tc>
                <a:tc hMerge="1">
                  <a:txBody>
                    <a:bodyPr/>
                    <a:lstStyle/>
                    <a:p>
                      <a:endParaRPr sz="1100"/>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911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82997-149C-44BF-B136-0D9DC655FF0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Accueil en personne !</a:t>
            </a:r>
          </a:p>
        </p:txBody>
      </p:sp>
      <p:sp>
        <p:nvSpPr>
          <p:cNvPr id="9" name="Content Placeholder 2"/>
          <p:cNvSpPr>
            <a:spLocks noGrp="1"/>
          </p:cNvSpPr>
          <p:nvPr>
            <p:ph idx="1"/>
          </p:nvPr>
        </p:nvSpPr>
        <p:spPr>
          <a:prstGeom prst="rect">
            <a:avLst/>
          </a:prstGeom>
        </p:spPr>
        <p:txBody>
          <a:bodyPr>
            <a:normAutofit/>
          </a:bodyPr>
          <a:lstStyle/>
          <a:p>
            <a:pPr marL="0" indent="0">
              <a:spcBef>
                <a:spcPts val="1801"/>
              </a:spcBef>
              <a:buNone/>
            </a:pPr>
            <a:r>
              <a:rPr lang="fr-FR" sz="2400" b="0" i="0" strike="noStrike" cap="none" spc="0" baseline="0" dirty="0">
                <a:solidFill>
                  <a:srgbClr val="000000"/>
                </a:solidFill>
                <a:effectLst/>
                <a:latin typeface="Calibri"/>
                <a:ea typeface="Calibri" panose="020F0502020204030204"/>
                <a:cs typeface="Calibri"/>
              </a:rPr>
              <a:t>Si vous ne l’avez pas déjà fait,</a:t>
            </a:r>
          </a:p>
          <a:p>
            <a:pPr marL="365760" indent="-365760">
              <a:spcBef>
                <a:spcPts val="1801"/>
              </a:spcBef>
            </a:pPr>
            <a:r>
              <a:rPr lang="fr-FR" sz="2400" b="0" i="0" strike="noStrike" cap="none" spc="0" baseline="0" dirty="0">
                <a:solidFill>
                  <a:srgbClr val="000000"/>
                </a:solidFill>
                <a:effectLst/>
                <a:latin typeface="Calibri"/>
                <a:ea typeface="Calibri" panose="020F0502020204030204"/>
                <a:cs typeface="Calibri"/>
              </a:rPr>
              <a:t>Veuillez signer la</a:t>
            </a:r>
            <a:r>
              <a:rPr lang="fr-FR" sz="2400" b="0" i="0" strike="noStrike" cap="none" spc="0" baseline="0" dirty="0">
                <a:solidFill>
                  <a:srgbClr val="FF0000"/>
                </a:solidFill>
                <a:effectLst/>
                <a:latin typeface="Calibri"/>
                <a:ea typeface="Calibri" panose="020F0502020204030204"/>
                <a:cs typeface="Calibri"/>
              </a:rPr>
              <a:t> </a:t>
            </a:r>
            <a:r>
              <a:rPr lang="fr-FR" sz="2400" b="0" i="0" strike="noStrike" cap="none" spc="0" baseline="0" dirty="0">
                <a:effectLst/>
                <a:latin typeface="Calibri"/>
                <a:ea typeface="Calibri" panose="020F0502020204030204"/>
                <a:cs typeface="Calibri"/>
              </a:rPr>
              <a:t>liste de présence</a:t>
            </a:r>
            <a:r>
              <a:rPr lang="fr-FR" sz="2400" b="0" i="0" strike="noStrike" cap="none" spc="0" baseline="0" dirty="0">
                <a:solidFill>
                  <a:srgbClr val="000000"/>
                </a:solidFill>
                <a:effectLst/>
                <a:latin typeface="Calibri"/>
                <a:ea typeface="Calibri" panose="020F0502020204030204"/>
                <a:cs typeface="Calibri"/>
              </a:rPr>
              <a:t>.</a:t>
            </a:r>
            <a:r>
              <a:rPr lang="fr-FR" sz="2400" dirty="0">
                <a:solidFill>
                  <a:srgbClr val="000000"/>
                </a:solidFill>
                <a:latin typeface="Calibri"/>
                <a:ea typeface="Calibri" panose="020F0502020204030204"/>
                <a:cs typeface="Calibri"/>
              </a:rPr>
              <a:t> </a:t>
            </a:r>
            <a:endParaRPr lang="fr-FR" sz="2400" b="0" i="0" strike="noStrike" cap="none" spc="0" baseline="0" dirty="0">
              <a:solidFill>
                <a:srgbClr val="000000"/>
              </a:solidFill>
              <a:effectLst/>
              <a:latin typeface="Calibri"/>
              <a:ea typeface="Calibri" panose="020F0502020204030204"/>
              <a:cs typeface="Calibri"/>
            </a:endParaRPr>
          </a:p>
          <a:p>
            <a:pPr marL="365760" indent="-365760">
              <a:spcBef>
                <a:spcPts val="1801"/>
              </a:spcBef>
            </a:pPr>
            <a:r>
              <a:rPr lang="fr-FR" sz="2400" b="0" i="0" strike="noStrike" cap="none" spc="0" baseline="0" dirty="0">
                <a:solidFill>
                  <a:srgbClr val="000000"/>
                </a:solidFill>
                <a:effectLst/>
                <a:latin typeface="Calibri"/>
                <a:ea typeface="Calibri" panose="020F0502020204030204"/>
                <a:cs typeface="Calibri"/>
              </a:rPr>
              <a:t>Veuillez vous fabriquer une étiquette nominative.</a:t>
            </a:r>
          </a:p>
        </p:txBody>
      </p:sp>
      <p:sp>
        <p:nvSpPr>
          <p:cNvPr id="2" name="TextBox 1">
            <a:extLst>
              <a:ext uri="{FF2B5EF4-FFF2-40B4-BE49-F238E27FC236}">
                <a16:creationId xmlns:a16="http://schemas.microsoft.com/office/drawing/2014/main" id="{4D906D4E-83DA-4F86-B0EB-396F7AB3B117}"/>
              </a:ext>
            </a:extLst>
          </p:cNvPr>
          <p:cNvSpPr txBox="1"/>
          <p:nvPr/>
        </p:nvSpPr>
        <p:spPr>
          <a:xfrm>
            <a:off x="391886" y="104503"/>
            <a:ext cx="11351623" cy="338554"/>
          </a:xfrm>
          <a:prstGeom prst="rect">
            <a:avLst/>
          </a:prstGeom>
          <a:noFill/>
        </p:spPr>
        <p:txBody>
          <a:bodyPr wrap="square" rtlCol="0">
            <a:spAutoFit/>
          </a:bodyPr>
          <a:lstStyle/>
          <a:p>
            <a:endParaRPr lang="en-US" sz="1600" dirty="0"/>
          </a:p>
        </p:txBody>
      </p:sp>
    </p:spTree>
    <p:extLst>
      <p:ext uri="{BB962C8B-B14F-4D97-AF65-F5344CB8AC3E}">
        <p14:creationId xmlns:p14="http://schemas.microsoft.com/office/powerpoint/2010/main" val="42247240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Scénario clinique 1</a:t>
            </a:r>
          </a:p>
        </p:txBody>
      </p:sp>
      <p:sp>
        <p:nvSpPr>
          <p:cNvPr id="3" name="Content Placeholder 2"/>
          <p:cNvSpPr>
            <a:spLocks noGrp="1"/>
          </p:cNvSpPr>
          <p:nvPr>
            <p:ph idx="1"/>
          </p:nvPr>
        </p:nvSpPr>
        <p:spPr/>
        <p:txBody>
          <a:bodyPr>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Joseph, un homme cisgenre* de 22 ans, se présente à la clinique car il souhaite débuter une PrEP orale. Il déclare utiliser parfois des préservatifs lors de rapports sexuels avec son partenaire, un homme cisgenre vivant avec le VIH. Son partenaire est sous TAR depuis quatre ans. Sa charge virale la plus récente, datant de « quelques mois », était de 1 200 copies/ml (non supprimée viralement). Leur dernier rapport sexuel sans préservatif remonte à quatre semaines. Joseph est en bonne santé et ne prend aucun médicament. Son test rapide d’anticorps VIH aujourd’hui est négatif.</a:t>
            </a:r>
          </a:p>
          <a:p>
            <a:pPr marL="365773" indent="-365773">
              <a:lnSpc>
                <a:spcPct val="120000"/>
              </a:lnSpc>
              <a:spcBef>
                <a:spcPts val="1801"/>
              </a:spcBef>
            </a:pPr>
            <a:r>
              <a:rPr lang="fr-FR" sz="2200" b="0" i="0" strike="noStrike" cap="none" spc="-41" baseline="0" dirty="0">
                <a:solidFill>
                  <a:srgbClr val="000000"/>
                </a:solidFill>
                <a:effectLst/>
                <a:latin typeface="Calibri"/>
                <a:ea typeface="Calibri" panose="020F0502020204030204"/>
                <a:cs typeface="Calibri"/>
              </a:rPr>
              <a:t>Joseph est-il un candidat à la PrEP orale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Pour quelles raisons ?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Avez-vous besoin de plus d’informations ? </a:t>
            </a:r>
          </a:p>
        </p:txBody>
      </p:sp>
      <p:sp>
        <p:nvSpPr>
          <p:cNvPr id="4" name="TextBox 3">
            <a:extLst>
              <a:ext uri="{FF2B5EF4-FFF2-40B4-BE49-F238E27FC236}">
                <a16:creationId xmlns:a16="http://schemas.microsoft.com/office/drawing/2014/main" id="{36ED4758-60B2-4E94-B271-08CCE4F6C6E9}"/>
              </a:ext>
            </a:extLst>
          </p:cNvPr>
          <p:cNvSpPr txBox="1"/>
          <p:nvPr/>
        </p:nvSpPr>
        <p:spPr>
          <a:xfrm>
            <a:off x="1145035" y="5892226"/>
            <a:ext cx="10125762"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Tree>
    <p:extLst>
      <p:ext uri="{BB962C8B-B14F-4D97-AF65-F5344CB8AC3E}">
        <p14:creationId xmlns:p14="http://schemas.microsoft.com/office/powerpoint/2010/main" val="9275739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AA86-468D-4BCF-A388-06E0242E7AD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Utilisation du formulaire d’évaluation de l’éligibilité</a:t>
            </a:r>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1148933" y="1587500"/>
            <a:ext cx="3308640" cy="4794250"/>
          </a:xfrm>
        </p:spPr>
        <p:txBody>
          <a:bodyPr>
            <a:normAutofit fontScale="95000" lnSpcReduction="10000"/>
          </a:bodyPr>
          <a:lstStyle/>
          <a:p>
            <a:pPr marL="0" indent="0">
              <a:buNone/>
            </a:pPr>
            <a:r>
              <a:rPr lang="fr-FR" sz="1600" b="0" i="0" strike="noStrike" cap="none" spc="0" baseline="0" dirty="0">
                <a:solidFill>
                  <a:srgbClr val="000000"/>
                </a:solidFill>
                <a:effectLst/>
                <a:latin typeface="Calibri"/>
                <a:ea typeface="Calibri" panose="020F0502020204030204"/>
                <a:cs typeface="Calibri"/>
              </a:rPr>
              <a:t>Passons en revue le formulaire d’évaluation de l’éligibilité avec le premier scénario.</a:t>
            </a:r>
          </a:p>
          <a:p>
            <a:pPr marL="0" indent="0">
              <a:buNone/>
            </a:pPr>
            <a:r>
              <a:rPr lang="fr-FR" sz="1600" b="0" i="0" strike="noStrike" cap="none" spc="-41" baseline="0" dirty="0">
                <a:solidFill>
                  <a:srgbClr val="000000"/>
                </a:solidFill>
                <a:effectLst/>
                <a:latin typeface="Calibri"/>
                <a:ea typeface="Calibri" panose="020F0502020204030204"/>
                <a:cs typeface="Calibri"/>
              </a:rPr>
              <a:t>Joseph, un homme cisgenre de 22 ans, se présente à la clinique car il souhaite commencer une PrEP orale. Il déclare utiliser parfois des préservatifs lors de rapports sexuels avec son partenaire, un homme cisgenre vivant avec le VIH. Son partenaire est sous TAR depuis quatre ans. Sa charge virale la plus récente, datant de « quelques mois », était de 1 200 copies/ml (non supprimée viralement). Leur dernier rapport sexuel sans préservatif remonte à quatre semaines. Joseph est en bonne santé et ne prend aucun médicament. Son test rapide d’anticorps VIH aujourd’hui est négatif.</a:t>
            </a:r>
          </a:p>
        </p:txBody>
      </p:sp>
      <p:graphicFrame>
        <p:nvGraphicFramePr>
          <p:cNvPr id="9" name="Table 4"/>
          <p:cNvGraphicFramePr>
            <a:graphicFrameLocks noGrp="1"/>
          </p:cNvGraphicFramePr>
          <p:nvPr>
            <p:extLst>
              <p:ext uri="{D42A27DB-BD31-4B8C-83A1-F6EECF244321}">
                <p14:modId xmlns:p14="http://schemas.microsoft.com/office/powerpoint/2010/main" val="12248066"/>
              </p:ext>
            </p:extLst>
          </p:nvPr>
        </p:nvGraphicFramePr>
        <p:xfrm>
          <a:off x="5086877" y="1146263"/>
          <a:ext cx="6693408" cy="4889374"/>
        </p:xfrm>
        <a:graphic>
          <a:graphicData uri="http://schemas.openxmlformats.org/drawingml/2006/table">
            <a:tbl>
              <a:tblPr/>
              <a:tblGrid>
                <a:gridCol w="277368">
                  <a:extLst>
                    <a:ext uri="{9D8B030D-6E8A-4147-A177-3AD203B41FA5}">
                      <a16:colId xmlns:a16="http://schemas.microsoft.com/office/drawing/2014/main" val="20000"/>
                    </a:ext>
                  </a:extLst>
                </a:gridCol>
                <a:gridCol w="3602736">
                  <a:extLst>
                    <a:ext uri="{9D8B030D-6E8A-4147-A177-3AD203B41FA5}">
                      <a16:colId xmlns:a16="http://schemas.microsoft.com/office/drawing/2014/main" val="20001"/>
                    </a:ext>
                  </a:extLst>
                </a:gridCol>
                <a:gridCol w="935736">
                  <a:extLst>
                    <a:ext uri="{9D8B030D-6E8A-4147-A177-3AD203B41FA5}">
                      <a16:colId xmlns:a16="http://schemas.microsoft.com/office/drawing/2014/main" val="20002"/>
                    </a:ext>
                  </a:extLst>
                </a:gridCol>
                <a:gridCol w="670560">
                  <a:extLst>
                    <a:ext uri="{9D8B030D-6E8A-4147-A177-3AD203B41FA5}">
                      <a16:colId xmlns:a16="http://schemas.microsoft.com/office/drawing/2014/main" val="20003"/>
                    </a:ext>
                  </a:extLst>
                </a:gridCol>
                <a:gridCol w="265176">
                  <a:extLst>
                    <a:ext uri="{9D8B030D-6E8A-4147-A177-3AD203B41FA5}">
                      <a16:colId xmlns:a16="http://schemas.microsoft.com/office/drawing/2014/main" val="20004"/>
                    </a:ext>
                  </a:extLst>
                </a:gridCol>
                <a:gridCol w="941832">
                  <a:extLst>
                    <a:ext uri="{9D8B030D-6E8A-4147-A177-3AD203B41FA5}">
                      <a16:colId xmlns:a16="http://schemas.microsoft.com/office/drawing/2014/main" val="20005"/>
                    </a:ext>
                  </a:extLst>
                </a:gridCol>
              </a:tblGrid>
              <a:tr h="185928">
                <a:tc gridSpan="6">
                  <a:txBody>
                    <a:bodyPr/>
                    <a:lstStyle/>
                    <a:p>
                      <a:pPr marL="85725" indent="0"/>
                      <a:r>
                        <a:rPr lang="fr-FR" sz="1200" b="1" i="0" strike="noStrike" cap="none" spc="0" baseline="0" dirty="0">
                          <a:solidFill>
                            <a:srgbClr val="000000"/>
                          </a:solidFill>
                          <a:effectLst/>
                          <a:latin typeface="Garamond"/>
                          <a:ea typeface="Garamond"/>
                          <a:cs typeface="Garamond"/>
                        </a:rPr>
                        <a:t>3. Évaluation de l’indication de PEP et de l’IAH</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1892808">
                <a:tc>
                  <a:txBody>
                    <a:bodyPr/>
                    <a:lstStyle/>
                    <a:p>
                      <a:pPr indent="0" algn="ctr">
                        <a:spcBef>
                          <a:spcPts val="420"/>
                        </a:spcBef>
                      </a:pPr>
                      <a:r>
                        <a:rPr lang="fr-FR" sz="1100" b="0" i="0" strike="noStrike" cap="none" spc="0" baseline="0" dirty="0">
                          <a:solidFill>
                            <a:srgbClr val="000000"/>
                          </a:solidFill>
                          <a:effectLst/>
                          <a:latin typeface="Garamond"/>
                          <a:ea typeface="Garamond"/>
                          <a:cs typeface="Garamond"/>
                        </a:rPr>
                        <a:t>Évaluer l’indication de PEP</a:t>
                      </a:r>
                    </a:p>
                  </a:txBody>
                  <a:tcPr marL="0" marR="0" marT="0" marB="0" vert="vert270"/>
                </a:tc>
                <a:tc>
                  <a:txBody>
                    <a:bodyPr/>
                    <a:lstStyle/>
                    <a:p>
                      <a:pPr marL="85725" indent="0">
                        <a:lnSpc>
                          <a:spcPct val="115000"/>
                        </a:lnSpc>
                      </a:pPr>
                      <a:r>
                        <a:rPr lang="fr-FR" sz="1100" b="0" i="1" strike="noStrike" cap="none" spc="0" baseline="0" dirty="0">
                          <a:solidFill>
                            <a:srgbClr val="000000"/>
                          </a:solidFill>
                          <a:effectLst/>
                          <a:latin typeface="Garamond"/>
                          <a:ea typeface="Garamond"/>
                          <a:cs typeface="Garamond"/>
                        </a:rPr>
                        <a:t>Demandez au client :</a:t>
                      </a:r>
                    </a:p>
                    <a:p>
                      <a:pPr marL="85725" indent="0">
                        <a:lnSpc>
                          <a:spcPct val="115000"/>
                        </a:lnSpc>
                        <a:spcAft>
                          <a:spcPts val="980"/>
                        </a:spcAft>
                      </a:pPr>
                      <a:r>
                        <a:rPr lang="fr-FR" sz="1100" b="0" i="0" strike="noStrike" cap="none" spc="0" baseline="0" dirty="0">
                          <a:solidFill>
                            <a:srgbClr val="000000"/>
                          </a:solidFill>
                          <a:effectLst/>
                          <a:latin typeface="Garamond"/>
                          <a:ea typeface="Garamond"/>
                          <a:cs typeface="Garamond"/>
                        </a:rPr>
                        <a:t>1) Au cours des trois derniers jours, avez-vous eu des rapports sexuels sans préservatif avec une personne dont le statut VIH est positif ou inconnu de vous, ou avez-vous partagé du matériel et/ou de l’équipement d’injection avec une personne dont le statut VIH est positif ou inconnu de vous ?</a:t>
                      </a:r>
                    </a:p>
                    <a:p>
                      <a:pPr marL="85725" indent="0">
                        <a:lnSpc>
                          <a:spcPct val="115000"/>
                        </a:lnSpc>
                      </a:pPr>
                      <a:r>
                        <a:rPr lang="fr-FR" sz="1100" b="0" i="0" strike="noStrike" cap="none" spc="0" baseline="0" dirty="0">
                          <a:solidFill>
                            <a:srgbClr val="000000"/>
                          </a:solidFill>
                          <a:effectLst/>
                          <a:latin typeface="Garamond"/>
                          <a:ea typeface="Garamond"/>
                          <a:cs typeface="Garamond"/>
                        </a:rPr>
                        <a:t>Note : Si le client a eu un partenaire sexuel qui vit avec le VIH, demandez-lui s’il a connaissance de la charge virale de son partenaire, car les PVVIH dont la charge virale est supprimée ne peuvent pas transmettre le VIH par voie sexuelle.</a:t>
                      </a:r>
                    </a:p>
                  </a:txBody>
                  <a:tcPr marL="0" marR="0" marT="0" marB="0"/>
                </a:tc>
                <a:tc>
                  <a:txBody>
                    <a:bodyPr/>
                    <a:lstStyle/>
                    <a:p>
                      <a:pPr marL="85725" indent="0">
                        <a:spcAft>
                          <a:spcPts val="840"/>
                        </a:spcAft>
                      </a:pPr>
                      <a:r>
                        <a:rPr lang="fr-FR" sz="1100" b="1" i="0" strike="noStrike" cap="none" spc="0" baseline="0" dirty="0">
                          <a:solidFill>
                            <a:srgbClr val="000000"/>
                          </a:solidFill>
                          <a:effectLst/>
                          <a:latin typeface="Garamond"/>
                          <a:ea typeface="Garamond"/>
                          <a:cs typeface="Garamond"/>
                        </a:rPr>
                        <a:t>□ Oui</a:t>
                      </a:r>
                    </a:p>
                    <a:p>
                      <a:pPr marL="85725" indent="0"/>
                      <a:r>
                        <a:rPr lang="fr-FR" sz="1100" b="1" i="0" strike="noStrike" cap="none" spc="0" baseline="0" dirty="0">
                          <a:solidFill>
                            <a:srgbClr val="000000"/>
                          </a:solidFill>
                          <a:effectLst/>
                          <a:latin typeface="Garamond"/>
                          <a:ea typeface="Garamond"/>
                          <a:cs typeface="Garamond"/>
                        </a:rPr>
                        <a:t>Ne proposez pas de PrEP orale.</a:t>
                      </a:r>
                      <a:endParaRPr lang="en-US" sz="1100" b="1" dirty="0">
                        <a:latin typeface="Garamond"/>
                      </a:endParaRPr>
                    </a:p>
                    <a:p>
                      <a:pPr marL="85725" indent="0"/>
                      <a:r>
                        <a:rPr lang="fr-FR" sz="1100" b="1" i="0" strike="noStrike" cap="none" spc="0" baseline="0" dirty="0">
                          <a:solidFill>
                            <a:srgbClr val="000000"/>
                          </a:solidFill>
                          <a:effectLst/>
                          <a:latin typeface="Garamond"/>
                          <a:ea typeface="Garamond"/>
                          <a:cs typeface="Garamond"/>
                        </a:rPr>
                        <a:t>Suivez les procédures pour évaluer l’éligibilité à la PEP.</a:t>
                      </a:r>
                    </a:p>
                  </a:txBody>
                  <a:tcPr marL="0" marR="0" marT="0" marB="0" anchor="ctr">
                    <a:solidFill>
                      <a:srgbClr val="DBE5F1"/>
                    </a:solidFill>
                  </a:tcPr>
                </a:tc>
                <a:tc gridSpan="2">
                  <a:txBody>
                    <a:bodyPr/>
                    <a:lstStyle/>
                    <a:p>
                      <a:pPr marL="85725" indent="0">
                        <a:spcBef>
                          <a:spcPts val="910"/>
                        </a:spcBef>
                        <a:spcAft>
                          <a:spcPts val="840"/>
                        </a:spcAft>
                      </a:pPr>
                      <a:r>
                        <a:rPr lang="fr-FR" sz="1100" b="1" i="0" strike="noStrike" cap="none" spc="0" baseline="0" dirty="0">
                          <a:solidFill>
                            <a:srgbClr val="000000"/>
                          </a:solidFill>
                          <a:effectLst/>
                          <a:latin typeface="Garamond"/>
                          <a:ea typeface="Garamond"/>
                          <a:cs typeface="Garamond"/>
                        </a:rPr>
                        <a:t>□ Non</a:t>
                      </a:r>
                    </a:p>
                    <a:p>
                      <a:pPr marL="85725" indent="0"/>
                      <a:r>
                        <a:rPr lang="fr-FR" sz="1100" b="1" i="0" strike="noStrike" cap="none" spc="0" baseline="0" dirty="0">
                          <a:solidFill>
                            <a:srgbClr val="000000"/>
                          </a:solidFill>
                          <a:effectLst/>
                          <a:latin typeface="Garamond"/>
                          <a:ea typeface="Garamond"/>
                          <a:cs typeface="Garamond"/>
                        </a:rPr>
                        <a:t>Continuez avec l’évaluation de l’IAH.</a:t>
                      </a:r>
                    </a:p>
                  </a:txBody>
                  <a:tcPr marL="0" marR="0" marT="0" marB="0"/>
                </a:tc>
                <a:tc hMerge="1">
                  <a:txBody>
                    <a:bodyPr/>
                    <a:lstStyle/>
                    <a:p>
                      <a:endParaRPr sz="9000"/>
                    </a:p>
                  </a:txBody>
                  <a:tcPr marL="0" marR="0" marT="0" marB="0"/>
                </a:tc>
                <a:tc>
                  <a:txBody>
                    <a:bodyPr/>
                    <a:lstStyle/>
                    <a:p>
                      <a:pPr marL="85725" indent="0">
                        <a:lnSpc>
                          <a:spcPct val="97000"/>
                        </a:lnSpc>
                        <a:spcBef>
                          <a:spcPts val="910"/>
                        </a:spcBef>
                      </a:pPr>
                      <a:r>
                        <a:rPr lang="fr-FR" sz="1100" b="1" i="0" strike="noStrike" cap="none" spc="0" baseline="0" dirty="0">
                          <a:solidFill>
                            <a:srgbClr val="000000"/>
                          </a:solidFill>
                          <a:effectLst/>
                          <a:latin typeface="Garamond"/>
                          <a:ea typeface="Garamond"/>
                          <a:cs typeface="Garamond"/>
                        </a:rPr>
                        <a:t>□ Ne sait pas</a:t>
                      </a:r>
                    </a:p>
                  </a:txBody>
                  <a:tcPr marL="0" marR="0" marT="0" marB="0"/>
                </a:tc>
                <a:extLst>
                  <a:ext uri="{0D108BD9-81ED-4DB2-BD59-A6C34878D82A}">
                    <a16:rowId xmlns:a16="http://schemas.microsoft.com/office/drawing/2014/main" val="10001"/>
                  </a:ext>
                </a:extLst>
              </a:tr>
              <a:tr h="1420368">
                <a:tc>
                  <a:txBody>
                    <a:bodyPr/>
                    <a:lstStyle/>
                    <a:p>
                      <a:pPr indent="0" algn="ctr">
                        <a:spcBef>
                          <a:spcPts val="420"/>
                        </a:spcBef>
                      </a:pPr>
                      <a:r>
                        <a:rPr lang="fr-FR" sz="1100" b="0" i="0" strike="noStrike" cap="none" spc="0" baseline="0" dirty="0">
                          <a:solidFill>
                            <a:srgbClr val="000000"/>
                          </a:solidFill>
                          <a:effectLst/>
                          <a:latin typeface="Garamond"/>
                          <a:ea typeface="Garamond"/>
                          <a:cs typeface="Garamond"/>
                        </a:rPr>
                        <a:t>Évaluez l’IAH</a:t>
                      </a:r>
                    </a:p>
                  </a:txBody>
                  <a:tcPr marL="0" marR="0" marT="0" marB="0" vert="vert270"/>
                </a:tc>
                <a:tc>
                  <a:txBody>
                    <a:bodyPr/>
                    <a:lstStyle/>
                    <a:p>
                      <a:pPr marL="85725" indent="0">
                        <a:spcAft>
                          <a:spcPts val="840"/>
                        </a:spcAft>
                      </a:pPr>
                      <a:r>
                        <a:rPr lang="fr-FR" sz="1100" b="0" i="0" strike="noStrike" cap="none" spc="0" baseline="0" dirty="0">
                          <a:solidFill>
                            <a:srgbClr val="000000"/>
                          </a:solidFill>
                          <a:effectLst/>
                          <a:latin typeface="Garamond"/>
                          <a:ea typeface="Garamond"/>
                          <a:cs typeface="Garamond"/>
                        </a:rPr>
                        <a:t>2) Présentez-vous les symptômes d’un rhume ou d’une grippe, notamment de la fièvre, de la fatigue, des maux de gorge, des maux de tête ou des douleurs ou courbatures musculaires ?</a:t>
                      </a:r>
                    </a:p>
                    <a:p>
                      <a:pPr marL="85725" indent="0"/>
                      <a:r>
                        <a:rPr lang="fr-FR" sz="1100" b="0" i="0" strike="noStrike" cap="none" spc="0" baseline="0" dirty="0">
                          <a:solidFill>
                            <a:srgbClr val="000000"/>
                          </a:solidFill>
                          <a:effectLst/>
                          <a:latin typeface="Garamond"/>
                          <a:ea typeface="Garamond"/>
                          <a:cs typeface="Garamond"/>
                        </a:rPr>
                        <a:t>3) Si oui, avez-vous eu des rapports sexuels anaux ou vaginaux sans préservatif ou partagé du matériel et/ou de l’équipement d’injection au cours des 14 derniers jours ?</a:t>
                      </a:r>
                    </a:p>
                  </a:txBody>
                  <a:tcPr marL="0" marR="0" marT="0" marB="0"/>
                </a:tc>
                <a:tc>
                  <a:txBody>
                    <a:bodyPr/>
                    <a:lstStyle/>
                    <a:p>
                      <a:pPr marL="85725" indent="0">
                        <a:spcAft>
                          <a:spcPts val="840"/>
                        </a:spcAft>
                      </a:pPr>
                      <a:r>
                        <a:rPr lang="fr-FR" sz="1100" b="1" i="0" strike="noStrike" cap="none" spc="0" baseline="0" dirty="0">
                          <a:solidFill>
                            <a:srgbClr val="000000"/>
                          </a:solidFill>
                          <a:effectLst/>
                          <a:latin typeface="Garamond"/>
                          <a:ea typeface="Garamond"/>
                          <a:cs typeface="Garamond"/>
                        </a:rPr>
                        <a:t>□ Oui aux deux</a:t>
                      </a:r>
                    </a:p>
                    <a:p>
                      <a:pPr marL="85725" indent="0"/>
                      <a:r>
                        <a:rPr lang="fr-FR" sz="1100" b="1" i="0" strike="noStrike" cap="none" spc="0" baseline="0" dirty="0">
                          <a:solidFill>
                            <a:srgbClr val="000000"/>
                          </a:solidFill>
                          <a:effectLst/>
                          <a:latin typeface="Garamond"/>
                          <a:ea typeface="Garamond"/>
                          <a:cs typeface="Garamond"/>
                        </a:rPr>
                        <a:t>Ne proposez pas de PrEP orale.</a:t>
                      </a:r>
                      <a:endParaRPr lang="en-US" sz="1100" b="1" dirty="0">
                        <a:latin typeface="Garamond"/>
                      </a:endParaRPr>
                    </a:p>
                    <a:p>
                      <a:pPr marL="85725" indent="0"/>
                      <a:r>
                        <a:rPr lang="fr-FR" sz="1100" b="1" i="0" strike="noStrike" cap="none" spc="0" baseline="0" dirty="0">
                          <a:solidFill>
                            <a:srgbClr val="000000"/>
                          </a:solidFill>
                          <a:effectLst/>
                          <a:latin typeface="Garamond"/>
                          <a:ea typeface="Garamond"/>
                          <a:cs typeface="Garamond"/>
                        </a:rPr>
                        <a:t>Suivez les procédures pour diagnostiquer l’IAH. *</a:t>
                      </a:r>
                    </a:p>
                  </a:txBody>
                  <a:tcPr marL="0" marR="0" marT="0" marB="0" anchor="b">
                    <a:solidFill>
                      <a:srgbClr val="DBE5F1"/>
                    </a:solidFill>
                  </a:tcPr>
                </a:tc>
                <a:tc gridSpan="2">
                  <a:txBody>
                    <a:bodyPr/>
                    <a:lstStyle/>
                    <a:p>
                      <a:pPr marL="85725" indent="0">
                        <a:spcBef>
                          <a:spcPts val="910"/>
                        </a:spcBef>
                      </a:pPr>
                      <a:r>
                        <a:rPr lang="fr-FR" sz="1100" b="1" i="0" strike="noStrike" cap="none" spc="0" baseline="0" dirty="0">
                          <a:solidFill>
                            <a:srgbClr val="000000"/>
                          </a:solidFill>
                          <a:effectLst/>
                          <a:latin typeface="Garamond"/>
                          <a:ea typeface="Garamond"/>
                          <a:cs typeface="Garamond"/>
                        </a:rPr>
                        <a:t>□ Non à l’un ou aux deux</a:t>
                      </a:r>
                    </a:p>
                  </a:txBody>
                  <a:tcPr marL="0" marR="0" marT="0" marB="0"/>
                </a:tc>
                <a:tc hMerge="1">
                  <a:txBody>
                    <a:bodyPr/>
                    <a:lstStyle/>
                    <a:p>
                      <a:endParaRPr sz="6800"/>
                    </a:p>
                  </a:txBody>
                  <a:tcPr marL="0" marR="0" marT="0" marB="0"/>
                </a:tc>
                <a:tc>
                  <a:txBody>
                    <a:bodyPr/>
                    <a:lstStyle/>
                    <a:p>
                      <a:pPr marL="85725" indent="0">
                        <a:lnSpc>
                          <a:spcPct val="97000"/>
                        </a:lnSpc>
                        <a:spcBef>
                          <a:spcPts val="910"/>
                        </a:spcBef>
                      </a:pPr>
                      <a:r>
                        <a:rPr lang="fr-FR" sz="1100" b="1" i="0" strike="noStrike" cap="none" spc="0" baseline="0" dirty="0">
                          <a:solidFill>
                            <a:srgbClr val="000000"/>
                          </a:solidFill>
                          <a:effectLst/>
                          <a:latin typeface="Garamond"/>
                          <a:ea typeface="Garamond"/>
                          <a:cs typeface="Garamond"/>
                        </a:rPr>
                        <a:t>□ Ne sait pas</a:t>
                      </a:r>
                    </a:p>
                  </a:txBody>
                  <a:tcPr marL="0" marR="0" marT="0" marB="0"/>
                </a:tc>
                <a:extLst>
                  <a:ext uri="{0D108BD9-81ED-4DB2-BD59-A6C34878D82A}">
                    <a16:rowId xmlns:a16="http://schemas.microsoft.com/office/drawing/2014/main" val="10002"/>
                  </a:ext>
                </a:extLst>
              </a:tr>
              <a:tr h="368808">
                <a:tc gridSpan="6">
                  <a:txBody>
                    <a:bodyPr/>
                    <a:lstStyle/>
                    <a:p>
                      <a:pPr marL="204788" indent="-119063">
                        <a:lnSpc>
                          <a:spcPct val="115000"/>
                        </a:lnSpc>
                      </a:pPr>
                      <a:r>
                        <a:rPr lang="fr-FR" sz="1100" b="1" i="0" strike="noStrike" cap="none" spc="0" baseline="0" dirty="0">
                          <a:solidFill>
                            <a:srgbClr val="000000"/>
                          </a:solidFill>
                          <a:effectLst/>
                          <a:latin typeface="Garamond"/>
                          <a:ea typeface="Garamond"/>
                          <a:cs typeface="Garamond"/>
                        </a:rPr>
                        <a:t>*Le client peut être testé à nouveau dans les 28 jours et, s’il est séronégatif au VIH et répond aux autres critères d’utilisation de la PrEP orale, le client peut commencer la PrEP orale.</a:t>
                      </a:r>
                      <a:endParaRPr lang="en-US" sz="1100" b="1" dirty="0">
                        <a:latin typeface="Garamond"/>
                      </a:endParaRPr>
                    </a:p>
                  </a:txBody>
                  <a:tcPr marL="0" marR="0" marT="0" marB="0">
                    <a:solidFill>
                      <a:srgbClr val="DBE5F1"/>
                    </a:solidFill>
                  </a:tcPr>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extLst>
                  <a:ext uri="{0D108BD9-81ED-4DB2-BD59-A6C34878D82A}">
                    <a16:rowId xmlns:a16="http://schemas.microsoft.com/office/drawing/2014/main" val="10003"/>
                  </a:ext>
                </a:extLst>
              </a:tr>
              <a:tr h="484632">
                <a:tc gridSpan="4">
                  <a:txBody>
                    <a:bodyPr/>
                    <a:lstStyle/>
                    <a:p>
                      <a:pPr marL="85725" indent="0"/>
                      <a:r>
                        <a:rPr lang="fr-FR" sz="1100" b="1" i="0" strike="noStrike" cap="none" spc="0" baseline="0" dirty="0">
                          <a:solidFill>
                            <a:srgbClr val="FF0000"/>
                          </a:solidFill>
                          <a:effectLst/>
                          <a:latin typeface="Garamond"/>
                          <a:ea typeface="Garamond"/>
                          <a:cs typeface="Garamond"/>
                        </a:rPr>
                        <a:t>Si la réponse « non » est sélectionnée dans les deux lignes ci-dessus, le client n’est pas indiqué pour la PEP et n’est pas suspecté d’avoir une IAH. A-t-on confirmé que le client n’est pas indiqué pour la PEP et qu’il n’y a pas de suspicion d’IAH ?</a:t>
                      </a:r>
                    </a:p>
                  </a:txBody>
                  <a:tcPr marL="0" marR="0" marT="0" marB="0" anchor="b"/>
                </a:tc>
                <a:tc hMerge="1">
                  <a:txBody>
                    <a:bodyPr/>
                    <a:lstStyle/>
                    <a:p>
                      <a:endParaRPr sz="2300"/>
                    </a:p>
                  </a:txBody>
                  <a:tcPr marL="0" marR="0" marT="0" marB="0"/>
                </a:tc>
                <a:tc hMerge="1">
                  <a:txBody>
                    <a:bodyPr/>
                    <a:lstStyle/>
                    <a:p>
                      <a:endParaRPr sz="2300"/>
                    </a:p>
                  </a:txBody>
                  <a:tcPr marL="0" marR="0" marT="0" marB="0"/>
                </a:tc>
                <a:tc hMerge="1">
                  <a:txBody>
                    <a:bodyPr/>
                    <a:lstStyle/>
                    <a:p>
                      <a:endParaRPr sz="2300"/>
                    </a:p>
                  </a:txBody>
                  <a:tcPr marL="0" marR="0" marT="0" marB="0"/>
                </a:tc>
                <a:tc gridSpan="2">
                  <a:txBody>
                    <a:bodyPr/>
                    <a:lstStyle/>
                    <a:p>
                      <a:pPr indent="88900"/>
                      <a:r>
                        <a:rPr lang="fr-FR" sz="1100" b="0" i="0" strike="noStrike" cap="none" spc="0" baseline="0" dirty="0">
                          <a:solidFill>
                            <a:srgbClr val="000000"/>
                          </a:solidFill>
                          <a:effectLst/>
                          <a:latin typeface="Garamond"/>
                          <a:ea typeface="Garamond"/>
                          <a:cs typeface="Garamond"/>
                        </a:rPr>
                        <a:t>□ Oui □ Non</a:t>
                      </a:r>
                    </a:p>
                  </a:txBody>
                  <a:tcPr marL="0" marR="0" marT="0" marB="0"/>
                </a:tc>
                <a:tc hMerge="1">
                  <a:txBody>
                    <a:bodyPr/>
                    <a:lstStyle/>
                    <a:p>
                      <a:endParaRPr sz="2300"/>
                    </a:p>
                  </a:txBody>
                  <a:tcPr marL="0" marR="0" marT="0" marB="0"/>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678A3539-6BAD-7AA7-AB95-C2F3F103C736}"/>
              </a:ext>
            </a:extLst>
          </p:cNvPr>
          <p:cNvGrpSpPr/>
          <p:nvPr/>
        </p:nvGrpSpPr>
        <p:grpSpPr>
          <a:xfrm>
            <a:off x="9736461" y="1117061"/>
            <a:ext cx="1190895" cy="5032826"/>
            <a:chOff x="9765036" y="2039180"/>
            <a:chExt cx="1190895" cy="4221716"/>
          </a:xfrm>
        </p:grpSpPr>
        <p:sp>
          <p:nvSpPr>
            <p:cNvPr id="6" name="Star: 5 Points 5">
              <a:extLst>
                <a:ext uri="{FF2B5EF4-FFF2-40B4-BE49-F238E27FC236}">
                  <a16:creationId xmlns:a16="http://schemas.microsoft.com/office/drawing/2014/main" id="{26CC701E-4146-455E-832F-24A6407D3D61}"/>
                </a:ext>
              </a:extLst>
            </p:cNvPr>
            <p:cNvSpPr/>
            <p:nvPr/>
          </p:nvSpPr>
          <p:spPr>
            <a:xfrm>
              <a:off x="9766291" y="2039180"/>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801" dirty="0"/>
            </a:p>
          </p:txBody>
        </p:sp>
        <p:sp>
          <p:nvSpPr>
            <p:cNvPr id="7" name="Star: 5 Points 6">
              <a:extLst>
                <a:ext uri="{FF2B5EF4-FFF2-40B4-BE49-F238E27FC236}">
                  <a16:creationId xmlns:a16="http://schemas.microsoft.com/office/drawing/2014/main" id="{9973B420-0734-4B50-86E5-F48B0BD6DF11}"/>
                </a:ext>
              </a:extLst>
            </p:cNvPr>
            <p:cNvSpPr/>
            <p:nvPr/>
          </p:nvSpPr>
          <p:spPr>
            <a:xfrm>
              <a:off x="9765036" y="4073849"/>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801" dirty="0"/>
            </a:p>
          </p:txBody>
        </p:sp>
        <p:sp>
          <p:nvSpPr>
            <p:cNvPr id="10" name="Star: 5 Points 9">
              <a:extLst>
                <a:ext uri="{FF2B5EF4-FFF2-40B4-BE49-F238E27FC236}">
                  <a16:creationId xmlns:a16="http://schemas.microsoft.com/office/drawing/2014/main" id="{C4D0BF8F-DC1F-4F19-AC04-A29E78776E86}"/>
                </a:ext>
              </a:extLst>
            </p:cNvPr>
            <p:cNvSpPr/>
            <p:nvPr/>
          </p:nvSpPr>
          <p:spPr>
            <a:xfrm>
              <a:off x="10531508" y="5864880"/>
              <a:ext cx="424423" cy="396016"/>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801" dirty="0"/>
            </a:p>
          </p:txBody>
        </p:sp>
      </p:grpSp>
    </p:spTree>
    <p:extLst>
      <p:ext uri="{BB962C8B-B14F-4D97-AF65-F5344CB8AC3E}">
        <p14:creationId xmlns:p14="http://schemas.microsoft.com/office/powerpoint/2010/main" val="1090448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E494-177D-40C8-A9E9-C67533B2B648}"/>
              </a:ext>
            </a:extLst>
          </p:cNvPr>
          <p:cNvSpPr>
            <a:spLocks noGrp="1"/>
          </p:cNvSpPr>
          <p:nvPr>
            <p:ph type="title"/>
          </p:nvPr>
        </p:nvSpPr>
        <p:spPr>
          <a:xfrm>
            <a:off x="0" y="237684"/>
            <a:ext cx="4936542" cy="858837"/>
          </a:xfrm>
        </p:spPr>
        <p:txBody>
          <a:bodyPr/>
          <a:lstStyle/>
          <a:p>
            <a:r>
              <a:rPr lang="fr-FR" sz="3400" b="1" i="0" strike="noStrike" cap="none" spc="0" baseline="0" dirty="0">
                <a:solidFill>
                  <a:srgbClr val="1F497D"/>
                </a:solidFill>
                <a:effectLst/>
                <a:latin typeface="Calibri"/>
                <a:ea typeface="Calibri" panose="020F0502020204030204"/>
                <a:cs typeface="Calibri"/>
              </a:rPr>
              <a:t>Utilisation du formulaire d’évaluation de l’éligibilité</a:t>
            </a:r>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450724" y="1300421"/>
            <a:ext cx="4089378" cy="5100379"/>
          </a:xfrm>
        </p:spPr>
        <p:txBody>
          <a:bodyPr>
            <a:normAutofit fontScale="92500" lnSpcReduction="10000"/>
          </a:bodyPr>
          <a:lstStyle/>
          <a:p>
            <a:pPr marL="0" indent="0">
              <a:buNone/>
            </a:pPr>
            <a:r>
              <a:rPr lang="fr-FR" sz="2000" b="0" i="0" strike="noStrike" cap="none" spc="-41" baseline="0" dirty="0">
                <a:solidFill>
                  <a:srgbClr val="000000"/>
                </a:solidFill>
                <a:effectLst/>
                <a:latin typeface="Calibri"/>
                <a:ea typeface="Calibri" panose="020F0502020204030204"/>
                <a:cs typeface="Calibri"/>
              </a:rPr>
              <a:t>Joseph, un homme cisgenre de 22 ans, se présente à la clinique car il souhaite commencer une PrEP orale. Il déclare utiliser parfois des préservatifs lors de rapports sexuels avec son partenaire, un homme cisgenre vivant avec le VIH. Son partenaire est sous TAR depuis quatre ans. Sa charge virale la plus récente, datant de « quelques mois », était de 1 200 copies/ml (non supprimée viralement). Leur dernier rapport sexuel sans préservatif remonte à quatre semaines. Joseph est en bonne santé et ne prend aucun médicament. Son test rapide d’anticorps VIH aujourd’hui est négatif.</a:t>
            </a:r>
          </a:p>
        </p:txBody>
      </p:sp>
      <p:graphicFrame>
        <p:nvGraphicFramePr>
          <p:cNvPr id="10" name="Table 1"/>
          <p:cNvGraphicFramePr>
            <a:graphicFrameLocks noGrp="1"/>
          </p:cNvGraphicFramePr>
          <p:nvPr>
            <p:extLst>
              <p:ext uri="{D42A27DB-BD31-4B8C-83A1-F6EECF244321}">
                <p14:modId xmlns:p14="http://schemas.microsoft.com/office/powerpoint/2010/main" val="1835081239"/>
              </p:ext>
            </p:extLst>
          </p:nvPr>
        </p:nvGraphicFramePr>
        <p:xfrm>
          <a:off x="4876090" y="69270"/>
          <a:ext cx="7205069" cy="6253220"/>
        </p:xfrm>
        <a:graphic>
          <a:graphicData uri="http://schemas.openxmlformats.org/drawingml/2006/table">
            <a:tbl>
              <a:tblPr/>
              <a:tblGrid>
                <a:gridCol w="2730794">
                  <a:extLst>
                    <a:ext uri="{9D8B030D-6E8A-4147-A177-3AD203B41FA5}">
                      <a16:colId xmlns:a16="http://schemas.microsoft.com/office/drawing/2014/main" val="20000"/>
                    </a:ext>
                  </a:extLst>
                </a:gridCol>
                <a:gridCol w="3340022">
                  <a:extLst>
                    <a:ext uri="{9D8B030D-6E8A-4147-A177-3AD203B41FA5}">
                      <a16:colId xmlns:a16="http://schemas.microsoft.com/office/drawing/2014/main" val="20001"/>
                    </a:ext>
                  </a:extLst>
                </a:gridCol>
                <a:gridCol w="1134253">
                  <a:extLst>
                    <a:ext uri="{9D8B030D-6E8A-4147-A177-3AD203B41FA5}">
                      <a16:colId xmlns:a16="http://schemas.microsoft.com/office/drawing/2014/main" val="20002"/>
                    </a:ext>
                  </a:extLst>
                </a:gridCol>
              </a:tblGrid>
              <a:tr h="179447">
                <a:tc gridSpan="3">
                  <a:txBody>
                    <a:bodyPr/>
                    <a:lstStyle/>
                    <a:p>
                      <a:pPr marL="88900" indent="0"/>
                      <a:r>
                        <a:rPr lang="fr-FR" sz="1200" b="1" i="0" strike="noStrike" cap="none" spc="0" baseline="0" dirty="0">
                          <a:solidFill>
                            <a:srgbClr val="000000"/>
                          </a:solidFill>
                          <a:effectLst/>
                          <a:latin typeface="Garamond"/>
                          <a:ea typeface="Garamond"/>
                          <a:cs typeface="Garamond"/>
                        </a:rPr>
                        <a:t>4. Dépistage de la probabilité élevée de contracter le VIH</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463944">
                <a:tc>
                  <a:txBody>
                    <a:bodyPr/>
                    <a:lstStyle/>
                    <a:p>
                      <a:pPr marL="88900" indent="0">
                        <a:lnSpc>
                          <a:spcPct val="94000"/>
                        </a:lnSpc>
                      </a:pPr>
                      <a:r>
                        <a:rPr lang="fr-FR" sz="1100" b="1" i="0" strike="noStrike" cap="none" spc="0" baseline="0" dirty="0">
                          <a:solidFill>
                            <a:srgbClr val="000000"/>
                          </a:solidFill>
                          <a:effectLst/>
                          <a:latin typeface="Garamond"/>
                          <a:ea typeface="Garamond"/>
                          <a:cs typeface="Garamond"/>
                        </a:rPr>
                        <a:t>Le client doit se voir proposer une PrEP orale si l’un des éléments ci-dessous est coché :</a:t>
                      </a:r>
                    </a:p>
                  </a:txBody>
                  <a:tcPr marL="0" marR="0" marT="0" marB="0"/>
                </a:tc>
                <a:tc gridSpan="2">
                  <a:txBody>
                    <a:bodyPr/>
                    <a:lstStyle/>
                    <a:p>
                      <a:pPr indent="0" algn="ctr">
                        <a:spcBef>
                          <a:spcPts val="560"/>
                        </a:spcBef>
                      </a:pPr>
                      <a:r>
                        <a:rPr lang="fr-FR" sz="1100" b="1" i="0" strike="noStrike" cap="none" spc="0" baseline="0" dirty="0">
                          <a:solidFill>
                            <a:srgbClr val="000000"/>
                          </a:solidFill>
                          <a:effectLst/>
                          <a:latin typeface="Garamond"/>
                          <a:ea typeface="Garamond"/>
                          <a:cs typeface="Garamond"/>
                        </a:rPr>
                        <a:t>Amorces de questions pour les prestataires</a:t>
                      </a:r>
                    </a:p>
                  </a:txBody>
                  <a:tcPr marL="0" marR="0" marT="0" marB="0"/>
                </a:tc>
                <a:tc hMerge="1">
                  <a:txBody>
                    <a:bodyPr/>
                    <a:lstStyle/>
                    <a:p>
                      <a:endParaRPr sz="1800"/>
                    </a:p>
                  </a:txBody>
                  <a:tcPr marL="0" marR="0" marT="0" marB="0"/>
                </a:tc>
                <a:extLst>
                  <a:ext uri="{0D108BD9-81ED-4DB2-BD59-A6C34878D82A}">
                    <a16:rowId xmlns:a16="http://schemas.microsoft.com/office/drawing/2014/main" val="10001"/>
                  </a:ext>
                </a:extLst>
              </a:tr>
              <a:tr h="227529">
                <a:tc>
                  <a:txBody>
                    <a:bodyPr/>
                    <a:lstStyle/>
                    <a:p>
                      <a:pPr marL="88900" indent="0">
                        <a:spcBef>
                          <a:spcPts val="280"/>
                        </a:spcBef>
                      </a:pPr>
                      <a:r>
                        <a:rPr lang="fr-FR" sz="1100" b="0" i="0" strike="noStrike" cap="none" spc="0" baseline="0" dirty="0">
                          <a:solidFill>
                            <a:srgbClr val="000000"/>
                          </a:solidFill>
                          <a:effectLst/>
                          <a:latin typeface="Garamond"/>
                          <a:ea typeface="Garamond"/>
                          <a:cs typeface="Garamond"/>
                        </a:rPr>
                        <a:t>□ Le client demande une PrEP orale</a:t>
                      </a:r>
                      <a:endParaRPr lang="en-US" sz="1100" dirty="0">
                        <a:latin typeface="Garamond"/>
                      </a:endParaRP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Sans objet</a:t>
                      </a:r>
                    </a:p>
                  </a:txBody>
                  <a:tcPr marL="0" marR="0" marT="0" marB="0"/>
                </a:tc>
                <a:tc hMerge="1">
                  <a:txBody>
                    <a:bodyPr/>
                    <a:lstStyle/>
                    <a:p>
                      <a:endParaRPr sz="1900"/>
                    </a:p>
                  </a:txBody>
                  <a:tcPr marL="0" marR="0" marT="0" marB="0"/>
                </a:tc>
                <a:extLst>
                  <a:ext uri="{0D108BD9-81ED-4DB2-BD59-A6C34878D82A}">
                    <a16:rowId xmlns:a16="http://schemas.microsoft.com/office/drawing/2014/main" val="10002"/>
                  </a:ext>
                </a:extLst>
              </a:tr>
              <a:tr h="493478">
                <a:tc>
                  <a:txBody>
                    <a:bodyPr/>
                    <a:lstStyle/>
                    <a:p>
                      <a:pPr marL="266700" indent="-177800">
                        <a:spcBef>
                          <a:spcPts val="280"/>
                        </a:spcBef>
                      </a:pPr>
                      <a:r>
                        <a:rPr lang="fr-FR" sz="1100" b="0" i="0" strike="noStrike" cap="none" spc="0" baseline="0" dirty="0">
                          <a:solidFill>
                            <a:srgbClr val="000000"/>
                          </a:solidFill>
                          <a:effectLst/>
                          <a:latin typeface="Garamond"/>
                          <a:ea typeface="Garamond"/>
                          <a:cs typeface="Garamond"/>
                        </a:rPr>
                        <a:t>□ Rapports sexuels vaginaux ou anaux sans préservatifs avec plus d’un partenaire</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plus d’un partenaire ? Si non, envisagez-vous de le faire à l’avenir ?</a:t>
                      </a:r>
                    </a:p>
                  </a:txBody>
                  <a:tcPr marL="0" marR="0" marT="0" marB="0"/>
                </a:tc>
                <a:tc hMerge="1">
                  <a:txBody>
                    <a:bodyPr/>
                    <a:lstStyle/>
                    <a:p>
                      <a:endParaRPr sz="2000"/>
                    </a:p>
                  </a:txBody>
                  <a:tcPr marL="0" marR="0" marT="0" marB="0"/>
                </a:tc>
                <a:extLst>
                  <a:ext uri="{0D108BD9-81ED-4DB2-BD59-A6C34878D82A}">
                    <a16:rowId xmlns:a16="http://schemas.microsoft.com/office/drawing/2014/main" val="10003"/>
                  </a:ext>
                </a:extLst>
              </a:tr>
              <a:tr h="1542742">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Rapports sexuels vaginaux ou anaux sans préservatifs avec un partenaire ayant une probabilité élevée de contracter le VIH.</a:t>
                      </a:r>
                    </a:p>
                  </a:txBody>
                  <a:tcPr marL="0" marR="0" marT="0" marB="0"/>
                </a:tc>
                <a:tc gridSpan="2">
                  <a:txBody>
                    <a:bodyPr/>
                    <a:lstStyle/>
                    <a:p>
                      <a:pPr marL="88900" indent="0">
                        <a:spcAft>
                          <a:spcPts val="140"/>
                        </a:spcAft>
                      </a:pPr>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un(e) partenaire qui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d’autres partenaires sexuel(le)s avec lesquel(le)s il/elle n’utilise pas de préservatifs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récemment ou actuellement reçu un diagnostic ou développé des symptômes d’IST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A utilisé une PEP ?</a:t>
                      </a:r>
                    </a:p>
                    <a:p>
                      <a:pPr marL="361950" indent="-171450">
                        <a:spcAft>
                          <a:spcPts val="140"/>
                        </a:spcAft>
                        <a:buFont typeface="Arial" panose="020B0604020202020204" pitchFamily="34" charset="0"/>
                        <a:buChar char="•"/>
                        <a:tabLst>
                          <a:tab pos="361950" algn="l"/>
                        </a:tabLst>
                      </a:pPr>
                      <a:r>
                        <a:rPr lang="fr-FR" sz="1100" b="0" i="0" strike="noStrike" cap="none" spc="0" baseline="0" dirty="0">
                          <a:solidFill>
                            <a:srgbClr val="000000"/>
                          </a:solidFill>
                          <a:effectLst/>
                          <a:latin typeface="Garamond"/>
                          <a:ea typeface="Garamond"/>
                          <a:cs typeface="Garamond"/>
                        </a:rPr>
                        <a:t>Partage du matériel et/ou de l’équipement d’injection ?</a:t>
                      </a:r>
                    </a:p>
                    <a:p>
                      <a:pPr marL="88900" indent="0"/>
                      <a:r>
                        <a:rPr lang="fr-FR" sz="1100" b="0" i="0" strike="noStrike" cap="none" spc="0" baseline="0" dirty="0">
                          <a:solidFill>
                            <a:srgbClr val="000000"/>
                          </a:solidFill>
                          <a:effectLst/>
                          <a:latin typeface="Garamond"/>
                          <a:ea typeface="Garamond"/>
                          <a:cs typeface="Garamond"/>
                        </a:rPr>
                        <a:t>Si non, envisagez-vous de le faire à l’avenir ?</a:t>
                      </a:r>
                    </a:p>
                  </a:txBody>
                  <a:tcPr marL="0" marR="0" marT="0" marB="0"/>
                </a:tc>
                <a:tc hMerge="1">
                  <a:txBody>
                    <a:bodyPr/>
                    <a:lstStyle/>
                    <a:p>
                      <a:endParaRPr sz="6400"/>
                    </a:p>
                  </a:txBody>
                  <a:tcPr marL="0" marR="0" marT="0" marB="0"/>
                </a:tc>
                <a:extLst>
                  <a:ext uri="{0D108BD9-81ED-4DB2-BD59-A6C34878D82A}">
                    <a16:rowId xmlns:a16="http://schemas.microsoft.com/office/drawing/2014/main" val="10004"/>
                  </a:ext>
                </a:extLst>
              </a:tr>
              <a:tr h="1529782">
                <a:tc>
                  <a:txBody>
                    <a:bodyPr/>
                    <a:lstStyle/>
                    <a:p>
                      <a:pPr marL="255588" indent="-166688">
                        <a:spcBef>
                          <a:spcPts val="280"/>
                        </a:spcBef>
                        <a:spcAft>
                          <a:spcPts val="840"/>
                        </a:spcAft>
                      </a:pPr>
                      <a:r>
                        <a:rPr lang="fr-FR" sz="1100" b="0" i="0" strike="noStrike" cap="none" spc="0" baseline="0" dirty="0">
                          <a:solidFill>
                            <a:srgbClr val="000000"/>
                          </a:solidFill>
                          <a:effectLst/>
                          <a:latin typeface="Garamond"/>
                          <a:ea typeface="Garamond"/>
                          <a:cs typeface="Garamond"/>
                        </a:rPr>
                        <a:t>□ Rapports sexuels vaginaux ou anaux sans préservatifs avec un(e) partenaire vivant avec le VIH qui n’a pas été traité(e) efficacement contre le VIH.</a:t>
                      </a:r>
                    </a:p>
                    <a:p>
                      <a:pPr marL="88900" indent="0"/>
                      <a:r>
                        <a:rPr lang="fr-FR" sz="1100" b="0" i="0" strike="noStrike" cap="none" spc="0" baseline="0" dirty="0">
                          <a:solidFill>
                            <a:srgbClr val="000000"/>
                          </a:solidFill>
                          <a:effectLst/>
                          <a:latin typeface="Garamond"/>
                          <a:ea typeface="Garamond"/>
                          <a:cs typeface="Garamond"/>
                        </a:rPr>
                        <a:t>Le traitement peut être considéré comme inefficace si le/la partenaire est sous TAR depuis moins de 6 mois ou si son observance du traitement est irrégulière ou inconnue.</a:t>
                      </a:r>
                    </a:p>
                  </a:txBody>
                  <a:tcPr marL="0" marR="0" marT="0" marB="0"/>
                </a:tc>
                <a:tc gridSpan="2">
                  <a:txBody>
                    <a:bodyPr/>
                    <a:lstStyle/>
                    <a:p>
                      <a:pPr marL="88900" indent="0">
                        <a:lnSpc>
                          <a:spcPct val="115000"/>
                        </a:lnSpc>
                      </a:pPr>
                      <a:r>
                        <a:rPr lang="fr-FR" sz="1100" b="0" i="0" strike="noStrike" cap="none" spc="0" baseline="0" dirty="0">
                          <a:solidFill>
                            <a:srgbClr val="000000"/>
                          </a:solidFill>
                          <a:effectLst/>
                          <a:latin typeface="Garamond"/>
                          <a:ea typeface="Garamond"/>
                          <a:cs typeface="Garamond"/>
                        </a:rPr>
                        <a:t>Au cours des 6 derniers mois, avez-vous eu des rapports sexuels vaginaux ou anaux sans préservatifs avec un(e) partenaire vivant avec le VIH ?</a:t>
                      </a:r>
                    </a:p>
                    <a:p>
                      <a:pPr indent="304800"/>
                      <a:r>
                        <a:rPr lang="fr-FR" sz="1100" b="0" i="0" strike="noStrike" cap="none" spc="0" baseline="0" dirty="0">
                          <a:solidFill>
                            <a:srgbClr val="000000"/>
                          </a:solidFill>
                          <a:effectLst/>
                          <a:latin typeface="Garamond"/>
                          <a:ea typeface="Garamond"/>
                          <a:cs typeface="Garamond"/>
                        </a:rPr>
                        <a:t>□ Si oui, votre partenaire prend-il/elle un traitement antirétroviral (TAR) ?</a:t>
                      </a:r>
                    </a:p>
                    <a:p>
                      <a:pPr marL="941900" indent="-241300"/>
                      <a:r>
                        <a:rPr lang="fr-FR" sz="1100" b="0" i="0" strike="noStrike" cap="none" spc="0" baseline="0" dirty="0">
                          <a:solidFill>
                            <a:srgbClr val="000000"/>
                          </a:solidFill>
                          <a:effectLst/>
                          <a:latin typeface="Courier New"/>
                          <a:ea typeface="Courier New"/>
                          <a:cs typeface="Courier New"/>
                        </a:rPr>
                        <a:t>o </a:t>
                      </a:r>
                      <a:r>
                        <a:rPr lang="fr-FR" sz="1100" b="0" i="0" strike="noStrike" cap="none" spc="0" baseline="0" dirty="0">
                          <a:solidFill>
                            <a:srgbClr val="000000"/>
                          </a:solidFill>
                          <a:effectLst/>
                          <a:latin typeface="Garamond"/>
                          <a:ea typeface="Garamond"/>
                          <a:cs typeface="Garamond"/>
                        </a:rPr>
                        <a:t>Si oui, depuis combien de temps votre partenaire prend-il/elle un TAR et le prend-il/elle quotidiennement ?</a:t>
                      </a:r>
                    </a:p>
                    <a:p>
                      <a:pPr marL="700600" indent="0"/>
                      <a:r>
                        <a:rPr lang="fr-FR" sz="1100" b="0" i="0" strike="noStrike" cap="none" spc="0" baseline="0" dirty="0">
                          <a:solidFill>
                            <a:srgbClr val="000000"/>
                          </a:solidFill>
                          <a:effectLst/>
                          <a:latin typeface="Courier New"/>
                          <a:ea typeface="Courier New"/>
                          <a:cs typeface="Courier New"/>
                        </a:rPr>
                        <a:t>o </a:t>
                      </a:r>
                      <a:r>
                        <a:rPr lang="fr-FR" sz="1100" b="0" i="0" strike="noStrike" cap="none" spc="0" baseline="0" dirty="0">
                          <a:solidFill>
                            <a:srgbClr val="000000"/>
                          </a:solidFill>
                          <a:effectLst/>
                          <a:latin typeface="Garamond"/>
                          <a:ea typeface="Garamond"/>
                          <a:cs typeface="Garamond"/>
                        </a:rPr>
                        <a:t>Si oui, savez-vous quelle est la charge virale de votre partenaire ?</a:t>
                      </a:r>
                    </a:p>
                    <a:p>
                      <a:pPr marL="88900" indent="0"/>
                      <a:r>
                        <a:rPr lang="fr-FR" sz="1100" b="0" i="0" strike="noStrike" cap="none" spc="0" baseline="0" dirty="0">
                          <a:solidFill>
                            <a:srgbClr val="000000"/>
                          </a:solidFill>
                          <a:effectLst/>
                          <a:latin typeface="Garamond"/>
                          <a:ea typeface="Garamond"/>
                          <a:cs typeface="Garamond"/>
                        </a:rPr>
                        <a:t>Si non, envisagez-vous de le faire à l’avenir ?</a:t>
                      </a:r>
                    </a:p>
                  </a:txBody>
                  <a:tcPr marL="0" marR="0" marT="0" marB="0"/>
                </a:tc>
                <a:tc hMerge="1">
                  <a:txBody>
                    <a:bodyPr/>
                    <a:lstStyle/>
                    <a:p>
                      <a:endParaRPr sz="6300"/>
                    </a:p>
                  </a:txBody>
                  <a:tcPr marL="0" marR="0" marT="0" marB="0"/>
                </a:tc>
                <a:extLst>
                  <a:ext uri="{0D108BD9-81ED-4DB2-BD59-A6C34878D82A}">
                    <a16:rowId xmlns:a16="http://schemas.microsoft.com/office/drawing/2014/main" val="10005"/>
                  </a:ext>
                </a:extLst>
              </a:tr>
              <a:tr h="493478">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Avoir une IST (basée sur des analyses de laboratoire, un traitement syndromique des IST ou une auto-déclaration).</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reçu un diagnostic ou développé des symptômes d’IST ?</a:t>
                      </a:r>
                    </a:p>
                  </a:txBody>
                  <a:tcPr marL="0" marR="0" marT="0" marB="0"/>
                </a:tc>
                <a:tc hMerge="1">
                  <a:txBody>
                    <a:bodyPr/>
                    <a:lstStyle/>
                    <a:p>
                      <a:endParaRPr sz="2000"/>
                    </a:p>
                  </a:txBody>
                  <a:tcPr marL="0" marR="0" marT="0" marB="0"/>
                </a:tc>
                <a:extLst>
                  <a:ext uri="{0D108BD9-81ED-4DB2-BD59-A6C34878D82A}">
                    <a16:rowId xmlns:a16="http://schemas.microsoft.com/office/drawing/2014/main" val="10006"/>
                  </a:ext>
                </a:extLst>
              </a:tr>
              <a:tr h="379829">
                <a:tc>
                  <a:txBody>
                    <a:bodyPr/>
                    <a:lstStyle/>
                    <a:p>
                      <a:pPr marL="88900" indent="0">
                        <a:spcBef>
                          <a:spcPts val="280"/>
                        </a:spcBef>
                      </a:pPr>
                      <a:r>
                        <a:rPr lang="fr-FR" sz="1100" b="0" i="0" strike="noStrike" cap="none" spc="0" baseline="0" dirty="0">
                          <a:solidFill>
                            <a:srgbClr val="000000"/>
                          </a:solidFill>
                          <a:effectLst/>
                          <a:latin typeface="Garamond"/>
                          <a:ea typeface="Garamond"/>
                          <a:cs typeface="Garamond"/>
                        </a:rPr>
                        <a:t>□ Utilisation de la PEP</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pris une prophylaxie post-exposition (PEP) suite à une exposition potentielle au VIH ?</a:t>
                      </a:r>
                    </a:p>
                  </a:txBody>
                  <a:tcPr marL="0" marR="0" marT="0" marB="0"/>
                </a:tc>
                <a:tc hMerge="1">
                  <a:txBody>
                    <a:bodyPr/>
                    <a:lstStyle/>
                    <a:p>
                      <a:endParaRPr sz="1900"/>
                    </a:p>
                  </a:txBody>
                  <a:tcPr marL="0" marR="0" marT="0" marB="0"/>
                </a:tc>
                <a:extLst>
                  <a:ext uri="{0D108BD9-81ED-4DB2-BD59-A6C34878D82A}">
                    <a16:rowId xmlns:a16="http://schemas.microsoft.com/office/drawing/2014/main" val="10007"/>
                  </a:ext>
                </a:extLst>
              </a:tr>
              <a:tr h="508432">
                <a:tc>
                  <a:txBody>
                    <a:bodyPr/>
                    <a:lstStyle/>
                    <a:p>
                      <a:pPr marL="255588" indent="-166688">
                        <a:spcBef>
                          <a:spcPts val="280"/>
                        </a:spcBef>
                      </a:pPr>
                      <a:r>
                        <a:rPr lang="fr-FR" sz="1100" b="0" i="0" strike="noStrike" cap="none" spc="0" baseline="0" dirty="0">
                          <a:solidFill>
                            <a:srgbClr val="000000"/>
                          </a:solidFill>
                          <a:effectLst/>
                          <a:latin typeface="Garamond"/>
                          <a:ea typeface="Garamond"/>
                          <a:cs typeface="Garamond"/>
                        </a:rPr>
                        <a:t>□ Partage du matériel et/ou de l’équipement d’injection</a:t>
                      </a: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Au cours des 6 derniers mois, avez-vous partagé avec d’autres personnes du matériel d’injection (médicaments, hormones, etc.) et/ou de l’équipement d’injection ? Si non, envisagez-vous de le faire à l’avenir ?</a:t>
                      </a:r>
                    </a:p>
                  </a:txBody>
                  <a:tcPr marL="0" marR="0" marT="0" marB="0"/>
                </a:tc>
                <a:tc hMerge="1">
                  <a:txBody>
                    <a:bodyPr/>
                    <a:lstStyle/>
                    <a:p>
                      <a:endParaRPr sz="2500"/>
                    </a:p>
                  </a:txBody>
                  <a:tcPr marL="0" marR="0" marT="0" marB="0"/>
                </a:tc>
                <a:extLst>
                  <a:ext uri="{0D108BD9-81ED-4DB2-BD59-A6C34878D82A}">
                    <a16:rowId xmlns:a16="http://schemas.microsoft.com/office/drawing/2014/main" val="10008"/>
                  </a:ext>
                </a:extLst>
              </a:tr>
              <a:tr h="373847">
                <a:tc gridSpan="2">
                  <a:txBody>
                    <a:bodyPr/>
                    <a:lstStyle/>
                    <a:p>
                      <a:pPr marL="88900" indent="0"/>
                      <a:r>
                        <a:rPr lang="fr-FR" sz="1200" b="1" i="0" strike="noStrike" cap="none" spc="0" baseline="0" dirty="0">
                          <a:solidFill>
                            <a:srgbClr val="FF0000"/>
                          </a:solidFill>
                          <a:effectLst/>
                          <a:latin typeface="Garamond"/>
                          <a:ea typeface="Garamond"/>
                          <a:cs typeface="Garamond"/>
                        </a:rPr>
                        <a:t>Si l’une des cases de cette section est cochée, le client présente une probabilité élevée de contracter le VIH. Le client présente-t-il une probabilité élevée de contracter le VIH ?</a:t>
                      </a:r>
                    </a:p>
                  </a:txBody>
                  <a:tcPr marL="0" marR="0" marT="0" marB="0"/>
                </a:tc>
                <a:tc hMerge="1">
                  <a:txBody>
                    <a:bodyPr/>
                    <a:lstStyle/>
                    <a:p>
                      <a:endParaRPr sz="1800"/>
                    </a:p>
                  </a:txBody>
                  <a:tcPr marL="0" marR="0" marT="0" marB="0"/>
                </a:tc>
                <a:tc>
                  <a:txBody>
                    <a:bodyPr/>
                    <a:lstStyle/>
                    <a:p>
                      <a:pPr indent="0" algn="ctr"/>
                      <a:r>
                        <a:rPr lang="fr-FR" sz="1100" b="0" i="0" strike="noStrike" cap="none" spc="0" baseline="0" dirty="0">
                          <a:solidFill>
                            <a:srgbClr val="000000"/>
                          </a:solidFill>
                          <a:effectLst/>
                          <a:latin typeface="Garamond"/>
                          <a:ea typeface="Garamond"/>
                          <a:cs typeface="Garamond"/>
                        </a:rPr>
                        <a:t>□ Oui □ Non</a:t>
                      </a:r>
                    </a:p>
                  </a:txBody>
                  <a:tcPr marL="0" marR="0" marT="0" marB="0"/>
                </a:tc>
                <a:extLst>
                  <a:ext uri="{0D108BD9-81ED-4DB2-BD59-A6C34878D82A}">
                    <a16:rowId xmlns:a16="http://schemas.microsoft.com/office/drawing/2014/main" val="10009"/>
                  </a:ext>
                </a:extLst>
              </a:tr>
            </a:tbl>
          </a:graphicData>
        </a:graphic>
      </p:graphicFrame>
      <p:sp>
        <p:nvSpPr>
          <p:cNvPr id="11" name="Star: 5 Points 5">
            <a:extLst>
              <a:ext uri="{FF2B5EF4-FFF2-40B4-BE49-F238E27FC236}">
                <a16:creationId xmlns:a16="http://schemas.microsoft.com/office/drawing/2014/main" id="{26CC701E-4146-455E-832F-24A6407D3D61}"/>
              </a:ext>
            </a:extLst>
          </p:cNvPr>
          <p:cNvSpPr/>
          <p:nvPr/>
        </p:nvSpPr>
        <p:spPr>
          <a:xfrm>
            <a:off x="4720047" y="2991223"/>
            <a:ext cx="472269" cy="40688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Star: 5 Points 6">
            <a:extLst>
              <a:ext uri="{FF2B5EF4-FFF2-40B4-BE49-F238E27FC236}">
                <a16:creationId xmlns:a16="http://schemas.microsoft.com/office/drawing/2014/main" id="{9973B420-0734-4B50-86E5-F48B0BD6DF11}"/>
              </a:ext>
            </a:extLst>
          </p:cNvPr>
          <p:cNvSpPr/>
          <p:nvPr/>
        </p:nvSpPr>
        <p:spPr>
          <a:xfrm>
            <a:off x="10929934" y="5711025"/>
            <a:ext cx="472269" cy="40688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6" name="Star: 5 Points 13">
            <a:extLst>
              <a:ext uri="{FF2B5EF4-FFF2-40B4-BE49-F238E27FC236}">
                <a16:creationId xmlns:a16="http://schemas.microsoft.com/office/drawing/2014/main" id="{18187FD3-2900-EE95-46E7-973830F1C8A1}"/>
              </a:ext>
            </a:extLst>
          </p:cNvPr>
          <p:cNvSpPr/>
          <p:nvPr/>
        </p:nvSpPr>
        <p:spPr>
          <a:xfrm>
            <a:off x="4696388" y="586287"/>
            <a:ext cx="472269" cy="40688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0343217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
          <p:cNvGraphicFramePr>
            <a:graphicFrameLocks noGrp="1"/>
          </p:cNvGraphicFramePr>
          <p:nvPr>
            <p:extLst>
              <p:ext uri="{D42A27DB-BD31-4B8C-83A1-F6EECF244321}">
                <p14:modId xmlns:p14="http://schemas.microsoft.com/office/powerpoint/2010/main" val="1748309304"/>
              </p:ext>
            </p:extLst>
          </p:nvPr>
        </p:nvGraphicFramePr>
        <p:xfrm>
          <a:off x="4823599" y="1673707"/>
          <a:ext cx="6969817" cy="3807933"/>
        </p:xfrm>
        <a:graphic>
          <a:graphicData uri="http://schemas.openxmlformats.org/drawingml/2006/table">
            <a:tbl>
              <a:tblPr/>
              <a:tblGrid>
                <a:gridCol w="1916540">
                  <a:extLst>
                    <a:ext uri="{9D8B030D-6E8A-4147-A177-3AD203B41FA5}">
                      <a16:colId xmlns:a16="http://schemas.microsoft.com/office/drawing/2014/main" val="20000"/>
                    </a:ext>
                  </a:extLst>
                </a:gridCol>
                <a:gridCol w="3726073">
                  <a:extLst>
                    <a:ext uri="{9D8B030D-6E8A-4147-A177-3AD203B41FA5}">
                      <a16:colId xmlns:a16="http://schemas.microsoft.com/office/drawing/2014/main" val="20001"/>
                    </a:ext>
                  </a:extLst>
                </a:gridCol>
                <a:gridCol w="1327204">
                  <a:extLst>
                    <a:ext uri="{9D8B030D-6E8A-4147-A177-3AD203B41FA5}">
                      <a16:colId xmlns:a16="http://schemas.microsoft.com/office/drawing/2014/main" val="20002"/>
                    </a:ext>
                  </a:extLst>
                </a:gridCol>
              </a:tblGrid>
              <a:tr h="205321">
                <a:tc gridSpan="3">
                  <a:txBody>
                    <a:bodyPr/>
                    <a:lstStyle/>
                    <a:p>
                      <a:pPr indent="0"/>
                      <a:r>
                        <a:rPr lang="fr-FR" sz="1200" b="1" i="0" strike="noStrike" cap="none" spc="0" baseline="0" dirty="0">
                          <a:solidFill>
                            <a:srgbClr val="000000"/>
                          </a:solidFill>
                          <a:effectLst/>
                          <a:latin typeface="Garamond"/>
                          <a:ea typeface="Garamond"/>
                          <a:cs typeface="Garamond"/>
                        </a:rPr>
                        <a:t>5. Critères d’utilisation de la PrEP orale</a:t>
                      </a:r>
                    </a:p>
                  </a:txBody>
                  <a:tcPr marL="0" marR="0" marT="0" marB="0">
                    <a:solidFill>
                      <a:srgbClr val="B7DDE8"/>
                    </a:solidFill>
                  </a:tcPr>
                </a:tc>
                <a:tc hMerge="1">
                  <a:txBody>
                    <a:bodyPr/>
                    <a:lstStyle/>
                    <a:p>
                      <a:endParaRPr sz="900"/>
                    </a:p>
                  </a:txBody>
                  <a:tcPr marL="0" marR="0" marT="0" marB="0"/>
                </a:tc>
                <a:tc hMerge="1">
                  <a:txBody>
                    <a:bodyPr/>
                    <a:lstStyle/>
                    <a:p>
                      <a:endParaRPr sz="900"/>
                    </a:p>
                  </a:txBody>
                  <a:tcPr marL="0" marR="0" marT="0" marB="0"/>
                </a:tc>
                <a:extLst>
                  <a:ext uri="{0D108BD9-81ED-4DB2-BD59-A6C34878D82A}">
                    <a16:rowId xmlns:a16="http://schemas.microsoft.com/office/drawing/2014/main" val="10000"/>
                  </a:ext>
                </a:extLst>
              </a:tr>
              <a:tr h="872616">
                <a:tc>
                  <a:txBody>
                    <a:bodyPr/>
                    <a:lstStyle/>
                    <a:p>
                      <a:pPr marL="88900" indent="0">
                        <a:spcBef>
                          <a:spcPts val="420"/>
                        </a:spcBef>
                      </a:pPr>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Séronégatif</a:t>
                      </a:r>
                    </a:p>
                  </a:txBody>
                  <a:tcPr marL="0" marR="0" marT="0" marB="0"/>
                </a:tc>
                <a:tc gridSpan="2">
                  <a:txBody>
                    <a:bodyPr/>
                    <a:lstStyle/>
                    <a:p>
                      <a:pPr marL="88900" indent="0">
                        <a:spcAft>
                          <a:spcPts val="490"/>
                        </a:spcAft>
                      </a:pPr>
                      <a:r>
                        <a:rPr lang="fr-FR" sz="1100" b="1" i="0" strike="noStrike" cap="none" spc="0" baseline="0" dirty="0">
                          <a:solidFill>
                            <a:srgbClr val="000000"/>
                          </a:solidFill>
                          <a:effectLst/>
                          <a:latin typeface="Garamond"/>
                          <a:ea typeface="Garamond"/>
                          <a:cs typeface="Garamond"/>
                        </a:rPr>
                        <a:t>Date à laquelle le client a été testé négatif : </a:t>
                      </a:r>
                      <a:r>
                        <a:rPr lang="fr-FR" sz="1100" b="0" i="1" strike="noStrike" cap="none" spc="0" baseline="0" dirty="0">
                          <a:solidFill>
                            <a:srgbClr val="000000"/>
                          </a:solidFill>
                          <a:effectLst/>
                          <a:latin typeface="Garamond"/>
                          <a:ea typeface="Garamond"/>
                          <a:cs typeface="Garamond"/>
                        </a:rPr>
                        <a:t>(jj/mm/aaaa) :</a:t>
                      </a:r>
                      <a:r>
                        <a:rPr lang="fr-FR" sz="1100" b="0" i="0" strike="noStrike" cap="none" spc="0" baseline="0" dirty="0">
                          <a:solidFill>
                            <a:srgbClr val="000000"/>
                          </a:solidFill>
                          <a:effectLst/>
                          <a:latin typeface="Garamond"/>
                          <a:ea typeface="Garamond"/>
                          <a:cs typeface="Garamond"/>
                        </a:rPr>
                        <a:t>   __ __ /__ __ /________</a:t>
                      </a:r>
                    </a:p>
                    <a:p>
                      <a:pPr marL="88900" indent="0">
                        <a:spcAft>
                          <a:spcPts val="490"/>
                        </a:spcAft>
                      </a:pPr>
                      <a:r>
                        <a:rPr lang="fr-FR" sz="1100" b="1" i="0" strike="noStrike" cap="none" spc="0" baseline="0" dirty="0">
                          <a:solidFill>
                            <a:srgbClr val="000000"/>
                          </a:solidFill>
                          <a:effectLst/>
                          <a:latin typeface="Garamond"/>
                          <a:ea typeface="Garamond"/>
                          <a:cs typeface="Garamond"/>
                        </a:rPr>
                        <a:t>Date à laquelle le client a reçu les résultats du test : </a:t>
                      </a:r>
                      <a:r>
                        <a:rPr lang="fr-FR" sz="1100" b="0" i="1" strike="noStrike" cap="none" spc="0" baseline="0" dirty="0">
                          <a:solidFill>
                            <a:srgbClr val="000000"/>
                          </a:solidFill>
                          <a:effectLst/>
                          <a:latin typeface="Garamond"/>
                          <a:ea typeface="Garamond"/>
                          <a:cs typeface="Garamond"/>
                        </a:rPr>
                        <a:t>(jj/mm/aaaa) :</a:t>
                      </a:r>
                      <a:r>
                        <a:rPr lang="fr-FR" sz="1100" b="0" i="0" strike="noStrike" cap="none" spc="0" baseline="0" dirty="0">
                          <a:solidFill>
                            <a:srgbClr val="000000"/>
                          </a:solidFill>
                          <a:effectLst/>
                          <a:latin typeface="Garamond"/>
                          <a:ea typeface="Garamond"/>
                          <a:cs typeface="Garamond"/>
                        </a:rPr>
                        <a:t> </a:t>
                      </a:r>
                      <a:br>
                        <a:rPr lang="fr-FR" sz="1100" b="0" i="0" strike="noStrike" cap="none" spc="0" baseline="0" dirty="0">
                          <a:solidFill>
                            <a:srgbClr val="000000"/>
                          </a:solidFill>
                          <a:effectLst/>
                          <a:latin typeface="Garamond"/>
                          <a:ea typeface="Garamond"/>
                          <a:cs typeface="Garamond"/>
                        </a:rPr>
                      </a:br>
                      <a:r>
                        <a:rPr lang="fr-FR" sz="1100" b="0" i="0" strike="noStrike" cap="none" spc="0" baseline="0" dirty="0">
                          <a:solidFill>
                            <a:srgbClr val="000000"/>
                          </a:solidFill>
                          <a:effectLst/>
                          <a:latin typeface="Garamond"/>
                          <a:ea typeface="Garamond"/>
                          <a:cs typeface="Garamond"/>
                        </a:rPr>
                        <a:t>__ __ /__ __ /________</a:t>
                      </a:r>
                    </a:p>
                    <a:p>
                      <a:pPr marL="88900" indent="0"/>
                      <a:r>
                        <a:rPr lang="fr-FR" sz="1100" b="1" i="0" strike="noStrike" cap="none" spc="0" baseline="0" dirty="0">
                          <a:solidFill>
                            <a:srgbClr val="000000"/>
                          </a:solidFill>
                          <a:effectLst/>
                          <a:latin typeface="Garamond"/>
                          <a:ea typeface="Garamond"/>
                          <a:cs typeface="Garamond"/>
                        </a:rPr>
                        <a:t>Type de test utilisé : </a:t>
                      </a:r>
                      <a:r>
                        <a:rPr lang="fr-FR" sz="1100" b="0" i="0" strike="noStrike" cap="none" spc="0" baseline="0" dirty="0">
                          <a:solidFill>
                            <a:srgbClr val="000000"/>
                          </a:solidFill>
                          <a:effectLst/>
                          <a:latin typeface="Garamond"/>
                          <a:ea typeface="Garamond"/>
                          <a:cs typeface="Garamond"/>
                        </a:rPr>
                        <a:t>□ Déterminez □ Unigold □ ELISA □ Autre </a:t>
                      </a:r>
                      <a:r>
                        <a:rPr lang="fr-FR" sz="1100" b="0" i="1" strike="noStrike" cap="none" spc="0" baseline="0" dirty="0">
                          <a:solidFill>
                            <a:srgbClr val="000000"/>
                          </a:solidFill>
                          <a:effectLst/>
                          <a:latin typeface="Garamond"/>
                          <a:ea typeface="Garamond"/>
                          <a:cs typeface="Garamond"/>
                        </a:rPr>
                        <a:t>(précisez) :</a:t>
                      </a:r>
                    </a:p>
                  </a:txBody>
                  <a:tcPr marL="0" marR="0" marT="0" marB="0" anchor="b"/>
                </a:tc>
                <a:tc hMerge="1">
                  <a:txBody>
                    <a:bodyPr/>
                    <a:lstStyle/>
                    <a:p>
                      <a:endParaRPr sz="3700"/>
                    </a:p>
                  </a:txBody>
                  <a:tcPr marL="0" marR="0" marT="0" marB="0"/>
                </a:tc>
                <a:extLst>
                  <a:ext uri="{0D108BD9-81ED-4DB2-BD59-A6C34878D82A}">
                    <a16:rowId xmlns:a16="http://schemas.microsoft.com/office/drawing/2014/main" val="10001"/>
                  </a:ext>
                </a:extLst>
              </a:tr>
              <a:tr h="376422">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Non indiqué pour la PEP ou suspecté d’avoir une IAH</a:t>
                      </a:r>
                    </a:p>
                  </a:txBody>
                  <a:tcPr marL="0" marR="0" marT="0" marB="0" anchor="b"/>
                </a:tc>
                <a:tc gridSpan="2">
                  <a:txBody>
                    <a:bodyPr/>
                    <a:lstStyle/>
                    <a:p>
                      <a:pPr marL="88900" indent="0"/>
                      <a:r>
                        <a:rPr lang="fr-FR" sz="1100" b="0" i="0" strike="noStrike" cap="none" spc="0" baseline="0" dirty="0">
                          <a:solidFill>
                            <a:srgbClr val="000000"/>
                          </a:solidFill>
                          <a:effectLst/>
                          <a:latin typeface="Garamond"/>
                          <a:ea typeface="Garamond"/>
                          <a:cs typeface="Garamond"/>
                        </a:rPr>
                        <a:t>Voir Section 3 ci-dessus pour confirmer « oui » dans la dernière ligne</a:t>
                      </a:r>
                    </a:p>
                  </a:txBody>
                  <a:tcPr marL="0" marR="0" marT="0" marB="0" anchor="ctr"/>
                </a:tc>
                <a:tc hMerge="1">
                  <a:txBody>
                    <a:bodyPr/>
                    <a:lstStyle/>
                    <a:p>
                      <a:endParaRPr sz="1600"/>
                    </a:p>
                  </a:txBody>
                  <a:tcPr marL="0" marR="0" marT="0" marB="0"/>
                </a:tc>
                <a:extLst>
                  <a:ext uri="{0D108BD9-81ED-4DB2-BD59-A6C34878D82A}">
                    <a16:rowId xmlns:a16="http://schemas.microsoft.com/office/drawing/2014/main" val="10002"/>
                  </a:ext>
                </a:extLst>
              </a:tr>
              <a:tr h="461973">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Associé à une probabilité élevée de contracter le VIH</a:t>
                      </a:r>
                    </a:p>
                  </a:txBody>
                  <a:tcPr marL="0" marR="0" marT="0" marB="0" anchor="b"/>
                </a:tc>
                <a:tc gridSpan="2">
                  <a:txBody>
                    <a:bodyPr/>
                    <a:lstStyle/>
                    <a:p>
                      <a:pPr marL="88900" indent="0"/>
                      <a:r>
                        <a:rPr lang="fr-FR" sz="1100" b="0" i="0" strike="noStrike" cap="none" spc="0" baseline="0" dirty="0">
                          <a:solidFill>
                            <a:srgbClr val="000000"/>
                          </a:solidFill>
                          <a:effectLst/>
                          <a:latin typeface="Garamond"/>
                          <a:ea typeface="Garamond"/>
                          <a:cs typeface="Garamond"/>
                        </a:rPr>
                        <a:t>Voir Section 4 ci-dessus pour confirmer « oui » dans la dernière ligne</a:t>
                      </a:r>
                    </a:p>
                  </a:txBody>
                  <a:tcPr marL="0" marR="0" marT="0" marB="0" anchor="ctr"/>
                </a:tc>
                <a:tc hMerge="1">
                  <a:txBody>
                    <a:bodyPr/>
                    <a:lstStyle/>
                    <a:p>
                      <a:endParaRPr sz="2000"/>
                    </a:p>
                  </a:txBody>
                  <a:tcPr marL="0" marR="0" marT="0" marB="0"/>
                </a:tc>
                <a:extLst>
                  <a:ext uri="{0D108BD9-81ED-4DB2-BD59-A6C34878D82A}">
                    <a16:rowId xmlns:a16="http://schemas.microsoft.com/office/drawing/2014/main" val="10003"/>
                  </a:ext>
                </a:extLst>
              </a:tr>
              <a:tr h="915391">
                <a:tc>
                  <a:txBody>
                    <a:bodyPr/>
                    <a:lstStyle/>
                    <a:p>
                      <a:pPr marL="255588" indent="-166688"/>
                      <a:r>
                        <a:rPr lang="fr-FR" sz="1100" b="0" i="0" strike="noStrike" cap="none" spc="0" baseline="0" dirty="0">
                          <a:solidFill>
                            <a:srgbClr val="000000"/>
                          </a:solidFill>
                          <a:effectLst/>
                          <a:latin typeface="Garamond"/>
                          <a:ea typeface="Garamond"/>
                          <a:cs typeface="Garamond"/>
                        </a:rPr>
                        <a:t>□</a:t>
                      </a:r>
                      <a:r>
                        <a:rPr lang="fr-FR" sz="1100" b="1" i="0" strike="noStrike" cap="none" spc="0" baseline="0" dirty="0">
                          <a:solidFill>
                            <a:srgbClr val="000000"/>
                          </a:solidFill>
                          <a:effectLst/>
                          <a:latin typeface="Garamond"/>
                          <a:ea typeface="Garamond"/>
                          <a:cs typeface="Garamond"/>
                        </a:rPr>
                        <a:t> Exempt de contre-indications à la PrEP orale</a:t>
                      </a:r>
                      <a:endParaRPr lang="en-US" sz="1100" b="1" dirty="0">
                        <a:latin typeface="Garamond"/>
                      </a:endParaRPr>
                    </a:p>
                  </a:txBody>
                  <a:tcPr marL="0" marR="0" marT="0" marB="0"/>
                </a:tc>
                <a:tc gridSpan="2">
                  <a:txBody>
                    <a:bodyPr/>
                    <a:lstStyle/>
                    <a:p>
                      <a:pPr marL="88900" indent="0"/>
                      <a:r>
                        <a:rPr lang="fr-FR" sz="1100" b="0" i="0" strike="noStrike" cap="none" spc="0" baseline="0" dirty="0">
                          <a:solidFill>
                            <a:srgbClr val="000000"/>
                          </a:solidFill>
                          <a:effectLst/>
                          <a:latin typeface="Garamond"/>
                          <a:ea typeface="Garamond"/>
                          <a:cs typeface="Garamond"/>
                        </a:rPr>
                        <a:t>Évaluez les contre-indications. Si l’une des cases ci-dessous est cochée, la PrEP orale ne doit PAS être fournie car le client n’est PAS exempt de contre-indications :</a:t>
                      </a:r>
                    </a:p>
                    <a:p>
                      <a:pPr marL="88900" indent="0"/>
                      <a:r>
                        <a:rPr lang="fr-FR" sz="1050" b="0" i="0" strike="noStrike" cap="none" spc="0" baseline="0" dirty="0">
                          <a:solidFill>
                            <a:srgbClr val="000000"/>
                          </a:solidFill>
                          <a:effectLst/>
                          <a:latin typeface="Garamond"/>
                          <a:ea typeface="Garamond"/>
                          <a:cs typeface="Garamond"/>
                        </a:rPr>
                        <a:t>□ Allergie médicamenteuse à l’un des composants des médicaments utilisés pour la PrEP orale.</a:t>
                      </a:r>
                      <a:endParaRPr lang="en-US" sz="1050" dirty="0">
                        <a:latin typeface="Garamond"/>
                      </a:endParaRPr>
                    </a:p>
                    <a:p>
                      <a:pPr marL="88900" indent="0"/>
                      <a:r>
                        <a:rPr lang="fr-FR" sz="1050" b="0" i="0" strike="noStrike" cap="none" spc="0" baseline="0" dirty="0">
                          <a:solidFill>
                            <a:srgbClr val="000000"/>
                          </a:solidFill>
                          <a:effectLst/>
                          <a:latin typeface="Garamond"/>
                          <a:ea typeface="Garamond"/>
                          <a:cs typeface="Garamond"/>
                        </a:rPr>
                        <a:t>□ Incapacité à s’engager à respecter la PrEP orale et à se rendre aux visites de suivi programmées</a:t>
                      </a:r>
                    </a:p>
                    <a:p>
                      <a:pPr marL="88900" indent="0"/>
                      <a:r>
                        <a:rPr lang="fr-FR" sz="1050" b="0" i="0" strike="noStrike" cap="none" spc="0" baseline="0" dirty="0">
                          <a:solidFill>
                            <a:srgbClr val="000000"/>
                          </a:solidFill>
                          <a:effectLst/>
                          <a:latin typeface="Garamond"/>
                          <a:ea typeface="Garamond"/>
                          <a:cs typeface="Garamond"/>
                        </a:rPr>
                        <a:t>□ Clairance de la créatinine inférieure à 60 ml/min </a:t>
                      </a:r>
                      <a:r>
                        <a:rPr lang="fr-FR" sz="1050" b="0" i="1" strike="noStrike" cap="none" spc="0" baseline="0" dirty="0">
                          <a:solidFill>
                            <a:srgbClr val="000000"/>
                          </a:solidFill>
                          <a:effectLst/>
                          <a:latin typeface="Garamond"/>
                          <a:ea typeface="Garamond"/>
                          <a:cs typeface="Garamond"/>
                        </a:rPr>
                        <a:t>(si connue)</a:t>
                      </a:r>
                    </a:p>
                  </a:txBody>
                  <a:tcPr marL="0" marR="0" marT="0" marB="0" anchor="b"/>
                </a:tc>
                <a:tc hMerge="1">
                  <a:txBody>
                    <a:bodyPr/>
                    <a:lstStyle/>
                    <a:p>
                      <a:endParaRPr sz="3800"/>
                    </a:p>
                  </a:txBody>
                  <a:tcPr marL="0" marR="0" marT="0" marB="0"/>
                </a:tc>
                <a:extLst>
                  <a:ext uri="{0D108BD9-81ED-4DB2-BD59-A6C34878D82A}">
                    <a16:rowId xmlns:a16="http://schemas.microsoft.com/office/drawing/2014/main" val="10004"/>
                  </a:ext>
                </a:extLst>
              </a:tr>
              <a:tr h="520147">
                <a:tc gridSpan="2">
                  <a:txBody>
                    <a:bodyPr/>
                    <a:lstStyle/>
                    <a:p>
                      <a:pPr marL="88900" indent="0">
                        <a:lnSpc>
                          <a:spcPct val="124000"/>
                        </a:lnSpc>
                      </a:pPr>
                      <a:r>
                        <a:rPr lang="fr-FR" sz="1200" b="1" i="0" strike="noStrike" cap="none" spc="0" baseline="0" dirty="0">
                          <a:solidFill>
                            <a:srgbClr val="FF0000"/>
                          </a:solidFill>
                          <a:effectLst/>
                          <a:latin typeface="Garamond"/>
                          <a:ea typeface="Garamond"/>
                          <a:cs typeface="Garamond"/>
                        </a:rPr>
                        <a:t>B. Si toutes les cases de cette section sont cochées, le client répond aux critères d’utilisation de la PrEP orale. Le client répond-il aux critères d’utilisation de la PrEP orale ?</a:t>
                      </a:r>
                    </a:p>
                  </a:txBody>
                  <a:tcPr marL="0" marR="0" marT="0" marB="0" anchor="b"/>
                </a:tc>
                <a:tc hMerge="1">
                  <a:txBody>
                    <a:bodyPr/>
                    <a:lstStyle/>
                    <a:p>
                      <a:endParaRPr sz="2200"/>
                    </a:p>
                  </a:txBody>
                  <a:tcPr marL="0" marR="0" marT="0" marB="0"/>
                </a:tc>
                <a:tc>
                  <a:txBody>
                    <a:bodyPr/>
                    <a:lstStyle/>
                    <a:p>
                      <a:pPr marL="88900" indent="0"/>
                      <a:r>
                        <a:rPr lang="fr-FR" sz="1100" b="0" i="0" strike="noStrike" cap="none" spc="0" baseline="0" dirty="0">
                          <a:solidFill>
                            <a:srgbClr val="000000"/>
                          </a:solidFill>
                          <a:effectLst/>
                          <a:latin typeface="Garamond"/>
                          <a:ea typeface="Garamond"/>
                          <a:cs typeface="Garamond"/>
                        </a:rPr>
                        <a:t>□ Oui □ Non</a:t>
                      </a:r>
                    </a:p>
                  </a:txBody>
                  <a:tcPr marL="0" marR="0" marT="0" marB="0" anchor="ctr"/>
                </a:tc>
                <a:extLst>
                  <a:ext uri="{0D108BD9-81ED-4DB2-BD59-A6C34878D82A}">
                    <a16:rowId xmlns:a16="http://schemas.microsoft.com/office/drawing/2014/main" val="10005"/>
                  </a:ext>
                </a:extLst>
              </a:tr>
              <a:tr h="249808">
                <a:tc gridSpan="3">
                  <a:txBody>
                    <a:bodyPr/>
                    <a:lstStyle/>
                    <a:p>
                      <a:pPr indent="0" algn="ctr"/>
                      <a:r>
                        <a:rPr lang="fr-FR" sz="1200" b="1" i="0" strike="noStrike" cap="none" spc="0" baseline="0" dirty="0">
                          <a:solidFill>
                            <a:srgbClr val="000000"/>
                          </a:solidFill>
                          <a:effectLst/>
                          <a:latin typeface="Garamond"/>
                          <a:ea typeface="Garamond"/>
                          <a:cs typeface="Garamond"/>
                        </a:rPr>
                        <a:t>Si oui ci-dessus, proposez la PrEP.</a:t>
                      </a:r>
                      <a:endParaRPr lang="en-US" sz="1200" b="1" dirty="0">
                        <a:latin typeface="Garamond"/>
                      </a:endParaRPr>
                    </a:p>
                  </a:txBody>
                  <a:tcPr marL="0" marR="0" marT="0" marB="0" anchor="b">
                    <a:solidFill>
                      <a:srgbClr val="FBD4B3"/>
                    </a:solidFill>
                  </a:tcPr>
                </a:tc>
                <a:tc hMerge="1">
                  <a:txBody>
                    <a:bodyPr/>
                    <a:lstStyle/>
                    <a:p>
                      <a:endParaRPr sz="1100"/>
                    </a:p>
                  </a:txBody>
                  <a:tcPr marL="0" marR="0" marT="0" marB="0"/>
                </a:tc>
                <a:tc hMerge="1">
                  <a:txBody>
                    <a:bodyPr/>
                    <a:lstStyle/>
                    <a:p>
                      <a:endParaRPr sz="1100"/>
                    </a:p>
                  </a:txBody>
                  <a:tcPr marL="0" marR="0" marT="0" marB="0"/>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4E4B41E6-031E-427A-8499-BC14D0AECF63}"/>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Utilisation du formulaire d’évaluation de l’éligibilité</a:t>
            </a:r>
          </a:p>
        </p:txBody>
      </p:sp>
      <p:sp>
        <p:nvSpPr>
          <p:cNvPr id="3" name="Content Placeholder 2">
            <a:extLst>
              <a:ext uri="{FF2B5EF4-FFF2-40B4-BE49-F238E27FC236}">
                <a16:creationId xmlns:a16="http://schemas.microsoft.com/office/drawing/2014/main" id="{B53F66B1-8F81-4704-909A-A407B8BAC8FB}"/>
              </a:ext>
            </a:extLst>
          </p:cNvPr>
          <p:cNvSpPr>
            <a:spLocks noGrp="1"/>
          </p:cNvSpPr>
          <p:nvPr>
            <p:ph sz="quarter" idx="10"/>
          </p:nvPr>
        </p:nvSpPr>
        <p:spPr>
          <a:xfrm>
            <a:off x="1148933" y="1587500"/>
            <a:ext cx="3391168" cy="4794250"/>
          </a:xfrm>
        </p:spPr>
        <p:txBody>
          <a:bodyPr>
            <a:normAutofit/>
          </a:bodyPr>
          <a:lstStyle/>
          <a:p>
            <a:pPr marL="0" indent="0">
              <a:buNone/>
            </a:pPr>
            <a:r>
              <a:rPr lang="fr-FR" sz="1600" b="0" i="0" strike="noStrike" cap="none" spc="-41" baseline="0" dirty="0">
                <a:solidFill>
                  <a:srgbClr val="000000"/>
                </a:solidFill>
                <a:effectLst/>
                <a:latin typeface="Calibri"/>
                <a:ea typeface="Calibri" panose="020F0502020204030204"/>
                <a:cs typeface="Calibri"/>
              </a:rPr>
              <a:t>Joseph, un homme cisgenre de 22 ans, se présente à la clinique car il souhaite commencer une PrEP orale. Il déclare utiliser parfois des préservatifs lors de rapports sexuels avec son partenaire, un homme cisgenre vivant avec le VIH. Son partenaire est sous TAR depuis quatre ans. Sa charge virale la plus récente, datant de « quelques mois », était de 1 200 copies/ml (non supprimée viralement). Leur dernier rapport sexuel sans préservatif remonte à quatre semaines. Joseph est en bonne santé et ne prend aucun médi</a:t>
            </a:r>
            <a:r>
              <a:rPr lang="fr-FR" sz="1600" spc="-41" dirty="0">
                <a:solidFill>
                  <a:srgbClr val="000000"/>
                </a:solidFill>
                <a:latin typeface="Calibri"/>
                <a:cs typeface="Calibri"/>
              </a:rPr>
              <a:t>cament. Son test rapide d’anticorps VIH aujourd’hui est négatif.</a:t>
            </a:r>
          </a:p>
        </p:txBody>
      </p:sp>
      <p:sp>
        <p:nvSpPr>
          <p:cNvPr id="13" name="Star: 5 Points 11">
            <a:extLst>
              <a:ext uri="{FF2B5EF4-FFF2-40B4-BE49-F238E27FC236}">
                <a16:creationId xmlns:a16="http://schemas.microsoft.com/office/drawing/2014/main" id="{B74CB8D2-E936-4819-8F30-CBB328EA5E34}"/>
              </a:ext>
            </a:extLst>
          </p:cNvPr>
          <p:cNvSpPr/>
          <p:nvPr/>
        </p:nvSpPr>
        <p:spPr>
          <a:xfrm>
            <a:off x="7965025" y="2445943"/>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Star: 5 Points 15">
            <a:extLst>
              <a:ext uri="{FF2B5EF4-FFF2-40B4-BE49-F238E27FC236}">
                <a16:creationId xmlns:a16="http://schemas.microsoft.com/office/drawing/2014/main" id="{91D380E7-BCF5-AA78-DA5C-1E0E6FD099A8}"/>
              </a:ext>
            </a:extLst>
          </p:cNvPr>
          <p:cNvSpPr/>
          <p:nvPr/>
        </p:nvSpPr>
        <p:spPr>
          <a:xfrm>
            <a:off x="4697053" y="1815220"/>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Star: 5 Points 16">
            <a:extLst>
              <a:ext uri="{FF2B5EF4-FFF2-40B4-BE49-F238E27FC236}">
                <a16:creationId xmlns:a16="http://schemas.microsoft.com/office/drawing/2014/main" id="{D1EB6782-3766-C575-90E6-E6E5B827D1C0}"/>
              </a:ext>
            </a:extLst>
          </p:cNvPr>
          <p:cNvSpPr/>
          <p:nvPr/>
        </p:nvSpPr>
        <p:spPr>
          <a:xfrm>
            <a:off x="4729272" y="2660438"/>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1" name="Star: 5 Points 17">
            <a:extLst>
              <a:ext uri="{FF2B5EF4-FFF2-40B4-BE49-F238E27FC236}">
                <a16:creationId xmlns:a16="http://schemas.microsoft.com/office/drawing/2014/main" id="{B754C4D4-8526-405C-DDFD-D556B8D9A12E}"/>
              </a:ext>
            </a:extLst>
          </p:cNvPr>
          <p:cNvSpPr/>
          <p:nvPr/>
        </p:nvSpPr>
        <p:spPr>
          <a:xfrm>
            <a:off x="4740995" y="3123683"/>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2" name="Star: 5 Points 18">
            <a:extLst>
              <a:ext uri="{FF2B5EF4-FFF2-40B4-BE49-F238E27FC236}">
                <a16:creationId xmlns:a16="http://schemas.microsoft.com/office/drawing/2014/main" id="{A308BF39-DA71-7AD8-A461-D89E8BAC9573}"/>
              </a:ext>
            </a:extLst>
          </p:cNvPr>
          <p:cNvSpPr/>
          <p:nvPr/>
        </p:nvSpPr>
        <p:spPr>
          <a:xfrm>
            <a:off x="4764441" y="3622830"/>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Star: 5 Points 19">
            <a:extLst>
              <a:ext uri="{FF2B5EF4-FFF2-40B4-BE49-F238E27FC236}">
                <a16:creationId xmlns:a16="http://schemas.microsoft.com/office/drawing/2014/main" id="{E945F19C-418B-4422-EFCF-062791EBE8A0}"/>
              </a:ext>
            </a:extLst>
          </p:cNvPr>
          <p:cNvSpPr/>
          <p:nvPr/>
        </p:nvSpPr>
        <p:spPr>
          <a:xfrm>
            <a:off x="10401412" y="5019524"/>
            <a:ext cx="334144" cy="317205"/>
          </a:xfrm>
          <a:prstGeom prst="star5">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6018360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Scénario clinique 2</a:t>
            </a:r>
          </a:p>
        </p:txBody>
      </p:sp>
      <p:sp>
        <p:nvSpPr>
          <p:cNvPr id="3" name="Content Placeholder 2"/>
          <p:cNvSpPr>
            <a:spLocks noGrp="1"/>
          </p:cNvSpPr>
          <p:nvPr>
            <p:ph idx="1"/>
          </p:nvPr>
        </p:nvSpPr>
        <p:spPr/>
        <p:txBody>
          <a:bodyPr>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Marie, une femme cisgenre* de 18 ans, se présente à la clinique parce qu’elle se sent malade et pense qu’elle pourrait être infectée par le VIH. Elle explique à contrecœur qu’au cours de l’année écoulée, elle a eu des relations sexuelles pour de l’argent afin de subvenir aux besoins de ses deux enfants. Certains de ses partenaires ont utilisé des préservatifs, d’autres non. Elle ne sait pas si ses partenaires sont séropositifs. Marie rapporte qu’elle se sent déprimée et malade depuis quelques semaines. Son dépistage rapide des anticorps anti-VIH aujourd’hui est négatif.</a:t>
            </a:r>
          </a:p>
          <a:p>
            <a:pPr marL="365773" indent="-365773">
              <a:spcBef>
                <a:spcPts val="1801"/>
              </a:spcBef>
            </a:pPr>
            <a:r>
              <a:rPr lang="fr-FR" sz="2200" b="0" i="0" strike="noStrike" cap="none" spc="-41" baseline="0" dirty="0">
                <a:solidFill>
                  <a:srgbClr val="000000"/>
                </a:solidFill>
                <a:effectLst/>
                <a:latin typeface="Calibri"/>
                <a:ea typeface="Calibri" panose="020F0502020204030204"/>
                <a:cs typeface="Calibri"/>
              </a:rPr>
              <a:t>Marie est-elle une candidate à la PrEP orale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Pour quelles raisons ?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Avez-vous besoin de plus d’informations ? </a:t>
            </a:r>
          </a:p>
        </p:txBody>
      </p:sp>
      <p:sp>
        <p:nvSpPr>
          <p:cNvPr id="7" name="TextBox 6">
            <a:extLst>
              <a:ext uri="{FF2B5EF4-FFF2-40B4-BE49-F238E27FC236}">
                <a16:creationId xmlns:a16="http://schemas.microsoft.com/office/drawing/2014/main" id="{365BD135-B306-4ED3-B9C6-7A5A768B4342}"/>
              </a:ext>
            </a:extLst>
          </p:cNvPr>
          <p:cNvSpPr txBox="1"/>
          <p:nvPr/>
        </p:nvSpPr>
        <p:spPr>
          <a:xfrm>
            <a:off x="1145037" y="5892226"/>
            <a:ext cx="10177422"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Tree>
    <p:extLst>
      <p:ext uri="{BB962C8B-B14F-4D97-AF65-F5344CB8AC3E}">
        <p14:creationId xmlns:p14="http://schemas.microsoft.com/office/powerpoint/2010/main" val="24794260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Scénario clinique 3</a:t>
            </a:r>
            <a:endParaRPr lang="en-US" sz="3400" dirty="0">
              <a:cs typeface="Calibri"/>
            </a:endParaRPr>
          </a:p>
        </p:txBody>
      </p:sp>
      <p:sp>
        <p:nvSpPr>
          <p:cNvPr id="3" name="Content Placeholder 2"/>
          <p:cNvSpPr>
            <a:spLocks noGrp="1"/>
          </p:cNvSpPr>
          <p:nvPr>
            <p:ph idx="1"/>
          </p:nvPr>
        </p:nvSpPr>
        <p:spPr/>
        <p:txBody>
          <a:bodyPr>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Géraldine est une femme cisgenre* de 30 ans. Elle se présente à la clinique parce qu’elle a entendu dire qu’elle pouvait obtenir des médicaments qui l’empêcheraient de contracter le VIH. Elle soupçonne son mari de s’injecter des drogues, car il a des marques d’aiguille sur les bras. Géraldine n’est pas capable de parler ouvertement de sa consommation de drogues. Elle rapporte que son mari n’a pas été testé. Le dépistage rapide des anticorps anti-VIH de Géraldine aujourd’hui est négatif.</a:t>
            </a:r>
            <a:r>
              <a:rPr lang="fr-FR" sz="2200" b="1" i="0" strike="noStrike" cap="none" spc="-41" baseline="0" dirty="0">
                <a:solidFill>
                  <a:srgbClr val="000000"/>
                </a:solidFill>
                <a:effectLst/>
                <a:latin typeface="Calibri"/>
                <a:ea typeface="Calibri" panose="020F0502020204030204"/>
                <a:cs typeface="Calibri"/>
              </a:rPr>
              <a:t> </a:t>
            </a:r>
            <a:endParaRPr lang="en-US" sz="2200" spc="-41" dirty="0"/>
          </a:p>
          <a:p>
            <a:pPr marL="365773" indent="-365773">
              <a:spcBef>
                <a:spcPts val="1801"/>
              </a:spcBef>
            </a:pPr>
            <a:r>
              <a:rPr lang="fr-FR" sz="2200" b="0" i="0" strike="noStrike" cap="none" spc="-41" baseline="0" dirty="0">
                <a:solidFill>
                  <a:srgbClr val="000000"/>
                </a:solidFill>
                <a:effectLst/>
                <a:latin typeface="Calibri"/>
                <a:ea typeface="Calibri" panose="020F0502020204030204"/>
                <a:cs typeface="Calibri"/>
              </a:rPr>
              <a:t>Géraldine est-elle une candidate à la PrEP orale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Pour quelles raisons ? </a:t>
            </a:r>
          </a:p>
          <a:p>
            <a:pPr marL="365773" indent="-365773">
              <a:spcBef>
                <a:spcPts val="601"/>
              </a:spcBef>
            </a:pPr>
            <a:r>
              <a:rPr lang="fr-FR" sz="2200" b="0" i="0" strike="noStrike" cap="none" spc="-41" baseline="0" dirty="0">
                <a:solidFill>
                  <a:srgbClr val="000000"/>
                </a:solidFill>
                <a:effectLst/>
                <a:latin typeface="Calibri"/>
                <a:ea typeface="Calibri" panose="020F0502020204030204"/>
                <a:cs typeface="Calibri"/>
              </a:rPr>
              <a:t>Avez-vous besoin de plus d’informations ? </a:t>
            </a:r>
          </a:p>
        </p:txBody>
      </p:sp>
      <p:sp>
        <p:nvSpPr>
          <p:cNvPr id="7" name="TextBox 6">
            <a:extLst>
              <a:ext uri="{FF2B5EF4-FFF2-40B4-BE49-F238E27FC236}">
                <a16:creationId xmlns:a16="http://schemas.microsoft.com/office/drawing/2014/main" id="{61531C9A-B9E9-4C85-BB19-034EB24FA4E6}"/>
              </a:ext>
            </a:extLst>
          </p:cNvPr>
          <p:cNvSpPr txBox="1"/>
          <p:nvPr/>
        </p:nvSpPr>
        <p:spPr>
          <a:xfrm>
            <a:off x="1145036" y="5892226"/>
            <a:ext cx="10332407"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Tree>
    <p:extLst>
      <p:ext uri="{BB962C8B-B14F-4D97-AF65-F5344CB8AC3E}">
        <p14:creationId xmlns:p14="http://schemas.microsoft.com/office/powerpoint/2010/main" val="16820343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fr-FR" sz="3400" dirty="0">
                <a:solidFill>
                  <a:srgbClr val="FFFFFF"/>
                </a:solidFill>
                <a:latin typeface="Calibri"/>
                <a:ea typeface="Calibri" panose="020F0502020204030204"/>
                <a:cs typeface="Calibri"/>
              </a:rPr>
              <a:t>S</a:t>
            </a:r>
            <a:r>
              <a:rPr lang="fr-FR" sz="3400" b="1" i="0" strike="noStrike" cap="none" spc="0" baseline="0" dirty="0">
                <a:solidFill>
                  <a:srgbClr val="FFFFFF"/>
                </a:solidFill>
                <a:effectLst/>
                <a:latin typeface="Calibri"/>
                <a:ea typeface="Calibri" panose="020F0502020204030204"/>
                <a:cs typeface="Calibri"/>
              </a:rPr>
              <a:t>ection N°3</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33456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a:xfrm>
            <a:off x="1200155" y="274638"/>
            <a:ext cx="8515345" cy="1143000"/>
          </a:xfrm>
        </p:spPr>
        <p:txBody>
          <a:bodyPr/>
          <a:lstStyle/>
          <a:p>
            <a:r>
              <a:rPr lang="fr-FR" sz="3400" b="1" i="0" strike="noStrike" cap="none" spc="0" baseline="0" dirty="0">
                <a:solidFill>
                  <a:srgbClr val="1F497D"/>
                </a:solidFill>
                <a:effectLst/>
                <a:latin typeface="Calibri"/>
                <a:ea typeface="Calibri" panose="020F0502020204030204"/>
                <a:cs typeface="Calibri"/>
              </a:rPr>
              <a:t>Jeu de rôle en personne : </a:t>
            </a:r>
            <a:br>
              <a:rPr lang="fr-FR" sz="3400" b="1" i="0" strike="noStrike" cap="none" spc="0" baseline="0" dirty="0">
                <a:solidFill>
                  <a:srgbClr val="1F497D"/>
                </a:solidFill>
                <a:effectLst/>
                <a:latin typeface="Calibri"/>
                <a:ea typeface="Calibri" panose="020F0502020204030204"/>
                <a:cs typeface="Calibri"/>
              </a:rPr>
            </a:br>
            <a:r>
              <a:rPr lang="fr-FR" sz="3400" b="1" i="0" strike="noStrike" cap="none" spc="0" baseline="0" dirty="0">
                <a:solidFill>
                  <a:srgbClr val="1F497D"/>
                </a:solidFill>
                <a:effectLst/>
                <a:latin typeface="Calibri"/>
                <a:ea typeface="Calibri" panose="020F0502020204030204"/>
                <a:cs typeface="Calibri"/>
              </a:rPr>
              <a:t>Évaluation de l’éligibilité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Autofit/>
          </a:bodyPr>
          <a:lstStyle/>
          <a:p>
            <a:r>
              <a:rPr lang="fr-FR" sz="1400" b="0" i="0" strike="noStrike" cap="none" spc="0" baseline="0" dirty="0">
                <a:solidFill>
                  <a:srgbClr val="000000"/>
                </a:solidFill>
                <a:effectLst/>
                <a:latin typeface="Calibri"/>
                <a:ea typeface="Calibri" panose="020F0502020204030204"/>
                <a:cs typeface="Calibri"/>
              </a:rPr>
              <a:t>Je vais maintenant vous répartir en binômes pour jouer les scénarios.</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Si votre groupe compte trois personnes, deux d’entre elles peuvent se partager le rôle de prestataire une fois pour s’assurer que chacun expérimente le formulaire d’évaluation de l’éligibilité.</a:t>
            </a:r>
            <a:endParaRPr lang="en-US" sz="1400" dirty="0">
              <a:cs typeface="Calibri"/>
            </a:endParaRPr>
          </a:p>
          <a:p>
            <a:r>
              <a:rPr lang="fr-FR" sz="1400" b="0" i="0" strike="noStrike" cap="none" spc="0" baseline="0" dirty="0">
                <a:solidFill>
                  <a:srgbClr val="000000"/>
                </a:solidFill>
                <a:effectLst/>
                <a:latin typeface="Calibri"/>
                <a:ea typeface="Calibri" panose="020F0502020204030204"/>
                <a:cs typeface="Calibri"/>
              </a:rPr>
              <a:t>Pour le deuxième scénario, choisissez qui sera le client et qui sera le prestataire. Vous changerez pour le troisième scénario :</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a:t>
            </a:r>
            <a:endParaRPr lang="en-US" sz="1400" dirty="0">
              <a:cs typeface="Calibri"/>
            </a:endParaRPr>
          </a:p>
          <a:p>
            <a:r>
              <a:rPr lang="fr-FR" sz="14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r>
              <a:rPr lang="fr-FR" sz="1400" b="0" i="0" strike="noStrike" cap="none" spc="0" baseline="0" dirty="0">
                <a:solidFill>
                  <a:srgbClr val="000000"/>
                </a:solidFill>
                <a:effectLst/>
                <a:latin typeface="Calibri"/>
                <a:ea typeface="Calibri" panose="020F0502020204030204"/>
                <a:cs typeface="Calibri"/>
              </a:rPr>
              <a:t>Le prestataire doit s’assurer d’établir un lien avec le client et lui poser des questions pour déterminer s’il répond aux critères d’utilisation de la PrEP</a:t>
            </a:r>
          </a:p>
          <a:p>
            <a:r>
              <a:rPr lang="fr-FR" sz="1400" b="0" i="0" strike="noStrike" cap="none" spc="0" baseline="0" dirty="0">
                <a:solidFill>
                  <a:srgbClr val="000000"/>
                </a:solidFill>
                <a:effectLst/>
                <a:latin typeface="Calibri"/>
                <a:ea typeface="Calibri" panose="020F0502020204030204"/>
                <a:cs typeface="Calibri"/>
              </a:rPr>
              <a:t>Vous disposerez de 15 minutes pour exécuter le deuxième scénario, puis de cinq minutes pour en discuter avec votre groupe. Puis vous </a:t>
            </a:r>
            <a:r>
              <a:rPr lang="fr-FR" sz="14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400" b="0" i="0" strike="noStrike" cap="none" spc="0" baseline="0" dirty="0">
                <a:solidFill>
                  <a:srgbClr val="000000"/>
                </a:solidFill>
                <a:effectLst/>
                <a:latin typeface="Calibri"/>
                <a:ea typeface="Calibri" panose="020F0502020204030204"/>
                <a:cs typeface="Calibri"/>
              </a:rPr>
              <a:t> dans votre groupe. Vous disposerez de 15 minutes pour exécuter le troisième scénario et de cinq minutes pour en discuter ensuite avec votre groupe. </a:t>
            </a:r>
          </a:p>
          <a:p>
            <a:r>
              <a:rPr lang="fr-FR" sz="14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p:txBody>
      </p:sp>
    </p:spTree>
    <p:extLst>
      <p:ext uri="{BB962C8B-B14F-4D97-AF65-F5344CB8AC3E}">
        <p14:creationId xmlns:p14="http://schemas.microsoft.com/office/powerpoint/2010/main" val="27108834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Jeu de rôle virtuel : Évaluation de l’éligibilité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Autofit/>
          </a:bodyPr>
          <a:lstStyle/>
          <a:p>
            <a:r>
              <a:rPr lang="fr-FR" sz="1400" b="0" i="0" strike="noStrike" cap="none" spc="0" baseline="0" dirty="0">
                <a:solidFill>
                  <a:srgbClr val="000000"/>
                </a:solidFill>
                <a:effectLst/>
                <a:latin typeface="Calibri"/>
                <a:ea typeface="Calibri" panose="020F0502020204030204"/>
                <a:cs typeface="Calibri"/>
              </a:rPr>
              <a:t>Je vais maintenant vous mettre par deux dans des salles de réunion pour jouer les scénarios. Je vais copier et coller les scénarios et les instructions dans le chat. </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Si votre groupe compte trois personnes, deux d’entre elles peuvent se partager le rôle de prestataire une fois pour s’assurer que chacun expérimente le formulaire d’évaluation de l’éligibilité.</a:t>
            </a:r>
            <a:endParaRPr lang="en-US" sz="1400" dirty="0">
              <a:cs typeface="Calibri"/>
            </a:endParaRPr>
          </a:p>
          <a:p>
            <a:r>
              <a:rPr lang="fr-FR" sz="1400" b="0" i="0" strike="noStrike" cap="none" spc="0" baseline="0" dirty="0">
                <a:solidFill>
                  <a:srgbClr val="000000"/>
                </a:solidFill>
                <a:effectLst/>
                <a:latin typeface="Calibri"/>
                <a:ea typeface="Calibri" panose="020F0502020204030204"/>
                <a:cs typeface="Calibri"/>
              </a:rPr>
              <a:t>Pour le deuxième scénario, choisissez qui sera le client et qui sera le prestataire. Vous changerez pour le troisième scénario :</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400" dirty="0">
              <a:cs typeface="Calibri"/>
            </a:endParaRPr>
          </a:p>
          <a:p>
            <a:pPr marL="556915" lvl="1" indent="-214003"/>
            <a:r>
              <a:rPr lang="fr-FR" sz="14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a:t>
            </a:r>
            <a:endParaRPr lang="en-US" sz="1400" dirty="0">
              <a:cs typeface="Calibri"/>
            </a:endParaRPr>
          </a:p>
          <a:p>
            <a:r>
              <a:rPr lang="fr-FR" sz="14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r>
              <a:rPr lang="fr-FR" sz="1400" b="0" i="0" strike="noStrike" cap="none" spc="0" baseline="0" dirty="0">
                <a:solidFill>
                  <a:srgbClr val="000000"/>
                </a:solidFill>
                <a:effectLst/>
                <a:latin typeface="Calibri"/>
                <a:ea typeface="Calibri" panose="020F0502020204030204"/>
                <a:cs typeface="Calibri"/>
              </a:rPr>
              <a:t>Le prestataire doit s’assurer d’établir un lien avec le client et lui poser des questions pour déterminer s’il répond aux critères d’utilisation de la PrEP</a:t>
            </a:r>
          </a:p>
          <a:p>
            <a:r>
              <a:rPr lang="fr-FR" sz="1400" b="0" i="0" strike="noStrike" cap="none" spc="0" baseline="0" dirty="0">
                <a:solidFill>
                  <a:srgbClr val="000000"/>
                </a:solidFill>
                <a:effectLst/>
                <a:latin typeface="Calibri"/>
                <a:ea typeface="Calibri" panose="020F0502020204030204"/>
                <a:cs typeface="Calibri"/>
              </a:rPr>
              <a:t>Vous disposerez de 15 minutes pour exécuter le deuxième scénario, puis de cinq minutes pour en discuter avec votre groupe. Puis vous </a:t>
            </a:r>
            <a:r>
              <a:rPr lang="fr-FR" sz="14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400" b="0" i="0" strike="noStrike" cap="none" spc="0" baseline="0" dirty="0">
                <a:solidFill>
                  <a:srgbClr val="000000"/>
                </a:solidFill>
                <a:effectLst/>
                <a:latin typeface="Calibri"/>
                <a:ea typeface="Calibri" panose="020F0502020204030204"/>
                <a:cs typeface="Calibri"/>
              </a:rPr>
              <a:t> dans votre groupe. Vous disposerez de 15 minutes pour exécuter le troisième scénario et de cinq minutes pour en discuter ensuite avec votre groupe. </a:t>
            </a:r>
          </a:p>
          <a:p>
            <a:r>
              <a:rPr lang="fr-FR" sz="14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p:txBody>
      </p:sp>
    </p:spTree>
    <p:extLst>
      <p:ext uri="{BB962C8B-B14F-4D97-AF65-F5344CB8AC3E}">
        <p14:creationId xmlns:p14="http://schemas.microsoft.com/office/powerpoint/2010/main" val="37496071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46FE-7962-432B-9980-F5FA384593A2}"/>
              </a:ext>
            </a:extLst>
          </p:cNvPr>
          <p:cNvSpPr>
            <a:spLocks noGrp="1"/>
          </p:cNvSpPr>
          <p:nvPr>
            <p:ph type="title"/>
          </p:nvPr>
        </p:nvSpPr>
        <p:spPr>
          <a:xfrm>
            <a:off x="1200155" y="274638"/>
            <a:ext cx="8443576" cy="1143000"/>
          </a:xfrm>
        </p:spPr>
        <p:txBody>
          <a:bodyPr/>
          <a:lstStyle/>
          <a:p>
            <a:r>
              <a:rPr lang="fr-FR" sz="3400" b="1" i="0" strike="noStrike" cap="none" spc="0" baseline="0" dirty="0">
                <a:solidFill>
                  <a:srgbClr val="1F497D"/>
                </a:solidFill>
                <a:effectLst/>
                <a:latin typeface="Calibri"/>
                <a:ea typeface="Calibri" panose="020F0502020204030204"/>
                <a:cs typeface="Calibri"/>
              </a:rPr>
              <a:t>Texte à copier dans le chat si la formation est virtuelle</a:t>
            </a:r>
          </a:p>
        </p:txBody>
      </p:sp>
      <p:sp>
        <p:nvSpPr>
          <p:cNvPr id="3" name="Content Placeholder 2">
            <a:extLst>
              <a:ext uri="{FF2B5EF4-FFF2-40B4-BE49-F238E27FC236}">
                <a16:creationId xmlns:a16="http://schemas.microsoft.com/office/drawing/2014/main" id="{4D923415-CD06-4B6E-8E9D-EA8305B21C1B}"/>
              </a:ext>
            </a:extLst>
          </p:cNvPr>
          <p:cNvSpPr>
            <a:spLocks noGrp="1"/>
          </p:cNvSpPr>
          <p:nvPr>
            <p:ph idx="1"/>
          </p:nvPr>
        </p:nvSpPr>
        <p:spPr/>
        <p:txBody>
          <a:bodyPr>
            <a:normAutofit/>
          </a:bodyPr>
          <a:lstStyle/>
          <a:p>
            <a:pPr marL="256866" indent="-214003"/>
            <a:r>
              <a:rPr lang="fr-FR" sz="1200" b="0" i="0" strike="noStrike" cap="none" spc="0" baseline="0" dirty="0">
                <a:solidFill>
                  <a:srgbClr val="000000"/>
                </a:solidFill>
                <a:effectLst/>
                <a:latin typeface="Calibri"/>
                <a:ea typeface="Calibri" panose="020F0502020204030204"/>
                <a:cs typeface="Calibri"/>
              </a:rPr>
              <a:t>Si votre groupe compte trois personnes, deux d’entre elles peuvent se partager le rôle de prestataire une fois pour s’assurer que chacun expérimente le formulaire d’évaluation de l’éligibilité.</a:t>
            </a:r>
            <a:endParaRPr lang="en-US" sz="1200" dirty="0">
              <a:cs typeface="Calibri"/>
            </a:endParaRPr>
          </a:p>
          <a:p>
            <a:r>
              <a:rPr lang="fr-FR" sz="1200" b="0" i="0" strike="noStrike" cap="none" spc="0" baseline="0" dirty="0">
                <a:solidFill>
                  <a:srgbClr val="000000"/>
                </a:solidFill>
                <a:effectLst/>
                <a:latin typeface="Calibri"/>
                <a:ea typeface="Calibri" panose="020F0502020204030204"/>
                <a:cs typeface="Calibri"/>
              </a:rPr>
              <a:t>Pour le premier scénario, choisissez qui sera le client et qui sera le prestataire. Vous inverserez pour le deuxième scénario :</a:t>
            </a:r>
            <a:endParaRPr lang="en-US" sz="1200" dirty="0">
              <a:cs typeface="Calibri"/>
            </a:endParaRPr>
          </a:p>
          <a:p>
            <a:pPr marL="556915" lvl="1" indent="-214003"/>
            <a:r>
              <a:rPr lang="fr-FR" sz="12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200" dirty="0">
              <a:cs typeface="Calibri"/>
            </a:endParaRPr>
          </a:p>
          <a:p>
            <a:pPr marL="556915" lvl="1" indent="-214003"/>
            <a:r>
              <a:rPr lang="fr-FR" sz="12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a:t>
            </a:r>
            <a:endParaRPr lang="en-US" sz="1200" dirty="0">
              <a:cs typeface="Calibri"/>
            </a:endParaRPr>
          </a:p>
          <a:p>
            <a:r>
              <a:rPr lang="fr-FR" sz="12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r>
              <a:rPr lang="fr-FR" sz="1200" b="0" i="0" strike="noStrike" cap="none" spc="0" baseline="0" dirty="0">
                <a:solidFill>
                  <a:srgbClr val="000000"/>
                </a:solidFill>
                <a:effectLst/>
                <a:latin typeface="Calibri"/>
                <a:ea typeface="Calibri" panose="020F0502020204030204"/>
                <a:cs typeface="Calibri"/>
              </a:rPr>
              <a:t>Le prestataire doit s’assurer d’établir un lien avec le client et lui poser des questions pour déterminer s’il répond aux critères d’utilisation de la PrEP</a:t>
            </a:r>
          </a:p>
          <a:p>
            <a:r>
              <a:rPr lang="fr-FR" sz="1200" b="0" i="0" strike="noStrike" cap="none" spc="0" baseline="0" dirty="0">
                <a:solidFill>
                  <a:srgbClr val="000000"/>
                </a:solidFill>
                <a:effectLst/>
                <a:latin typeface="Calibri"/>
                <a:ea typeface="Calibri" panose="020F0502020204030204"/>
                <a:cs typeface="Calibri"/>
              </a:rPr>
              <a:t>Vous disposerez de 15 minutes pour exécuter le premier scénario, puis de cinq minutes pour en discuter avec votre groupe. Puis vous </a:t>
            </a:r>
            <a:r>
              <a:rPr lang="fr-FR" sz="12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200" b="0" i="0" strike="noStrike" cap="none" spc="0" baseline="0" dirty="0">
                <a:solidFill>
                  <a:srgbClr val="000000"/>
                </a:solidFill>
                <a:effectLst/>
                <a:latin typeface="Calibri"/>
                <a:ea typeface="Calibri" panose="020F0502020204030204"/>
                <a:cs typeface="Calibri"/>
              </a:rPr>
              <a:t> dans votre groupe. Vous disposerez de 15 minutes pour exécuter le deuxième scénario, puis de cinq minutes pour en discuter avec votre groupe. </a:t>
            </a:r>
          </a:p>
          <a:p>
            <a:r>
              <a:rPr lang="fr-FR" sz="12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a:p>
            <a:pPr marL="0" indent="0">
              <a:buNone/>
            </a:pPr>
            <a:r>
              <a:rPr lang="fr-FR" sz="1200" b="0" i="0" strike="noStrike" cap="none" spc="-41" baseline="0" dirty="0">
                <a:solidFill>
                  <a:srgbClr val="000000"/>
                </a:solidFill>
                <a:effectLst/>
                <a:latin typeface="Calibri"/>
                <a:ea typeface="Calibri" panose="020F0502020204030204"/>
                <a:cs typeface="Calibri"/>
              </a:rPr>
              <a:t>Scénario 2 : Marie, une femme cisgenre* de 18 ans, se présente à la clinique parce qu’elle se sent malade et pense qu’elle pourrait être infectée par le VIH. Elle explique à contrecœur qu’au cours de l’année écoulée, elle a eu des relations sexuelles pour de l’argent afin de subvenir aux besoins de ses deux enfants. Certains de ses partenaires ont utilisé des préservatifs, d’autres non. Elle ne sait pas si ses partenaires sont séropositifs. Marie rapporte qu’elle se sent déprimée et malade depuis quelques semaines. Son dépistage rapide des anticorps anti-VIH aujourd’hui est négatif.</a:t>
            </a:r>
          </a:p>
          <a:p>
            <a:pPr marL="0" indent="0">
              <a:buNone/>
            </a:pPr>
            <a:r>
              <a:rPr lang="fr-FR" sz="1200" b="0" i="0" strike="noStrike" cap="none" spc="-41" baseline="0" dirty="0">
                <a:solidFill>
                  <a:srgbClr val="000000"/>
                </a:solidFill>
                <a:effectLst/>
                <a:latin typeface="Calibri"/>
                <a:ea typeface="Calibri" panose="020F0502020204030204"/>
                <a:cs typeface="Calibri"/>
              </a:rPr>
              <a:t>Scénario 3 : Géraldine est une femme cisgenre* de 30 ans. Elle se présente à la clinique parce qu’elle a entendu dire qu’elle pouvait obtenir des médicaments qui l’empêcheraient de contracter le VIH. Elle soupçonne son mari de s’injecter des drogues, car il a des marques d’aiguille sur les bras. Géraldine n’est pas capable de parler ouvertement de sa consommation de drogues. Elle rapporte que son mari n’a pas été testé. Le dépistage rapide des anticorps anti-VIH de Géraldine aujourd’hui est négatif.  </a:t>
            </a:r>
          </a:p>
          <a:p>
            <a:pPr marL="0" indent="0">
              <a:buNone/>
            </a:pPr>
            <a:endParaRPr lang="en-US" sz="1200" spc="-41" dirty="0"/>
          </a:p>
          <a:p>
            <a:pPr marL="0" indent="0">
              <a:buNone/>
            </a:pPr>
            <a:endParaRPr lang="en-US" sz="1200" dirty="0">
              <a:cs typeface="Calibri"/>
            </a:endParaRPr>
          </a:p>
          <a:p>
            <a:endParaRPr lang="en-US" sz="1200" dirty="0"/>
          </a:p>
        </p:txBody>
      </p:sp>
    </p:spTree>
    <p:extLst>
      <p:ext uri="{BB962C8B-B14F-4D97-AF65-F5344CB8AC3E}">
        <p14:creationId xmlns:p14="http://schemas.microsoft.com/office/powerpoint/2010/main" val="271709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82997-149C-44BF-B136-0D9DC655FF0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 de bienvenue virtuelle !</a:t>
            </a:r>
          </a:p>
        </p:txBody>
      </p:sp>
      <p:sp>
        <p:nvSpPr>
          <p:cNvPr id="9" name="Content Placeholder 2"/>
          <p:cNvSpPr>
            <a:spLocks noGrp="1"/>
          </p:cNvSpPr>
          <p:nvPr>
            <p:ph idx="1"/>
          </p:nvPr>
        </p:nvSpPr>
        <p:spPr>
          <a:prstGeom prst="rect">
            <a:avLst/>
          </a:prstGeom>
        </p:spPr>
        <p:txBody>
          <a:bodyPr>
            <a:normAutofit/>
          </a:bodyPr>
          <a:lstStyle/>
          <a:p>
            <a:pPr marL="365773" indent="-365773">
              <a:spcBef>
                <a:spcPts val="1801"/>
              </a:spcBef>
            </a:pPr>
            <a:r>
              <a:rPr lang="fr-FR" sz="2200" b="0" i="0" strike="noStrike" cap="none" spc="0" baseline="0" dirty="0">
                <a:solidFill>
                  <a:srgbClr val="000000"/>
                </a:solidFill>
                <a:effectLst/>
                <a:latin typeface="Calibri"/>
                <a:ea typeface="Calibri" panose="020F0502020204030204"/>
                <a:cs typeface="Calibri"/>
              </a:rPr>
              <a:t>Veuillez vous nommer « correctement » dans la plateforme. Vous trouverez ci-dessous des instructions sur la façon de vous nommer :</a:t>
            </a:r>
          </a:p>
        </p:txBody>
      </p:sp>
    </p:spTree>
    <p:extLst>
      <p:ext uri="{BB962C8B-B14F-4D97-AF65-F5344CB8AC3E}">
        <p14:creationId xmlns:p14="http://schemas.microsoft.com/office/powerpoint/2010/main" val="25468022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Jeu de rôle : Scénario clinique 2</a:t>
            </a:r>
            <a:endParaRPr lang="en-US" sz="3400" dirty="0"/>
          </a:p>
        </p:txBody>
      </p:sp>
      <p:sp>
        <p:nvSpPr>
          <p:cNvPr id="3" name="Content Placeholder 2"/>
          <p:cNvSpPr>
            <a:spLocks noGrp="1"/>
          </p:cNvSpPr>
          <p:nvPr>
            <p:ph idx="1"/>
          </p:nvPr>
        </p:nvSpPr>
        <p:spPr>
          <a:xfrm>
            <a:off x="1200154" y="1769360"/>
            <a:ext cx="10382249" cy="4356804"/>
          </a:xfrm>
        </p:spPr>
        <p:txBody>
          <a:bodyPr>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Marie, une femme cisgenre* de 18 ans, se présente à la clinique parce qu’elle se sent malade et pense qu’elle pourrait être infectée par le VIH. Elle explique à contrecœur qu’au cours de l’année écoulée, elle a eu des relations sexuelles pour de l’argent afin de subvenir aux besoins de ses deux enfants. Certains de ses partenaires ont utilisé des préservatifs, d’autres non. Elle ne sait pas si ses partenaires sont séropositifs. Marie rapporte qu’elle se sent déprimée et malade depuis quelques semaines. Son dépistage rapide des anticorps anti-VIH aujourd’hui est négatif.</a:t>
            </a:r>
          </a:p>
        </p:txBody>
      </p:sp>
      <p:sp>
        <p:nvSpPr>
          <p:cNvPr id="7" name="TextBox 6">
            <a:extLst>
              <a:ext uri="{FF2B5EF4-FFF2-40B4-BE49-F238E27FC236}">
                <a16:creationId xmlns:a16="http://schemas.microsoft.com/office/drawing/2014/main" id="{365BD135-B306-4ED3-B9C6-7A5A768B4342}"/>
              </a:ext>
            </a:extLst>
          </p:cNvPr>
          <p:cNvSpPr txBox="1"/>
          <p:nvPr/>
        </p:nvSpPr>
        <p:spPr>
          <a:xfrm>
            <a:off x="1145037" y="5892226"/>
            <a:ext cx="10637388" cy="769700"/>
          </a:xfrm>
          <a:prstGeom prst="rect">
            <a:avLst/>
          </a:prstGeom>
          <a:noFill/>
        </p:spPr>
        <p:txBody>
          <a:bodyPr wrap="square" lIns="91440" tIns="45721" rIns="91440" bIns="45721" rtlCol="0" anchor="t">
            <a:spAutoFit/>
          </a:bodyPr>
          <a:lstStyle/>
          <a:p>
            <a:r>
              <a:rPr lang="fr-FR" sz="1401"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600" dirty="0"/>
          </a:p>
        </p:txBody>
      </p:sp>
    </p:spTree>
    <p:extLst>
      <p:ext uri="{BB962C8B-B14F-4D97-AF65-F5344CB8AC3E}">
        <p14:creationId xmlns:p14="http://schemas.microsoft.com/office/powerpoint/2010/main" val="24070161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Jeu de rôle : Scénario clinique 3</a:t>
            </a:r>
            <a:endParaRPr lang="en-US" sz="3400" dirty="0"/>
          </a:p>
        </p:txBody>
      </p:sp>
      <p:sp>
        <p:nvSpPr>
          <p:cNvPr id="3" name="Content Placeholder 2"/>
          <p:cNvSpPr>
            <a:spLocks noGrp="1"/>
          </p:cNvSpPr>
          <p:nvPr>
            <p:ph idx="1"/>
          </p:nvPr>
        </p:nvSpPr>
        <p:spPr/>
        <p:txBody>
          <a:bodyPr>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Géraldine est une femme cisgenre de 30 ans. Elle se présente à la clinique parce qu’elle a entendu dire qu’elle pouvait obtenir des médicaments qui l’empêcheraient de contracter le VIH. Elle soupçonne son mari de s’injecter des drogues, car il a des marques d’aiguille sur les bras. Géraldine n’est pas capable de parler ouvertement de sa consommation de drogues. Elle rapporte que son mari n’a pas été testé. Le dépistage rapide des anticorps anti-VIH de Géraldine aujourd’hui est négatif.</a:t>
            </a:r>
            <a:r>
              <a:rPr lang="fr-FR" sz="2200" b="1" i="0" strike="noStrike" cap="none" spc="-41" baseline="0" dirty="0">
                <a:solidFill>
                  <a:srgbClr val="000000"/>
                </a:solidFill>
                <a:effectLst/>
                <a:latin typeface="Calibri"/>
                <a:ea typeface="Calibri" panose="020F0502020204030204"/>
                <a:cs typeface="Calibri"/>
              </a:rPr>
              <a:t> </a:t>
            </a:r>
            <a:endParaRPr lang="en-US" sz="2200" spc="-41" dirty="0"/>
          </a:p>
        </p:txBody>
      </p:sp>
      <p:sp>
        <p:nvSpPr>
          <p:cNvPr id="7" name="TextBox 6">
            <a:extLst>
              <a:ext uri="{FF2B5EF4-FFF2-40B4-BE49-F238E27FC236}">
                <a16:creationId xmlns:a16="http://schemas.microsoft.com/office/drawing/2014/main" id="{61531C9A-B9E9-4C85-BB19-034EB24FA4E6}"/>
              </a:ext>
            </a:extLst>
          </p:cNvPr>
          <p:cNvSpPr txBox="1"/>
          <p:nvPr/>
        </p:nvSpPr>
        <p:spPr>
          <a:xfrm>
            <a:off x="1145036" y="5892226"/>
            <a:ext cx="10332407"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Tree>
    <p:extLst>
      <p:ext uri="{BB962C8B-B14F-4D97-AF65-F5344CB8AC3E}">
        <p14:creationId xmlns:p14="http://schemas.microsoft.com/office/powerpoint/2010/main" val="32468389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b="1" i="0" strike="noStrike" cap="none" spc="0" baseline="0" dirty="0">
                <a:solidFill>
                  <a:srgbClr val="1F497D"/>
                </a:solidFill>
                <a:effectLst/>
                <a:latin typeface="Calibri"/>
                <a:ea typeface="Calibri" panose="020F0502020204030204"/>
                <a:cs typeface="Calibri"/>
              </a:rPr>
              <a:t>Débriefing du jeu de rôles du scénario clinique 2 </a:t>
            </a:r>
            <a:br>
              <a:rPr sz="3000" dirty="0"/>
            </a:br>
            <a:r>
              <a:rPr lang="fr-FR" sz="3000" b="1" i="0" strike="noStrike" cap="none" spc="0" baseline="0" dirty="0">
                <a:solidFill>
                  <a:srgbClr val="1F497D"/>
                </a:solidFill>
                <a:effectLst/>
                <a:latin typeface="Calibri"/>
                <a:ea typeface="Calibri" panose="020F0502020204030204"/>
                <a:cs typeface="Calibri"/>
              </a:rPr>
              <a:t>(10 </a:t>
            </a:r>
            <a:r>
              <a:rPr lang="fr-FR" sz="3000" i="0" strike="noStrike" cap="none" spc="0" baseline="0" dirty="0">
                <a:solidFill>
                  <a:srgbClr val="1F497D"/>
                </a:solidFill>
                <a:effectLst/>
                <a:latin typeface="Calibri"/>
                <a:ea typeface="Calibri" panose="020F0502020204030204"/>
                <a:cs typeface="Calibri"/>
              </a:rPr>
              <a:t>minutes)</a:t>
            </a:r>
          </a:p>
        </p:txBody>
      </p:sp>
      <p:sp>
        <p:nvSpPr>
          <p:cNvPr id="3" name="Content Placeholder 2"/>
          <p:cNvSpPr>
            <a:spLocks noGrp="1"/>
          </p:cNvSpPr>
          <p:nvPr>
            <p:ph idx="1"/>
          </p:nvPr>
        </p:nvSpPr>
        <p:spPr>
          <a:xfrm>
            <a:off x="6096000" y="1769360"/>
            <a:ext cx="5486403" cy="4356804"/>
          </a:xfrm>
        </p:spPr>
        <p:txBody>
          <a:bodyPr>
            <a:no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En vous basant sur le jeu de rôle, comment rempliriez-vous la Section</a:t>
            </a:r>
            <a:r>
              <a:rPr lang="fr-FR" sz="2200" b="1" i="0" strike="noStrike" cap="none" spc="-41" baseline="0" dirty="0">
                <a:solidFill>
                  <a:srgbClr val="00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5 du formulaire ? </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Qu’avez-vous appris en faisant ce jeu de rôle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Qu’est-ce qui a le mieux fonctionné ? Pourquoi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Qu’est-ce qui a été le plus difficile ? Pourquoi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Comment pourriez-vous surmonter les difficultés rencontrées ? Quelles stratégies </a:t>
            </a:r>
            <a:br>
              <a:rPr sz="2200" dirty="0"/>
            </a:br>
            <a:r>
              <a:rPr lang="fr-FR" sz="2200" b="0" i="0" strike="noStrike" cap="none" spc="-41" baseline="0" dirty="0">
                <a:solidFill>
                  <a:srgbClr val="000000"/>
                </a:solidFill>
                <a:effectLst/>
                <a:latin typeface="Calibri"/>
                <a:ea typeface="Calibri" panose="020F0502020204030204"/>
                <a:cs typeface="Calibri"/>
              </a:rPr>
              <a:t>utiliser ?</a:t>
            </a:r>
            <a:endParaRPr lang="en-US" sz="2200" spc="-41" dirty="0"/>
          </a:p>
        </p:txBody>
      </p:sp>
      <p:sp>
        <p:nvSpPr>
          <p:cNvPr id="7" name="TextBox 6">
            <a:extLst>
              <a:ext uri="{FF2B5EF4-FFF2-40B4-BE49-F238E27FC236}">
                <a16:creationId xmlns:a16="http://schemas.microsoft.com/office/drawing/2014/main" id="{236ACAB0-58CB-47F2-95E1-4CD83025ACD5}"/>
              </a:ext>
            </a:extLst>
          </p:cNvPr>
          <p:cNvSpPr txBox="1"/>
          <p:nvPr/>
        </p:nvSpPr>
        <p:spPr>
          <a:xfrm>
            <a:off x="1200154" y="1769361"/>
            <a:ext cx="4895846" cy="4586996"/>
          </a:xfrm>
          <a:prstGeom prst="rect">
            <a:avLst/>
          </a:prstGeom>
          <a:noFill/>
        </p:spPr>
        <p:txBody>
          <a:bodyPr wrap="square">
            <a:normAutofit fontScale="97500"/>
          </a:bodyPr>
          <a:lstStyle/>
          <a:p>
            <a:pPr marL="0" indent="0">
              <a:buNone/>
            </a:pPr>
            <a:r>
              <a:rPr lang="fr-FR" sz="2200" b="0" i="0" strike="noStrike" cap="none" spc="-41" baseline="0" dirty="0">
                <a:solidFill>
                  <a:srgbClr val="000000"/>
                </a:solidFill>
                <a:effectLst/>
                <a:latin typeface="Calibri"/>
                <a:ea typeface="Calibri" panose="020F0502020204030204"/>
                <a:cs typeface="Calibri"/>
              </a:rPr>
              <a:t>Marie, une femme cisgenre* de 18 ans, se présente à la clinique parce qu’elle se sent malade et pense qu’elle pourrait être infectée par le VIH. Elle explique à contrecœur qu’au cours de l’année écoulée, elle a eu des relations sexuelles pour de l’argent afin de subvenir aux besoins de ses deux enfants. Certains de ses partenaires ont utilisé des préservatifs, d’autres non. Elle ne sait pas si ses partenaires sont séropositifs. Marie rapporte qu’elle se sent déprimée et malade depuis quelques semaines. Son dépistage rapide des anticorps anti-VIH aujourd’hui est négatif.</a:t>
            </a:r>
          </a:p>
        </p:txBody>
      </p:sp>
    </p:spTree>
    <p:extLst>
      <p:ext uri="{BB962C8B-B14F-4D97-AF65-F5344CB8AC3E}">
        <p14:creationId xmlns:p14="http://schemas.microsoft.com/office/powerpoint/2010/main" val="24897503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b="1" i="0" strike="noStrike" cap="none" spc="0" baseline="0" dirty="0">
                <a:solidFill>
                  <a:srgbClr val="1F497D"/>
                </a:solidFill>
                <a:effectLst/>
                <a:latin typeface="Calibri"/>
                <a:ea typeface="Calibri" panose="020F0502020204030204"/>
                <a:cs typeface="Calibri"/>
              </a:rPr>
              <a:t>Débriefing du jeu de rôles du scénario clinique 3</a:t>
            </a:r>
            <a:br>
              <a:rPr sz="3000" dirty="0"/>
            </a:br>
            <a:r>
              <a:rPr lang="fr-FR" sz="3000" b="1" i="0" strike="noStrike" cap="none" spc="0" baseline="0" dirty="0">
                <a:solidFill>
                  <a:srgbClr val="1F497D"/>
                </a:solidFill>
                <a:effectLst/>
                <a:latin typeface="Calibri"/>
                <a:ea typeface="Calibri" panose="020F0502020204030204"/>
                <a:cs typeface="Calibri"/>
              </a:rPr>
              <a:t>(10 minutes)</a:t>
            </a:r>
          </a:p>
        </p:txBody>
      </p:sp>
      <p:sp>
        <p:nvSpPr>
          <p:cNvPr id="3" name="Content Placeholder 2"/>
          <p:cNvSpPr>
            <a:spLocks noGrp="1"/>
          </p:cNvSpPr>
          <p:nvPr>
            <p:ph idx="1"/>
          </p:nvPr>
        </p:nvSpPr>
        <p:spPr>
          <a:xfrm>
            <a:off x="6096000" y="1769360"/>
            <a:ext cx="5486403" cy="4356804"/>
          </a:xfrm>
        </p:spPr>
        <p:txBody>
          <a:bodyPr>
            <a:no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En vous basant sur le jeu de rôle, comment rempliriez-vous la Section</a:t>
            </a:r>
            <a:r>
              <a:rPr lang="fr-FR" sz="2200" b="1" i="0" strike="noStrike" cap="none" spc="-41" baseline="0" dirty="0">
                <a:solidFill>
                  <a:srgbClr val="00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5 du formulaire ? </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Qu’avez-vous appris en faisant ce jeu de rôle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Qu’est-ce qui a le mieux fonctionné ? Pourquoi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Qu’est-ce qui a été le plus difficile ? Pourquoi ?</a:t>
            </a:r>
            <a:endParaRPr lang="en-US" sz="2200" spc="-41" dirty="0"/>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Comment pourriez-vous surmonter les difficultés rencontrées ? Quelles stratégies utiliser ?</a:t>
            </a:r>
            <a:endParaRPr lang="en-US" sz="2200" spc="-41" dirty="0"/>
          </a:p>
        </p:txBody>
      </p:sp>
      <p:sp>
        <p:nvSpPr>
          <p:cNvPr id="5" name="TextBox 4">
            <a:extLst>
              <a:ext uri="{FF2B5EF4-FFF2-40B4-BE49-F238E27FC236}">
                <a16:creationId xmlns:a16="http://schemas.microsoft.com/office/drawing/2014/main" id="{DBECA963-4C3C-434F-990A-CFD73449F055}"/>
              </a:ext>
            </a:extLst>
          </p:cNvPr>
          <p:cNvSpPr txBox="1"/>
          <p:nvPr/>
        </p:nvSpPr>
        <p:spPr>
          <a:xfrm>
            <a:off x="1200154" y="1769361"/>
            <a:ext cx="4895846" cy="4586996"/>
          </a:xfrm>
          <a:prstGeom prst="rect">
            <a:avLst/>
          </a:prstGeom>
          <a:noFill/>
        </p:spPr>
        <p:txBody>
          <a:bodyPr wrap="square">
            <a:normAutofit/>
          </a:bodyPr>
          <a:lstStyle/>
          <a:p>
            <a:pPr marL="0" indent="0">
              <a:buNone/>
            </a:pPr>
            <a:r>
              <a:rPr lang="fr-FR" sz="2200" b="0" i="0" strike="noStrike" cap="none" spc="-41" baseline="0" dirty="0">
                <a:solidFill>
                  <a:srgbClr val="000000"/>
                </a:solidFill>
                <a:effectLst/>
                <a:latin typeface="Calibri"/>
                <a:ea typeface="Calibri" panose="020F0502020204030204"/>
                <a:cs typeface="Calibri"/>
              </a:rPr>
              <a:t>Géraldine est une femme cisgenre de 30 ans. Elle se présente à la clinique parce qu’elle a entendu dire qu’elle pouvait obtenir des médicaments qui l’empêcheraient de contracter le VIH. Elle soupçonne son mari de s’injecter des drogues, car il a des marques d’aiguille sur les bras. Géraldine n’est pas capable de parler ouvertement de sa consommation de drogues. Elle rapporte que son mari n’a pas été testé. Le dépistage rapide des anticorps anti-VIH de Géraldine aujourd’hui est négatif.</a:t>
            </a:r>
            <a:r>
              <a:rPr lang="fr-FR" sz="2200" b="1" i="0" strike="noStrike" cap="none" spc="-41" baseline="0" dirty="0">
                <a:solidFill>
                  <a:srgbClr val="000000"/>
                </a:solidFill>
                <a:effectLst/>
                <a:latin typeface="Calibri"/>
                <a:ea typeface="Calibri" panose="020F0502020204030204"/>
                <a:cs typeface="Calibri"/>
              </a:rPr>
              <a:t> </a:t>
            </a:r>
            <a:endParaRPr lang="en-US" sz="2200" spc="-41" dirty="0"/>
          </a:p>
        </p:txBody>
      </p:sp>
    </p:spTree>
    <p:extLst>
      <p:ext uri="{BB962C8B-B14F-4D97-AF65-F5344CB8AC3E}">
        <p14:creationId xmlns:p14="http://schemas.microsoft.com/office/powerpoint/2010/main" val="39328221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Autofit/>
          </a:bodyPr>
          <a:lstStyle/>
          <a:p>
            <a:pPr eaLnBrk="1" hangingPunct="1">
              <a:lnSpc>
                <a:spcPct val="80000"/>
              </a:lnSpc>
            </a:pPr>
            <a:r>
              <a:rPr lang="fr-FR" sz="3400" b="1" i="0" strike="noStrike" cap="none" spc="0" baseline="0" dirty="0">
                <a:solidFill>
                  <a:srgbClr val="1F497D"/>
                </a:solidFill>
                <a:effectLst/>
                <a:latin typeface="Calibri"/>
                <a:ea typeface="Calibri" panose="020F0502020204030204"/>
                <a:cs typeface="Calibri"/>
              </a:rPr>
              <a:t>Résumé du Module 2</a:t>
            </a:r>
            <a:endParaRPr lang="en-GB" sz="3400" dirty="0">
              <a:latin typeface="Calibri"/>
              <a:cs typeface="MS PGothic" pitchFamily="34" charset="-128"/>
            </a:endParaRPr>
          </a:p>
        </p:txBody>
      </p:sp>
      <p:sp>
        <p:nvSpPr>
          <p:cNvPr id="7" name="TextBox 6">
            <a:extLst>
              <a:ext uri="{FF2B5EF4-FFF2-40B4-BE49-F238E27FC236}">
                <a16:creationId xmlns:a16="http://schemas.microsoft.com/office/drawing/2014/main" id="{814031CF-29E1-4516-80B7-202CE4A82AAD}"/>
              </a:ext>
            </a:extLst>
          </p:cNvPr>
          <p:cNvSpPr txBox="1"/>
          <p:nvPr/>
        </p:nvSpPr>
        <p:spPr>
          <a:xfrm>
            <a:off x="702175" y="1354330"/>
            <a:ext cx="9747454" cy="4216852"/>
          </a:xfrm>
          <a:prstGeom prst="rect">
            <a:avLst/>
          </a:prstGeom>
          <a:noFill/>
        </p:spPr>
        <p:txBody>
          <a:bodyPr wrap="square" lIns="91440" tIns="45721" rIns="91440" bIns="45721" anchor="t">
            <a:spAutoFit/>
          </a:bodyPr>
          <a:lstStyle/>
          <a:p>
            <a:pPr marL="365773">
              <a:lnSpc>
                <a:spcPts val="2601"/>
              </a:lnSpc>
              <a:spcBef>
                <a:spcPts val="1801"/>
              </a:spcBef>
              <a:spcAft>
                <a:spcPts val="500"/>
              </a:spcAft>
            </a:pPr>
            <a:r>
              <a:rPr lang="fr-FR" sz="2200" b="1" i="0" strike="noStrike" cap="none" spc="-50" baseline="0" dirty="0">
                <a:solidFill>
                  <a:srgbClr val="000000"/>
                </a:solidFill>
                <a:effectLst/>
                <a:latin typeface="Calibri"/>
                <a:ea typeface="Calibri" panose="020F0502020204030204"/>
                <a:cs typeface="Calibri"/>
              </a:rPr>
              <a:t>Après avoir terminé le Module 2, les participants peuvent désormais :</a:t>
            </a:r>
            <a:endParaRPr lang="en-US" sz="2200" b="1" spc="-50" dirty="0">
              <a:cs typeface="Calibri"/>
            </a:endParaRP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Citer les principaux critères d’utilisation de la PrEP orale</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Expliquer comment évaluer l’indication PEP et le risque d’IAH</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Identifier les clients qui pourraient bénéficier de la PrEP en raison de leur probabilité élevée de contracter le VIH</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Citer les contre-indications de la PrEP orale</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Élaborer des questions pour encourager la conversation sur les expositions potentielles d’un client au VIH</a:t>
            </a:r>
          </a:p>
          <a:p>
            <a:pPr marL="628675" lvl="1" indent="-171456">
              <a:lnSpc>
                <a:spcPct val="107000"/>
              </a:lnSpc>
              <a:spcAft>
                <a:spcPts val="800"/>
              </a:spcAft>
              <a:buClr>
                <a:schemeClr val="tx2"/>
              </a:buClr>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Utiliser le formulaire standard pour sélectionner les clients selon les critères d’utilisation de PrEP orale</a:t>
            </a:r>
          </a:p>
        </p:txBody>
      </p:sp>
      <p:pic>
        <p:nvPicPr>
          <p:cNvPr id="5" name="Graphic 4" descr="Classroom">
            <a:extLst>
              <a:ext uri="{FF2B5EF4-FFF2-40B4-BE49-F238E27FC236}">
                <a16:creationId xmlns:a16="http://schemas.microsoft.com/office/drawing/2014/main" id="{09303EEB-01D4-448D-A590-30CC970B3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0907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3</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707766"/>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189368"/>
            <a:ext cx="4963385" cy="730116"/>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5C76BA30-5FE3-4749-B168-5F0E6709675F}"/>
              </a:ext>
            </a:extLst>
          </p:cNvPr>
          <p:cNvSpPr/>
          <p:nvPr/>
        </p:nvSpPr>
        <p:spPr>
          <a:xfrm>
            <a:off x="1117608" y="1965984"/>
            <a:ext cx="6369042"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30483101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Objectifs d’apprentissage du Module 3</a:t>
            </a:r>
          </a:p>
        </p:txBody>
      </p:sp>
      <p:sp>
        <p:nvSpPr>
          <p:cNvPr id="7" name="Content Placeholder 6"/>
          <p:cNvSpPr>
            <a:spLocks noGrp="1"/>
          </p:cNvSpPr>
          <p:nvPr>
            <p:ph sz="quarter" idx="10"/>
          </p:nvPr>
        </p:nvSpPr>
        <p:spPr/>
        <p:txBody>
          <a:bodyPr vert="horz" wrap="square" lIns="91440" tIns="45721" rIns="91440" bIns="45721" numCol="1" anchor="t" anchorCtr="0" compatLnSpc="1">
            <a:prstTxWarp prst="textNoShape">
              <a:avLst/>
            </a:prstTxWarp>
            <a:noAutofit/>
          </a:bodyPr>
          <a:lstStyle/>
          <a:p>
            <a:pPr marL="457216" indent="0">
              <a:lnSpc>
                <a:spcPct val="107000"/>
              </a:lnSpc>
              <a:spcBef>
                <a:spcPct val="0"/>
              </a:spcBef>
              <a:spcAft>
                <a:spcPts val="800"/>
              </a:spcAft>
              <a:buNone/>
            </a:pPr>
            <a:r>
              <a:rPr lang="fr-FR" sz="2200" b="1" i="0" strike="noStrike" cap="none" spc="0" baseline="0" dirty="0">
                <a:solidFill>
                  <a:srgbClr val="000000"/>
                </a:solidFill>
                <a:effectLst/>
                <a:latin typeface="Calibri"/>
                <a:ea typeface="Calibri" panose="020F0502020204030204"/>
                <a:cs typeface="Calibri"/>
              </a:rPr>
              <a:t>Après avoir terminé le Module 3, les participants seront en mesure de :</a:t>
            </a:r>
            <a:endParaRPr lang="en-US" sz="2200" b="1" dirty="0">
              <a:cs typeface="Calibri"/>
            </a:endParaRPr>
          </a:p>
          <a:p>
            <a:pPr marL="742978" lvl="1" indent="-285760">
              <a:lnSpc>
                <a:spcPct val="107000"/>
              </a:lnSpc>
              <a:spcBef>
                <a:spcPct val="0"/>
              </a:spcBef>
              <a:spcAft>
                <a:spcPts val="800"/>
              </a:spcAft>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Spécifier les composantes essentielles de la visite initiale de la PrEP orale</a:t>
            </a:r>
          </a:p>
          <a:p>
            <a:pPr marL="742978" lvl="1" indent="-285760">
              <a:lnSpc>
                <a:spcPct val="107000"/>
              </a:lnSpc>
              <a:spcBef>
                <a:spcPct val="0"/>
              </a:spcBef>
              <a:spcAft>
                <a:spcPts val="800"/>
              </a:spcAft>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Délivrer les messages de conseil clés pour la visite initiale de la PrEP orale</a:t>
            </a:r>
          </a:p>
          <a:p>
            <a:pPr marL="742978" lvl="1" indent="-285760">
              <a:lnSpc>
                <a:spcPct val="107000"/>
              </a:lnSpc>
              <a:spcBef>
                <a:spcPct val="0"/>
              </a:spcBef>
              <a:spcAft>
                <a:spcPts val="800"/>
              </a:spcAft>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Spécifier les composantes essentielles des visites de suivi de la PrEP orale</a:t>
            </a:r>
          </a:p>
          <a:p>
            <a:pPr marL="742978" lvl="1" indent="-285760">
              <a:lnSpc>
                <a:spcPct val="107000"/>
              </a:lnSpc>
              <a:spcBef>
                <a:spcPct val="0"/>
              </a:spcBef>
              <a:spcAft>
                <a:spcPts val="800"/>
              </a:spcAft>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Délivrer les messages de conseil clés pour les visites de suivi de la PrEP orale</a:t>
            </a:r>
          </a:p>
          <a:p>
            <a:pPr marL="742978" lvl="1" indent="-285760">
              <a:lnSpc>
                <a:spcPct val="107000"/>
              </a:lnSpc>
              <a:spcBef>
                <a:spcPct val="0"/>
              </a:spcBef>
              <a:spcAft>
                <a:spcPts val="800"/>
              </a:spcAft>
              <a:buFont typeface="Arial" panose="020B0604020202020204" pitchFamily="34" charset="0"/>
              <a:buChar char="•"/>
              <a:tabLst>
                <a:tab pos="914435" algn="l"/>
              </a:tabLst>
            </a:pPr>
            <a:r>
              <a:rPr lang="fr-FR" sz="2200" b="0" i="0" strike="noStrike" cap="none" spc="0" baseline="0" dirty="0">
                <a:solidFill>
                  <a:srgbClr val="000000"/>
                </a:solidFill>
                <a:effectLst/>
                <a:latin typeface="Calibri"/>
                <a:ea typeface="Calibri" panose="020F0502020204030204"/>
                <a:cs typeface="Calibri"/>
              </a:rPr>
              <a:t>Expliquer comment la PrEP orale est prescrite et distribuée à la fois pour la PrEP quotidienne et pour la PrEP à la demande</a:t>
            </a:r>
          </a:p>
        </p:txBody>
      </p:sp>
      <p:pic>
        <p:nvPicPr>
          <p:cNvPr id="5" name="Graphic 4" descr="Classroom">
            <a:extLst>
              <a:ext uri="{FF2B5EF4-FFF2-40B4-BE49-F238E27FC236}">
                <a16:creationId xmlns:a16="http://schemas.microsoft.com/office/drawing/2014/main" id="{034E5990-10AD-4DD6-B03F-A3F874B133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6720180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initiale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Dépistage et conseil en matière de VIH</a:t>
            </a:r>
          </a:p>
          <a:p>
            <a:r>
              <a:rPr lang="fr-FR" sz="2600" b="0" i="0" strike="noStrike" cap="none" spc="0" baseline="0" dirty="0">
                <a:solidFill>
                  <a:srgbClr val="000000"/>
                </a:solidFill>
                <a:effectLst/>
                <a:latin typeface="Calibri"/>
                <a:ea typeface="Calibri" panose="020F0502020204030204"/>
                <a:cs typeface="Calibri"/>
              </a:rPr>
              <a:t>Évaluation de l’éligibilité à la PrEP orale (comme indiqué dans le module 2)</a:t>
            </a:r>
          </a:p>
          <a:p>
            <a:r>
              <a:rPr lang="fr-FR" sz="2600" b="1" i="0" u="sng" strike="noStrike" cap="none" spc="0" baseline="0" dirty="0">
                <a:solidFill>
                  <a:srgbClr val="000000"/>
                </a:solidFill>
                <a:effectLst/>
                <a:uFill>
                  <a:solidFill>
                    <a:srgbClr val="000000"/>
                  </a:solidFill>
                </a:uFill>
                <a:latin typeface="Calibri"/>
                <a:ea typeface="Calibri" panose="020F0502020204030204"/>
                <a:cs typeface="Calibri"/>
              </a:rPr>
              <a:t>Conseils</a:t>
            </a:r>
          </a:p>
          <a:p>
            <a:r>
              <a:rPr lang="fr-FR" sz="2600" b="0" i="0" strike="noStrike" cap="none" spc="0" baseline="0" dirty="0">
                <a:solidFill>
                  <a:srgbClr val="000000"/>
                </a:solidFill>
                <a:effectLst/>
                <a:latin typeface="Calibri"/>
                <a:ea typeface="Calibri" panose="020F0502020204030204"/>
                <a:cs typeface="Calibri"/>
              </a:rPr>
              <a:t>Prescription</a:t>
            </a:r>
          </a:p>
        </p:txBody>
      </p:sp>
    </p:spTree>
    <p:extLst>
      <p:ext uri="{BB962C8B-B14F-4D97-AF65-F5344CB8AC3E}">
        <p14:creationId xmlns:p14="http://schemas.microsoft.com/office/powerpoint/2010/main" val="35232069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41EF-5E6E-437F-8E7D-691A8FA034F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Principes de conseil en matière de PrEP orale</a:t>
            </a:r>
          </a:p>
        </p:txBody>
      </p:sp>
      <p:sp>
        <p:nvSpPr>
          <p:cNvPr id="3" name="Content Placeholder 2">
            <a:extLst>
              <a:ext uri="{FF2B5EF4-FFF2-40B4-BE49-F238E27FC236}">
                <a16:creationId xmlns:a16="http://schemas.microsoft.com/office/drawing/2014/main" id="{83AC4CCE-5035-48A8-949E-67F39A5EFB89}"/>
              </a:ext>
            </a:extLst>
          </p:cNvPr>
          <p:cNvSpPr>
            <a:spLocks noGrp="1"/>
          </p:cNvSpPr>
          <p:nvPr>
            <p:ph sz="quarter" idx="10"/>
          </p:nvPr>
        </p:nvSpPr>
        <p:spPr>
          <a:xfrm>
            <a:off x="1148933" y="1282700"/>
            <a:ext cx="10433470" cy="4794250"/>
          </a:xfrm>
        </p:spPr>
        <p:txBody>
          <a:bodyPr>
            <a:noAutofit/>
          </a:bodyPr>
          <a:lstStyle/>
          <a:p>
            <a:pPr marL="0" indent="0">
              <a:buNone/>
            </a:pPr>
            <a:r>
              <a:rPr lang="fr-FR" sz="2000" b="1" i="0" strike="noStrike" cap="none" spc="0" baseline="0" dirty="0">
                <a:solidFill>
                  <a:srgbClr val="000000"/>
                </a:solidFill>
                <a:effectLst/>
                <a:latin typeface="Calibri"/>
                <a:ea typeface="Calibri" panose="020F0502020204030204"/>
                <a:cs typeface="Calibri"/>
              </a:rPr>
              <a:t>Les conseils sur la PrEP orale doivent être basés sur les principes suivants :</a:t>
            </a:r>
            <a:endParaRPr lang="en-US" sz="2000" b="1" dirty="0">
              <a:cs typeface="Calibri"/>
            </a:endParaRPr>
          </a:p>
          <a:p>
            <a:r>
              <a:rPr lang="fr-FR" sz="2000" b="0" i="0" strike="noStrike" cap="none" spc="0" baseline="0" dirty="0">
                <a:solidFill>
                  <a:srgbClr val="000000"/>
                </a:solidFill>
                <a:effectLst/>
                <a:latin typeface="Calibri"/>
                <a:ea typeface="Calibri" panose="020F0502020204030204"/>
                <a:cs typeface="Calibri"/>
              </a:rPr>
              <a:t>Axés sur le client ou centrés sur le client, fondés sur les besoins, les ressources et les préférences du client ; </a:t>
            </a:r>
            <a:r>
              <a:rPr lang="fr-FR" sz="2000" b="0" i="0" strike="noStrike" cap="none" spc="-50" baseline="0" dirty="0">
                <a:solidFill>
                  <a:srgbClr val="000000"/>
                </a:solidFill>
                <a:effectLst/>
                <a:latin typeface="Calibri"/>
                <a:ea typeface="Calibri" panose="020F0502020204030204"/>
                <a:cs typeface="Calibri"/>
              </a:rPr>
              <a:t>la compréhension du contexte social et culturel est d’une importance capitale pour reconnaître les besoins du client. </a:t>
            </a:r>
            <a:endParaRPr lang="en-US" sz="2000" dirty="0"/>
          </a:p>
          <a:p>
            <a:r>
              <a:rPr lang="fr-FR" sz="2000" b="0" i="0" strike="noStrike" cap="none" spc="0" baseline="0" dirty="0">
                <a:solidFill>
                  <a:srgbClr val="000000"/>
                </a:solidFill>
                <a:effectLst/>
                <a:latin typeface="Calibri"/>
                <a:ea typeface="Calibri" panose="020F0502020204030204"/>
                <a:cs typeface="Calibri"/>
              </a:rPr>
              <a:t>Fondés sur le respect et sur une relation ouverte et honnête entre le prestataire et le client </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Reconnaissance du fait que le changement de comportement n’est pas facile et que les êtres humains ne sont pas parfaits</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Validation et normalisation des préoccupations du client, en cherchant à affirmer et à encourager les efforts du client, sans être normatif ou juger</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Identification des petites victoires et des prochaines étapes réalisables pour réduire l’exposition au VIH et/ou faciliter la prise de comprimés</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Inclusion d’un plan d’urgence lorsque des obstacles communs sont rencontrés </a:t>
            </a:r>
            <a:endParaRPr lang="en-US" sz="2000" dirty="0">
              <a:cs typeface="Calibri"/>
            </a:endParaRPr>
          </a:p>
          <a:p>
            <a:pPr marL="0" indent="0">
              <a:buNone/>
            </a:pPr>
            <a:endParaRPr lang="en-US" sz="2000" dirty="0"/>
          </a:p>
          <a:p>
            <a:endParaRPr lang="en-US" sz="2000" dirty="0"/>
          </a:p>
        </p:txBody>
      </p:sp>
    </p:spTree>
    <p:extLst>
      <p:ext uri="{BB962C8B-B14F-4D97-AF65-F5344CB8AC3E}">
        <p14:creationId xmlns:p14="http://schemas.microsoft.com/office/powerpoint/2010/main" val="39110250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400" b="1" i="0" strike="noStrike" cap="none" spc="0" baseline="0" dirty="0">
                <a:solidFill>
                  <a:srgbClr val="1F497D"/>
                </a:solidFill>
                <a:effectLst/>
                <a:latin typeface="Calibri"/>
                <a:ea typeface="Calibri" panose="020F0502020204030204"/>
                <a:cs typeface="Calibri"/>
              </a:rPr>
              <a:t>Les conseils en matière de PrEP orale sont centrés sur le client</a:t>
            </a:r>
          </a:p>
        </p:txBody>
      </p:sp>
      <p:sp>
        <p:nvSpPr>
          <p:cNvPr id="3" name="Content Placeholder 2"/>
          <p:cNvSpPr>
            <a:spLocks noGrp="1"/>
          </p:cNvSpPr>
          <p:nvPr>
            <p:ph sz="quarter" idx="10"/>
          </p:nvPr>
        </p:nvSpPr>
        <p:spPr>
          <a:xfrm>
            <a:off x="1148933" y="1492250"/>
            <a:ext cx="10433470" cy="4794250"/>
          </a:xfrm>
        </p:spPr>
        <p:txBody>
          <a:bodyPr>
            <a:noAutofit/>
          </a:bodyPr>
          <a:lstStyle/>
          <a:p>
            <a:pPr>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Les termes « axés sur le client » ou « centrés sur le client » font référence au fait de considérer le client comme l’expert de sa propre vie. Le conseiller joue le rôle de guide pour aider à définir et à atteindre les objectifs. </a:t>
            </a:r>
            <a:endParaRPr lang="en-US" sz="2000" spc="-41" dirty="0">
              <a:cs typeface="Calibri"/>
            </a:endParaRPr>
          </a:p>
          <a:p>
            <a:pPr>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Le conseil centré sur le client met l’accent sur le respect des expériences et des choix de la personne. </a:t>
            </a:r>
            <a:endParaRPr lang="en-US" sz="2000" spc="-41" dirty="0">
              <a:cs typeface="Calibri"/>
            </a:endParaRPr>
          </a:p>
          <a:p>
            <a:pPr>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Cette approche peut augmenter la motivation du client à utiliser correctement la PrEP orale car elle aborde les perceptions des clients sur les conséquences de la non-observance par rapport à l’observance.</a:t>
            </a:r>
            <a:endParaRPr lang="en-US" sz="2000" spc="-41" dirty="0">
              <a:cs typeface="Calibri"/>
            </a:endParaRPr>
          </a:p>
          <a:p>
            <a:pPr>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Le conseil axé sur le client aide ce dernier à identifier les facteurs qui influencent ses comportements et à élaborer des stratégies pour réduire les obstacles éventuels. </a:t>
            </a:r>
            <a:endParaRPr lang="en-US" sz="2000" spc="-41" dirty="0">
              <a:cs typeface="Calibri"/>
            </a:endParaRPr>
          </a:p>
          <a:p>
            <a:pPr marL="665505" lvl="1" indent="-365773">
              <a:lnSpc>
                <a:spcPts val="2601"/>
              </a:lnSpc>
              <a:spcBef>
                <a:spcPts val="1801"/>
              </a:spcBef>
              <a:buFont typeface="Wingdings" panose="020B0604020202020204" pitchFamily="34" charset="0"/>
              <a:buChar char="§"/>
            </a:pPr>
            <a:r>
              <a:rPr lang="fr-FR" sz="2000" b="0" i="0" strike="noStrike" cap="none" spc="-50" baseline="0" dirty="0">
                <a:solidFill>
                  <a:srgbClr val="000000"/>
                </a:solidFill>
                <a:effectLst/>
                <a:latin typeface="Calibri"/>
                <a:ea typeface="Calibri" panose="020F0502020204030204"/>
                <a:cs typeface="Calibri"/>
              </a:rPr>
              <a:t>Dans le contexte des soins de santé, s’attaquer aux obstacles peut revenir à reconnaître et remédier au déséquilibre de pouvoir entre les prestataires de services et les demandeurs de services.</a:t>
            </a:r>
            <a:endParaRPr lang="en-US" sz="2000" spc="-50" dirty="0">
              <a:cs typeface="Calibri"/>
            </a:endParaRPr>
          </a:p>
          <a:p>
            <a:pPr marL="665505" lvl="1" indent="-365773">
              <a:lnSpc>
                <a:spcPts val="2601"/>
              </a:lnSpc>
              <a:spcBef>
                <a:spcPts val="1801"/>
              </a:spcBef>
            </a:pPr>
            <a:endParaRPr lang="en-US" sz="1800" spc="-41" dirty="0">
              <a:cs typeface="Calibri"/>
            </a:endParaRPr>
          </a:p>
          <a:p>
            <a:pPr marL="365773" indent="-365773">
              <a:lnSpc>
                <a:spcPts val="2601"/>
              </a:lnSpc>
              <a:spcBef>
                <a:spcPts val="1801"/>
              </a:spcBef>
            </a:pPr>
            <a:endParaRPr lang="en-US" sz="2000" spc="-41" dirty="0"/>
          </a:p>
          <a:p>
            <a:endParaRPr lang="en-US" sz="2400" dirty="0"/>
          </a:p>
          <a:p>
            <a:endParaRPr lang="en-US" sz="2400" dirty="0"/>
          </a:p>
        </p:txBody>
      </p:sp>
    </p:spTree>
    <p:extLst>
      <p:ext uri="{BB962C8B-B14F-4D97-AF65-F5344CB8AC3E}">
        <p14:creationId xmlns:p14="http://schemas.microsoft.com/office/powerpoint/2010/main" val="334193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Présentations</a:t>
            </a:r>
          </a:p>
        </p:txBody>
      </p:sp>
      <p:sp>
        <p:nvSpPr>
          <p:cNvPr id="3" name="Content Placeholder 2"/>
          <p:cNvSpPr>
            <a:spLocks noGrp="1"/>
          </p:cNvSpPr>
          <p:nvPr>
            <p:ph idx="1"/>
          </p:nvPr>
        </p:nvSpPr>
        <p:spPr/>
        <p:txBody>
          <a:bodyPr/>
          <a:lstStyle/>
          <a:p>
            <a:pPr marL="0" indent="0">
              <a:spcBef>
                <a:spcPts val="1801"/>
              </a:spcBef>
              <a:buNone/>
            </a:pPr>
            <a:r>
              <a:rPr lang="fr-FR" sz="2200" b="0" i="0" strike="noStrike" cap="none" spc="0" baseline="0" dirty="0">
                <a:solidFill>
                  <a:srgbClr val="000000"/>
                </a:solidFill>
                <a:effectLst/>
                <a:latin typeface="Calibri"/>
                <a:ea typeface="Calibri" panose="020F0502020204030204"/>
                <a:cs typeface="Calibri"/>
              </a:rPr>
              <a:t>En une minute (et une seule, s’il vous plaît !), dites-nous :</a:t>
            </a:r>
          </a:p>
          <a:p>
            <a:pPr marL="365773" indent="-365773">
              <a:spcBef>
                <a:spcPts val="1801"/>
              </a:spcBef>
            </a:pPr>
            <a:r>
              <a:rPr lang="fr-FR" sz="2200" b="0" i="0" strike="noStrike" cap="none" spc="0" baseline="0" dirty="0">
                <a:solidFill>
                  <a:srgbClr val="000000"/>
                </a:solidFill>
                <a:effectLst/>
                <a:latin typeface="Calibri"/>
                <a:ea typeface="Calibri" panose="020F0502020204030204"/>
                <a:cs typeface="Calibri"/>
              </a:rPr>
              <a:t>Votre nom</a:t>
            </a:r>
          </a:p>
          <a:p>
            <a:pPr marL="365773" indent="-365773">
              <a:spcBef>
                <a:spcPts val="1801"/>
              </a:spcBef>
            </a:pPr>
            <a:r>
              <a:rPr lang="fr-FR" sz="2200" b="0" i="0" strike="noStrike" cap="none" spc="0" baseline="0" dirty="0">
                <a:solidFill>
                  <a:srgbClr val="000000"/>
                </a:solidFill>
                <a:effectLst/>
                <a:latin typeface="Calibri"/>
                <a:ea typeface="Calibri" panose="020F0502020204030204"/>
                <a:cs typeface="Calibri"/>
              </a:rPr>
              <a:t>Le nom de votre organisation</a:t>
            </a:r>
          </a:p>
          <a:p>
            <a:pPr marL="365773" indent="-365773">
              <a:spcBef>
                <a:spcPts val="1801"/>
              </a:spcBef>
            </a:pPr>
            <a:r>
              <a:rPr lang="fr-FR" sz="2200" b="0" i="0" strike="noStrike" cap="none" spc="0" baseline="0" dirty="0">
                <a:solidFill>
                  <a:srgbClr val="000000"/>
                </a:solidFill>
                <a:effectLst/>
                <a:latin typeface="Calibri"/>
                <a:ea typeface="Calibri" panose="020F0502020204030204"/>
                <a:cs typeface="Calibri"/>
              </a:rPr>
              <a:t>La fonction que vous occupez </a:t>
            </a:r>
          </a:p>
          <a:p>
            <a:pPr marL="365773" indent="-365773">
              <a:spcBef>
                <a:spcPts val="1801"/>
              </a:spcBef>
            </a:pPr>
            <a:r>
              <a:rPr lang="fr-FR" sz="2200" b="0" i="0" strike="noStrike" cap="none" spc="0" baseline="0" dirty="0">
                <a:solidFill>
                  <a:srgbClr val="000000"/>
                </a:solidFill>
                <a:effectLst/>
                <a:latin typeface="Calibri"/>
                <a:ea typeface="Calibri" panose="020F0502020204030204"/>
                <a:cs typeface="Calibri"/>
              </a:rPr>
              <a:t>Un fait personnel sur vous-même. Ce peut être :</a:t>
            </a:r>
          </a:p>
          <a:p>
            <a:pPr marL="665823" lvl="1" indent="-365773">
              <a:spcBef>
                <a:spcPts val="1801"/>
              </a:spcBef>
            </a:pPr>
            <a:r>
              <a:rPr lang="fr-FR" sz="2200" b="0" i="0" strike="noStrike" cap="none" spc="0" baseline="0" dirty="0">
                <a:solidFill>
                  <a:srgbClr val="000000"/>
                </a:solidFill>
                <a:effectLst/>
                <a:latin typeface="Calibri"/>
                <a:ea typeface="Calibri" panose="020F0502020204030204"/>
                <a:cs typeface="Calibri"/>
              </a:rPr>
              <a:t>Quelque chose ayant trait à votre famille</a:t>
            </a:r>
          </a:p>
          <a:p>
            <a:pPr marL="665823" lvl="1" indent="-365773">
              <a:spcBef>
                <a:spcPts val="1801"/>
              </a:spcBef>
            </a:pPr>
            <a:r>
              <a:rPr lang="fr-FR" sz="2200" b="0" i="0" strike="noStrike" cap="none" spc="0" baseline="0" dirty="0">
                <a:solidFill>
                  <a:srgbClr val="000000"/>
                </a:solidFill>
                <a:effectLst/>
                <a:latin typeface="Calibri"/>
                <a:ea typeface="Calibri" panose="020F0502020204030204"/>
                <a:cs typeface="Calibri"/>
              </a:rPr>
              <a:t>Quelque chose que vous aimez faire</a:t>
            </a:r>
          </a:p>
          <a:p>
            <a:pPr marL="665823" lvl="1" indent="-365773">
              <a:spcBef>
                <a:spcPts val="1801"/>
              </a:spcBef>
            </a:pPr>
            <a:r>
              <a:rPr lang="fr-FR" sz="2200" b="0" i="0" strike="noStrike" cap="none" spc="0" baseline="0" dirty="0">
                <a:solidFill>
                  <a:srgbClr val="000000"/>
                </a:solidFill>
                <a:effectLst/>
                <a:latin typeface="Calibri"/>
                <a:ea typeface="Calibri" panose="020F0502020204030204"/>
                <a:cs typeface="Calibri"/>
              </a:rPr>
              <a:t>Votre plat préféré</a:t>
            </a:r>
          </a:p>
          <a:p>
            <a:pPr marL="0" indent="0">
              <a:buNone/>
            </a:pPr>
            <a:endParaRPr lang="en-US" sz="2200" dirty="0">
              <a:solidFill>
                <a:schemeClr val="tx1"/>
              </a:solidFill>
            </a:endParaRPr>
          </a:p>
          <a:p>
            <a:endParaRPr lang="en-US" sz="2200" dirty="0"/>
          </a:p>
        </p:txBody>
      </p:sp>
    </p:spTree>
    <p:extLst>
      <p:ext uri="{BB962C8B-B14F-4D97-AF65-F5344CB8AC3E}">
        <p14:creationId xmlns:p14="http://schemas.microsoft.com/office/powerpoint/2010/main" val="13269141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 (5 minutes)</a:t>
            </a:r>
          </a:p>
        </p:txBody>
      </p:sp>
      <p:sp>
        <p:nvSpPr>
          <p:cNvPr id="3" name="Content Placeholder 2"/>
          <p:cNvSpPr>
            <a:spLocks noGrp="1"/>
          </p:cNvSpPr>
          <p:nvPr>
            <p:ph idx="1"/>
          </p:nvPr>
        </p:nvSpPr>
        <p:spPr/>
        <p:txBody>
          <a:bodyPr>
            <a:normAutofit/>
          </a:bodyPr>
          <a:lstStyle/>
          <a:p>
            <a:pPr marL="0" indent="0">
              <a:spcBef>
                <a:spcPct val="0"/>
              </a:spcBef>
              <a:spcAft>
                <a:spcPct val="0"/>
              </a:spcAft>
              <a:buNone/>
            </a:pPr>
            <a:endParaRPr lang="en-US" sz="2200" dirty="0">
              <a:solidFill>
                <a:srgbClr val="000000"/>
              </a:solidFill>
              <a:effectLst/>
              <a:latin typeface="Calibri" panose="020F0502020204030204" pitchFamily="34" charset="0"/>
              <a:ea typeface="Calibri" panose="020F0502020204030204" pitchFamily="34" charset="0"/>
              <a:cs typeface="Calibri"/>
            </a:endParaRPr>
          </a:p>
          <a:p>
            <a:pPr marL="0" indent="0">
              <a:spcBef>
                <a:spcPct val="0"/>
              </a:spcBef>
              <a:spcAft>
                <a:spcPct val="0"/>
              </a:spcAft>
              <a:buNone/>
            </a:pPr>
            <a:endParaRPr lang="en-US" sz="2200" dirty="0">
              <a:solidFill>
                <a:srgbClr val="000000"/>
              </a:solidFill>
              <a:latin typeface="Calibri" panose="020F0502020204030204" pitchFamily="34" charset="0"/>
              <a:ea typeface="Calibri" panose="020F0502020204030204" pitchFamily="34" charset="0"/>
            </a:endParaRPr>
          </a:p>
          <a:p>
            <a:pPr>
              <a:spcBef>
                <a:spcPct val="0"/>
              </a:spcBef>
              <a:spcAft>
                <a:spcPct val="0"/>
              </a:spcAft>
            </a:pPr>
            <a:r>
              <a:rPr lang="fr-FR" sz="2200" b="0" i="0" strike="noStrike" cap="none" spc="0" baseline="0" dirty="0">
                <a:solidFill>
                  <a:srgbClr val="000000"/>
                </a:solidFill>
                <a:effectLst/>
                <a:latin typeface="Calibri"/>
                <a:ea typeface="Calibri" panose="020F0502020204030204"/>
                <a:cs typeface="Calibri"/>
              </a:rPr>
              <a:t>Quels sont les sujets concernant la PrEP orale qui, selon vous, doivent être abordés lors du conseil à une personne lors de la visite initiale de la PrEP orale ? </a:t>
            </a:r>
            <a:endParaRPr lang="en-US" sz="2200" dirty="0">
              <a:cs typeface="Calibri"/>
            </a:endParaRPr>
          </a:p>
          <a:p>
            <a:pPr>
              <a:spcBef>
                <a:spcPct val="0"/>
              </a:spcBef>
              <a:spcAft>
                <a:spcPct val="0"/>
              </a:spcAft>
            </a:pPr>
            <a:endParaRPr lang="en-US" sz="2200" dirty="0">
              <a:solidFill>
                <a:srgbClr val="000000"/>
              </a:solidFill>
              <a:latin typeface="Calibri" panose="020F0502020204030204" pitchFamily="34" charset="0"/>
              <a:ea typeface="Calibri" panose="020F0502020204030204" pitchFamily="34" charset="0"/>
            </a:endParaRPr>
          </a:p>
          <a:p>
            <a:pPr marL="0" indent="0">
              <a:spcBef>
                <a:spcPct val="0"/>
              </a:spcBef>
              <a:spcAft>
                <a:spcPct val="0"/>
              </a:spcAft>
              <a:buNone/>
            </a:pPr>
            <a:endParaRPr lang="en-US" sz="2200" dirty="0">
              <a:solidFill>
                <a:srgbClr val="000000"/>
              </a:solidFill>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5676964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D7A4-B83D-49FE-8BD5-591ED1CBABB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Sujets pour le conseil initial sur la PrEP orale </a:t>
            </a:r>
            <a:endParaRPr lang="en-US" sz="3400" dirty="0"/>
          </a:p>
        </p:txBody>
      </p:sp>
      <p:sp>
        <p:nvSpPr>
          <p:cNvPr id="3" name="Content Placeholder 2">
            <a:extLst>
              <a:ext uri="{FF2B5EF4-FFF2-40B4-BE49-F238E27FC236}">
                <a16:creationId xmlns:a16="http://schemas.microsoft.com/office/drawing/2014/main" id="{E9934E9F-9D1B-43C9-9676-24FECD5DA35A}"/>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Comportements sexuels</a:t>
            </a:r>
          </a:p>
          <a:p>
            <a:r>
              <a:rPr lang="fr-FR" sz="2600" b="0" i="0" strike="noStrike" cap="none" spc="0" baseline="0" dirty="0">
                <a:solidFill>
                  <a:srgbClr val="000000"/>
                </a:solidFill>
                <a:effectLst/>
                <a:latin typeface="Calibri"/>
                <a:ea typeface="Calibri" panose="020F0502020204030204"/>
                <a:cs typeface="Calibri"/>
              </a:rPr>
              <a:t>Consommation d’alcool et de drogues</a:t>
            </a:r>
          </a:p>
          <a:p>
            <a:r>
              <a:rPr lang="fr-FR" sz="2600" b="0" i="0" strike="noStrike" cap="none" spc="0" baseline="0" dirty="0">
                <a:solidFill>
                  <a:srgbClr val="000000"/>
                </a:solidFill>
                <a:effectLst/>
                <a:latin typeface="Calibri"/>
                <a:ea typeface="Calibri" panose="020F0502020204030204"/>
                <a:cs typeface="Calibri"/>
              </a:rPr>
              <a:t>Plan de prévention du VIH et des autres IST</a:t>
            </a:r>
          </a:p>
          <a:p>
            <a:r>
              <a:rPr lang="fr-FR" sz="2600" b="0" i="0" strike="noStrike" cap="none" spc="0" baseline="0" dirty="0">
                <a:solidFill>
                  <a:srgbClr val="000000"/>
                </a:solidFill>
                <a:effectLst/>
                <a:latin typeface="Calibri"/>
                <a:ea typeface="Calibri" panose="020F0502020204030204"/>
                <a:cs typeface="Calibri"/>
              </a:rPr>
              <a:t>Besoins en matière de prévention, intérêt pour la PrEP orale et volonté de la prendre</a:t>
            </a:r>
            <a:endParaRPr lang="en-US" sz="2600" dirty="0"/>
          </a:p>
          <a:p>
            <a:r>
              <a:rPr lang="fr-FR" sz="2600" b="0" i="0" strike="noStrike" cap="none" spc="0" baseline="0" dirty="0">
                <a:solidFill>
                  <a:srgbClr val="000000"/>
                </a:solidFill>
                <a:effectLst/>
                <a:latin typeface="Calibri"/>
                <a:ea typeface="Calibri" panose="020F0502020204030204"/>
                <a:cs typeface="Calibri"/>
              </a:rPr>
              <a:t>Santé mentale</a:t>
            </a:r>
            <a:endParaRPr lang="en-US" sz="2600" dirty="0"/>
          </a:p>
          <a:p>
            <a:endParaRPr lang="en-US" sz="2600" dirty="0">
              <a:ea typeface="MS Mincho"/>
              <a:cs typeface="Times New Roman"/>
            </a:endParaRPr>
          </a:p>
          <a:p>
            <a:endParaRPr lang="en-US" sz="2600" dirty="0"/>
          </a:p>
        </p:txBody>
      </p:sp>
    </p:spTree>
    <p:extLst>
      <p:ext uri="{BB962C8B-B14F-4D97-AF65-F5344CB8AC3E}">
        <p14:creationId xmlns:p14="http://schemas.microsoft.com/office/powerpoint/2010/main" val="18972191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D7A4-B83D-49FE-8BD5-591ED1CBABB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Sujets pour le conseil initial sur la PrEP orale </a:t>
            </a:r>
            <a:endParaRPr lang="en-US" sz="3400" dirty="0"/>
          </a:p>
        </p:txBody>
      </p:sp>
      <p:sp>
        <p:nvSpPr>
          <p:cNvPr id="3" name="Content Placeholder 2">
            <a:extLst>
              <a:ext uri="{FF2B5EF4-FFF2-40B4-BE49-F238E27FC236}">
                <a16:creationId xmlns:a16="http://schemas.microsoft.com/office/drawing/2014/main" id="{E9934E9F-9D1B-43C9-9676-24FECD5DA35A}"/>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Expérience de violence basée sur le genre (VBG), y compris de violence du partenaire intime (VPI). </a:t>
            </a:r>
          </a:p>
          <a:p>
            <a:pPr lvl="1"/>
            <a:r>
              <a:rPr lang="fr-FR" sz="2200" b="0" i="0" strike="noStrike" cap="none" spc="0" baseline="0" dirty="0">
                <a:solidFill>
                  <a:srgbClr val="000000"/>
                </a:solidFill>
                <a:effectLst/>
                <a:latin typeface="Calibri"/>
                <a:ea typeface="Calibri" panose="020F0502020204030204"/>
                <a:cs typeface="Calibri"/>
              </a:rPr>
              <a:t>Fournir une réponse appropriée à la VBG et à la VPI, y compris un soutien de première ligne et une orientation si nécessaire, et aider les clients à identifier les moyens d’utiliser et de poursuivre efficacement la PrEP orale. </a:t>
            </a:r>
            <a:r>
              <a:rPr lang="fr-FR" sz="2200" b="0" i="1" strike="noStrike" cap="none" spc="0" baseline="0" dirty="0">
                <a:solidFill>
                  <a:srgbClr val="000000"/>
                </a:solidFill>
                <a:effectLst/>
                <a:latin typeface="Calibri"/>
                <a:ea typeface="Calibri" panose="020F0502020204030204"/>
                <a:cs typeface="Calibri"/>
              </a:rPr>
              <a:t>(Il ne doit pas être interdit aux clients victimes de VBG, y compris de VPI, de recevoir une PrEP orale s’ils peuvent l’utiliser efficacement.)</a:t>
            </a:r>
          </a:p>
          <a:p>
            <a:r>
              <a:rPr lang="fr-FR" sz="2600" b="0" i="0" strike="noStrike" cap="none" spc="0" baseline="0" dirty="0">
                <a:solidFill>
                  <a:srgbClr val="000000"/>
                </a:solidFill>
                <a:effectLst/>
                <a:latin typeface="Calibri"/>
                <a:ea typeface="Calibri" panose="020F0502020204030204"/>
                <a:cs typeface="Calibri"/>
              </a:rPr>
              <a:t>Messages clés sur la PrEP orale</a:t>
            </a:r>
          </a:p>
        </p:txBody>
      </p:sp>
    </p:spTree>
    <p:extLst>
      <p:ext uri="{BB962C8B-B14F-4D97-AF65-F5344CB8AC3E}">
        <p14:creationId xmlns:p14="http://schemas.microsoft.com/office/powerpoint/2010/main" val="19177394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000" b="1" i="0" strike="noStrike" cap="none" spc="0" baseline="0" dirty="0">
                <a:solidFill>
                  <a:srgbClr val="1F497D"/>
                </a:solidFill>
                <a:effectLst/>
                <a:latin typeface="Calibri"/>
                <a:ea typeface="Calibri" panose="020F0502020204030204"/>
                <a:cs typeface="Calibri"/>
              </a:rPr>
              <a:t>Amorces potentielles pour discuter du comportement sexuel lors des visites initiales de PrEP orale</a:t>
            </a:r>
          </a:p>
        </p:txBody>
      </p:sp>
      <p:sp>
        <p:nvSpPr>
          <p:cNvPr id="3" name="Content Placeholder 2"/>
          <p:cNvSpPr>
            <a:spLocks noGrp="1"/>
          </p:cNvSpPr>
          <p:nvPr>
            <p:ph sz="quarter" idx="10"/>
          </p:nvPr>
        </p:nvSpPr>
        <p:spPr/>
        <p:txBody>
          <a:bodyPr>
            <a:normAutofit/>
          </a:bodyPr>
          <a:lstStyle/>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Que s’est-il passé pour vous sur le plan sexuel au cours des deux derniers mois ? </a:t>
            </a:r>
          </a:p>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Combien de fois avez-vous utilisé des préservatifs ? </a:t>
            </a:r>
          </a:p>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Qu’est-ce qui a facilité l’utilisation de préservatifs pendant les rapports sexuels ? Qu’est-ce qui l’a rendue plus difficile ? </a:t>
            </a:r>
          </a:p>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Quelles sont vos préoccupations concernant vos activités sexuelles ? </a:t>
            </a:r>
          </a:p>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Quelle est votre motivation pour envisager de prendre la PrEP orale ?</a:t>
            </a:r>
          </a:p>
          <a:p>
            <a:pPr marL="365773" lvl="1" indent="-365773">
              <a:lnSpc>
                <a:spcPct val="100000"/>
              </a:lnSpc>
              <a:spcBef>
                <a:spcPct val="0"/>
              </a:spcBef>
              <a:buFont typeface="Arial" panose="020B0604020202020204" pitchFamily="34" charset="0"/>
              <a:buChar char="•"/>
            </a:pPr>
            <a:r>
              <a:rPr lang="fr-FR" sz="2400" b="0" i="0" strike="noStrike" cap="none" spc="-41" baseline="0" dirty="0">
                <a:solidFill>
                  <a:srgbClr val="000000"/>
                </a:solidFill>
                <a:effectLst/>
                <a:latin typeface="Calibri"/>
                <a:ea typeface="Calibri" panose="020F0502020204030204"/>
                <a:cs typeface="Calibri"/>
              </a:rPr>
              <a:t>Quel impact la prise de la PrEP orale peut-elle avoir sur votre activité sexuelle ? </a:t>
            </a:r>
          </a:p>
        </p:txBody>
      </p:sp>
      <p:sp>
        <p:nvSpPr>
          <p:cNvPr id="4" name="TextBox 3"/>
          <p:cNvSpPr txBox="1"/>
          <p:nvPr/>
        </p:nvSpPr>
        <p:spPr>
          <a:xfrm>
            <a:off x="1095378" y="6046114"/>
            <a:ext cx="8361486" cy="45720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Adapté de : Organisation mondiale de la Santé. </a:t>
            </a:r>
            <a:r>
              <a:rPr lang="fr-FR" sz="1200" b="0" i="1" strike="noStrike" cap="none" spc="0" baseline="0" dirty="0">
                <a:solidFill>
                  <a:srgbClr val="000000"/>
                </a:solidFill>
                <a:effectLst/>
                <a:latin typeface="Calibri"/>
                <a:ea typeface="Calibri" panose="020F0502020204030204"/>
                <a:cs typeface="Calibri"/>
              </a:rPr>
              <a:t>WHO Implementation Tool for Pre-Exposure Prophylaxis (PrEP) of HIV Infection. Module 3 : Conseillers. </a:t>
            </a:r>
            <a:r>
              <a:rPr lang="fr-FR" sz="1200" b="0" i="0" strike="noStrike" cap="none" spc="0" baseline="0" dirty="0">
                <a:solidFill>
                  <a:srgbClr val="000000"/>
                </a:solidFill>
                <a:effectLst/>
                <a:latin typeface="Calibri"/>
                <a:ea typeface="Calibri" panose="020F0502020204030204"/>
                <a:cs typeface="Calibri"/>
              </a:rPr>
              <a:t>Genève : OMS ; 2017. Licence : CC BY-NC-SA 3.0 IGO. </a:t>
            </a:r>
            <a:endParaRPr lang="en-US" sz="12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9483172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000" b="1" i="0" strike="noStrike" cap="none" spc="0" baseline="0" dirty="0">
                <a:solidFill>
                  <a:srgbClr val="1F497D"/>
                </a:solidFill>
                <a:effectLst/>
                <a:latin typeface="Calibri"/>
                <a:ea typeface="Calibri" panose="020F0502020204030204"/>
                <a:cs typeface="Calibri"/>
              </a:rPr>
              <a:t>Amorces potentielles pour discuter de la consommation d’alcool et d’autres drogues lors des</a:t>
            </a:r>
            <a:r>
              <a:rPr lang="fr-FR" sz="3000" b="0" i="0" strike="noStrike" cap="none" spc="0" baseline="0" dirty="0">
                <a:solidFill>
                  <a:srgbClr val="1F497D"/>
                </a:solidFill>
                <a:effectLst/>
                <a:latin typeface="Calibri"/>
                <a:ea typeface="Calibri" panose="020F0502020204030204"/>
                <a:cs typeface="Calibri"/>
              </a:rPr>
              <a:t> </a:t>
            </a:r>
            <a:r>
              <a:rPr lang="fr-FR" sz="3000" i="0" strike="noStrike" cap="none" spc="0" baseline="0" dirty="0">
                <a:solidFill>
                  <a:srgbClr val="1F497D"/>
                </a:solidFill>
                <a:effectLst/>
                <a:latin typeface="Calibri"/>
                <a:ea typeface="Calibri" panose="020F0502020204030204"/>
                <a:cs typeface="Calibri"/>
              </a:rPr>
              <a:t>visites initiales de PrEP orale</a:t>
            </a:r>
            <a:endParaRPr lang="en-US" sz="3000" i="1" dirty="0">
              <a:latin typeface="Calibri"/>
              <a:cs typeface="Calibri"/>
            </a:endParaRPr>
          </a:p>
        </p:txBody>
      </p:sp>
      <p:sp>
        <p:nvSpPr>
          <p:cNvPr id="3" name="Content Placeholder 2"/>
          <p:cNvSpPr>
            <a:spLocks noGrp="1"/>
          </p:cNvSpPr>
          <p:nvPr>
            <p:ph sz="quarter" idx="10"/>
          </p:nvPr>
        </p:nvSpPr>
        <p:spPr>
          <a:xfrm>
            <a:off x="1148933" y="1587500"/>
            <a:ext cx="10433470" cy="4440002"/>
          </a:xfrm>
        </p:spPr>
        <p:txBody>
          <a:bodyPr>
            <a:normAutofit fontScale="97500"/>
          </a:bodyPr>
          <a:lstStyle/>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Avez-vous consommé de l’alcool ou d’autres drogues récréatives au cours des six derniers mois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Si oui, lesquels (par ex., alcool, opioïdes, stimulants, cannabis)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Et comment les avez-vous utilisés (tabagisme, par voie orale, par injection)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Quand les avez-vous utilisés pour la dernière fois (et lesquels)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À quelle fréquence consommez-vous habituellement de l’alcool ou d’autres drogues récréatives (une fois par an, une fois par mois, une fois par semaine, une fois par jour - ou plus souvent)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L’utilisation de ces produits a-t-elle déjà été un problème pour vous ? </a:t>
            </a:r>
            <a:r>
              <a:rPr lang="fr-FR" sz="2200" b="0" i="1" strike="noStrike" cap="none" spc="-60" baseline="0" dirty="0">
                <a:solidFill>
                  <a:srgbClr val="000000"/>
                </a:solidFill>
                <a:effectLst/>
                <a:latin typeface="Calibri"/>
                <a:ea typeface="Calibri" panose="020F0502020204030204"/>
                <a:cs typeface="Calibri"/>
              </a:rPr>
              <a:t>[Note : L’orientation vers des services de traitement de la toxicomanie peut être appropriée si elle est disponible localement.]</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Pensez-vous que votre consommation de drogues peut augmenter votre exposition au VIH ? </a:t>
            </a:r>
          </a:p>
          <a:p>
            <a:pPr marL="365773" lvl="1" indent="-365773">
              <a:lnSpc>
                <a:spcPts val="2601"/>
              </a:lnSpc>
              <a:spcBef>
                <a:spcPct val="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Comment pensez-vous que votre consommation peut affecter votre capacité à prendre efficacement la PrEP orale ?</a:t>
            </a:r>
          </a:p>
        </p:txBody>
      </p:sp>
      <p:sp>
        <p:nvSpPr>
          <p:cNvPr id="5" name="TextBox 4">
            <a:extLst>
              <a:ext uri="{FF2B5EF4-FFF2-40B4-BE49-F238E27FC236}">
                <a16:creationId xmlns:a16="http://schemas.microsoft.com/office/drawing/2014/main" id="{2BEBD26F-413E-4264-AF94-5BBB1296B196}"/>
              </a:ext>
            </a:extLst>
          </p:cNvPr>
          <p:cNvSpPr txBox="1"/>
          <p:nvPr/>
        </p:nvSpPr>
        <p:spPr>
          <a:xfrm>
            <a:off x="1085441" y="6027502"/>
            <a:ext cx="10018484" cy="422201"/>
          </a:xfrm>
          <a:prstGeom prst="rect">
            <a:avLst/>
          </a:prstGeom>
          <a:noFill/>
        </p:spPr>
        <p:txBody>
          <a:bodyPr wrap="square" lIns="91440" tIns="45721" rIns="91440" bIns="45721" rtlCol="0" anchor="t">
            <a:spAutoFit/>
          </a:bodyPr>
          <a:lstStyle/>
          <a:p>
            <a:pPr>
              <a:lnSpc>
                <a:spcPts val="1300"/>
              </a:lnSpc>
            </a:pPr>
            <a:r>
              <a:rPr lang="fr-FR" sz="1100" b="0" i="0" strike="noStrike" cap="none" spc="-50" baseline="0" dirty="0">
                <a:solidFill>
                  <a:srgbClr val="000000"/>
                </a:solidFill>
                <a:effectLst/>
                <a:latin typeface="Calibri"/>
                <a:ea typeface="Calibri" panose="020F0502020204030204"/>
                <a:cs typeface="Calibri"/>
              </a:rPr>
              <a:t>Adapté de : Organisation mondiale de la Santé. </a:t>
            </a:r>
            <a:r>
              <a:rPr lang="fr-FR" sz="1100" b="0" i="1" strike="noStrike" cap="none" spc="-50" baseline="0" dirty="0">
                <a:solidFill>
                  <a:srgbClr val="000000"/>
                </a:solidFill>
                <a:effectLst/>
                <a:latin typeface="Calibri"/>
                <a:ea typeface="Calibri" panose="020F0502020204030204"/>
                <a:cs typeface="Calibri"/>
              </a:rPr>
              <a:t>WHO Implementation Tool for Pre-Exposure Prophylaxis (PrEP) of HIV Infection. Module 3 : Conseillers. </a:t>
            </a:r>
            <a:r>
              <a:rPr lang="fr-FR" sz="1100" b="0" i="0" strike="noStrike" cap="none" spc="-50" baseline="0" dirty="0">
                <a:solidFill>
                  <a:srgbClr val="000000"/>
                </a:solidFill>
                <a:effectLst/>
                <a:latin typeface="Calibri"/>
                <a:ea typeface="Calibri" panose="020F0502020204030204"/>
                <a:cs typeface="Calibri"/>
              </a:rPr>
              <a:t>Genève : OMS ; 2017. </a:t>
            </a:r>
            <a:br>
              <a:rPr sz="1100" dirty="0"/>
            </a:br>
            <a:r>
              <a:rPr lang="fr-FR" sz="1100" b="0" i="0" strike="noStrike" cap="none" spc="-50" baseline="0" dirty="0">
                <a:solidFill>
                  <a:srgbClr val="000000"/>
                </a:solidFill>
                <a:effectLst/>
                <a:latin typeface="Calibri"/>
                <a:ea typeface="Calibri" panose="020F0502020204030204"/>
                <a:cs typeface="Calibri"/>
              </a:rPr>
              <a:t>Licence : CC BY-NC-SA 3.0 IGO. </a:t>
            </a:r>
            <a:endParaRPr lang="en-US" sz="1100" spc="-5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6434229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000" b="1" i="0" strike="noStrike" cap="none" spc="0" baseline="0" dirty="0">
                <a:solidFill>
                  <a:srgbClr val="1F497D"/>
                </a:solidFill>
                <a:effectLst/>
                <a:latin typeface="Calibri"/>
                <a:ea typeface="Calibri" panose="020F0502020204030204"/>
                <a:cs typeface="Calibri"/>
              </a:rPr>
              <a:t>Amorces potentielles pour discuter du </a:t>
            </a:r>
            <a:r>
              <a:rPr lang="fr-FR" sz="3000" b="1" i="0" strike="noStrike" cap="none" spc="-41" baseline="0" dirty="0">
                <a:solidFill>
                  <a:srgbClr val="1F497D"/>
                </a:solidFill>
                <a:effectLst/>
                <a:latin typeface="Calibri"/>
                <a:ea typeface="Calibri" panose="020F0502020204030204"/>
                <a:cs typeface="Calibri"/>
              </a:rPr>
              <a:t>plan de prévention du VIH et des autres IST du client lors </a:t>
            </a:r>
            <a:r>
              <a:rPr lang="fr-FR" sz="3000" b="1" i="0" strike="noStrike" cap="none" spc="0" baseline="0" dirty="0">
                <a:solidFill>
                  <a:srgbClr val="1F497D"/>
                </a:solidFill>
                <a:effectLst/>
                <a:latin typeface="Calibri"/>
                <a:ea typeface="Calibri" panose="020F0502020204030204"/>
                <a:cs typeface="Calibri"/>
              </a:rPr>
              <a:t>des visites initiales de PrEP orale</a:t>
            </a:r>
            <a:endParaRPr lang="en-US" sz="3000" b="0" i="1" spc="-50" dirty="0">
              <a:latin typeface="Calibri"/>
              <a:cs typeface="Calibri"/>
            </a:endParaRPr>
          </a:p>
        </p:txBody>
      </p:sp>
      <p:sp>
        <p:nvSpPr>
          <p:cNvPr id="3" name="Content Placeholder 2"/>
          <p:cNvSpPr>
            <a:spLocks noGrp="1"/>
          </p:cNvSpPr>
          <p:nvPr>
            <p:ph sz="quarter" idx="10"/>
          </p:nvPr>
        </p:nvSpPr>
        <p:spPr/>
        <p:txBody>
          <a:bodyPr>
            <a:normAutofit/>
          </a:bodyPr>
          <a:lstStyle/>
          <a:p>
            <a:pPr marL="365773" lvl="1" indent="-365773">
              <a:lnSpc>
                <a:spcPts val="2601"/>
              </a:lnSpc>
              <a:spcBef>
                <a:spcPts val="1200"/>
              </a:spcBef>
              <a:spcAft>
                <a:spcPts val="601"/>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De quelle manière réduisez-vous maintenant votre exposition au VIH et aux autres IST ? </a:t>
            </a:r>
          </a:p>
          <a:p>
            <a:pPr marL="365773" lvl="1" indent="-365773">
              <a:lnSpc>
                <a:spcPts val="2601"/>
              </a:lnSpc>
              <a:spcBef>
                <a:spcPts val="1200"/>
              </a:spcBef>
              <a:spcAft>
                <a:spcPts val="601"/>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Quelles mesures avez-vous envisagées pour l’avenir ? </a:t>
            </a:r>
          </a:p>
          <a:p>
            <a:pPr marL="365773" lvl="1" indent="-365773">
              <a:lnSpc>
                <a:spcPts val="2601"/>
              </a:lnSpc>
              <a:spcBef>
                <a:spcPts val="1200"/>
              </a:spcBef>
              <a:spcAft>
                <a:spcPts val="601"/>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En décidant de prendre la PrEP orale, vous réduisez votre risque de contracter le VIH. </a:t>
            </a:r>
            <a:br>
              <a:rPr sz="2200" dirty="0"/>
            </a:br>
            <a:r>
              <a:rPr lang="fr-FR" sz="2200" b="0" i="0" strike="noStrike" cap="none" spc="-41" baseline="0" dirty="0">
                <a:solidFill>
                  <a:srgbClr val="000000"/>
                </a:solidFill>
                <a:effectLst/>
                <a:latin typeface="Calibri"/>
                <a:ea typeface="Calibri" panose="020F0502020204030204"/>
                <a:cs typeface="Calibri"/>
              </a:rPr>
              <a:t>Parlons de la façon dont la PrEP orale s’inscrit dans vos efforts de réduction de l’exposition. </a:t>
            </a:r>
          </a:p>
          <a:p>
            <a:pPr marL="365773" lvl="1" indent="-365773">
              <a:lnSpc>
                <a:spcPts val="2601"/>
              </a:lnSpc>
              <a:spcBef>
                <a:spcPts val="1200"/>
              </a:spcBef>
              <a:spcAft>
                <a:spcPts val="601"/>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Quelles autres idées ou projets, le cas échéant, avez-vous pour rester séronégatif/ve pour le VIH et les IST ? </a:t>
            </a:r>
          </a:p>
          <a:p>
            <a:endParaRPr lang="en-US" sz="2200" dirty="0"/>
          </a:p>
        </p:txBody>
      </p:sp>
      <p:sp>
        <p:nvSpPr>
          <p:cNvPr id="6" name="TextBox 5">
            <a:extLst>
              <a:ext uri="{FF2B5EF4-FFF2-40B4-BE49-F238E27FC236}">
                <a16:creationId xmlns:a16="http://schemas.microsoft.com/office/drawing/2014/main" id="{E117A2F3-EF6F-4A3B-A18D-42EA2E2BD41E}"/>
              </a:ext>
            </a:extLst>
          </p:cNvPr>
          <p:cNvSpPr txBox="1"/>
          <p:nvPr/>
        </p:nvSpPr>
        <p:spPr>
          <a:xfrm>
            <a:off x="1099413" y="5942792"/>
            <a:ext cx="9476043" cy="365762"/>
          </a:xfrm>
          <a:prstGeom prst="rect">
            <a:avLst/>
          </a:prstGeom>
          <a:noFill/>
        </p:spPr>
        <p:txBody>
          <a:bodyPr wrap="square" lIns="91440" tIns="45721" rIns="91440" bIns="45721" rtlCol="0" anchor="t">
            <a:spAutoFit/>
          </a:bodyPr>
          <a:lstStyle/>
          <a:p>
            <a:r>
              <a:rPr lang="fr-FR" sz="900" b="0" i="0" strike="noStrike" cap="none" spc="-50" baseline="0" dirty="0">
                <a:solidFill>
                  <a:srgbClr val="000000"/>
                </a:solidFill>
                <a:effectLst/>
                <a:latin typeface="Calibri"/>
                <a:ea typeface="Calibri" panose="020F0502020204030204"/>
                <a:cs typeface="Calibri"/>
              </a:rPr>
              <a:t>Adapté de : Organisation mondiale de la Santé. </a:t>
            </a:r>
            <a:r>
              <a:rPr lang="fr-FR" sz="900" b="0" i="1" strike="noStrike" cap="none" spc="-50" baseline="0" dirty="0">
                <a:solidFill>
                  <a:srgbClr val="000000"/>
                </a:solidFill>
                <a:effectLst/>
                <a:latin typeface="Calibri"/>
                <a:ea typeface="Calibri" panose="020F0502020204030204"/>
                <a:cs typeface="Calibri"/>
              </a:rPr>
              <a:t>WHO Implementation Tool for Pre-Exposure Prophylaxis (PrEP) of HIV Infection. Module 3 : Conseillers. </a:t>
            </a:r>
            <a:r>
              <a:rPr lang="fr-FR" sz="900" b="0" i="0" strike="noStrike" cap="none" spc="-50" baseline="0" dirty="0">
                <a:solidFill>
                  <a:srgbClr val="000000"/>
                </a:solidFill>
                <a:effectLst/>
                <a:latin typeface="Calibri"/>
                <a:ea typeface="Calibri" panose="020F0502020204030204"/>
                <a:cs typeface="Calibri"/>
              </a:rPr>
              <a:t>Genève : OMS ; 2017. </a:t>
            </a:r>
            <a:br>
              <a:rPr sz="900" dirty="0"/>
            </a:br>
            <a:r>
              <a:rPr lang="fr-FR" sz="900" b="0" i="0" strike="noStrike" cap="none" spc="-50" baseline="0" dirty="0">
                <a:solidFill>
                  <a:srgbClr val="000000"/>
                </a:solidFill>
                <a:effectLst/>
                <a:latin typeface="Calibri"/>
                <a:ea typeface="Calibri" panose="020F0502020204030204"/>
                <a:cs typeface="Calibri"/>
              </a:rPr>
              <a:t>Licence : CC BY-NC-SA 3.0 IGO. </a:t>
            </a:r>
            <a:endParaRPr lang="en-US" sz="900" spc="-5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689366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561810343"/>
              </p:ext>
            </p:extLst>
          </p:nvPr>
        </p:nvGraphicFramePr>
        <p:xfrm>
          <a:off x="1149351" y="1587501"/>
          <a:ext cx="10433049" cy="3709161"/>
        </p:xfrm>
        <a:graphic>
          <a:graphicData uri="http://schemas.openxmlformats.org/drawingml/2006/table">
            <a:tbl>
              <a:tblPr bandRow="1">
                <a:tableStyleId>{5C22544A-7EE6-4342-B048-85BDC9FD1C3A}</a:tableStyleId>
              </a:tblPr>
              <a:tblGrid>
                <a:gridCol w="2348037">
                  <a:extLst>
                    <a:ext uri="{9D8B030D-6E8A-4147-A177-3AD203B41FA5}">
                      <a16:colId xmlns:a16="http://schemas.microsoft.com/office/drawing/2014/main" val="3479676806"/>
                    </a:ext>
                  </a:extLst>
                </a:gridCol>
                <a:gridCol w="8085012">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917445">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Qu’est-ce que la PrEP orale ?</a:t>
                      </a:r>
                      <a:endParaRPr lang="en-US" sz="18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ct val="0"/>
                        </a:spcBef>
                        <a:spcAft>
                          <a:spcPts val="600"/>
                        </a:spcAft>
                      </a:pPr>
                      <a:r>
                        <a:rPr lang="fr-FR" sz="1800" b="0" i="0" strike="noStrike" cap="none" spc="0" baseline="0" dirty="0">
                          <a:solidFill>
                            <a:srgbClr val="000000"/>
                          </a:solidFill>
                          <a:effectLst/>
                          <a:latin typeface="Calibri"/>
                          <a:ea typeface="Calibri" panose="020F0502020204030204"/>
                          <a:cs typeface="Calibri"/>
                        </a:rPr>
                        <a:t>La PrEP orale est l’une des nombreuses options de prévention du VIH et, dans la mesure du possible, elle doit être utilisée en association avec des préservatifs et d’autres méthodes de prévention. </a:t>
                      </a:r>
                    </a:p>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La PrEP orale ne protège pas contre les autres IST et ne prévient pas les grossesses non désirées.</a:t>
                      </a:r>
                      <a:endParaRPr lang="en-US" sz="18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3108116115"/>
                  </a:ext>
                </a:extLst>
              </a:tr>
              <a:tr h="114020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La PrEP orale est efficace si elle est prise conformément à la prescription. </a:t>
                      </a:r>
                      <a:endParaRPr lang="en-US" sz="18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Pour que la PrEP orale soit efficace, vous devez la prendre telle qu’elle a été prescrite, c’est-à-dire, pour la plupart des gens, tous les jours pendant la période d’exposition potentielle et pendant quelques jours avant et après les expositions potentielles. </a:t>
                      </a:r>
                      <a:endParaRPr lang="en-US" sz="18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1919679157"/>
                  </a:ext>
                </a:extLst>
              </a:tr>
            </a:tbl>
          </a:graphicData>
        </a:graphic>
      </p:graphicFrame>
    </p:spTree>
    <p:extLst>
      <p:ext uri="{BB962C8B-B14F-4D97-AF65-F5344CB8AC3E}">
        <p14:creationId xmlns:p14="http://schemas.microsoft.com/office/powerpoint/2010/main" val="31274322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602922475"/>
              </p:ext>
            </p:extLst>
          </p:nvPr>
        </p:nvGraphicFramePr>
        <p:xfrm>
          <a:off x="1149351" y="1587500"/>
          <a:ext cx="10433047" cy="3771137"/>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14020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La PrEP orale n’est pas </a:t>
                      </a:r>
                      <a:br>
                        <a:rPr sz="1800" dirty="0"/>
                      </a:br>
                      <a:r>
                        <a:rPr lang="fr-FR" sz="1800" b="0" i="0" strike="noStrike" cap="none" spc="0" baseline="0" dirty="0">
                          <a:solidFill>
                            <a:srgbClr val="000000"/>
                          </a:solidFill>
                          <a:effectLst/>
                          <a:latin typeface="Calibri"/>
                          <a:ea typeface="Calibri" panose="020F0502020204030204"/>
                          <a:cs typeface="Calibri"/>
                        </a:rPr>
                        <a:t>à vie.</a:t>
                      </a:r>
                      <a:endParaRPr lang="en-US" sz="18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Vous devez prendre la PrEP orale aussi longtemps que vous pensez être exposé(e) au VIH. Certaines personnes n’ont besoin de prendre la PrEP orale qu’à certains moments de leur vie, tandis que d’autres en ont besoin en permanence. </a:t>
                      </a:r>
                      <a:endParaRPr lang="en-US" sz="18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1816422612"/>
                  </a:ext>
                </a:extLst>
              </a:tr>
              <a:tr h="2191765">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Début et arrêt de la PrEP orale</a:t>
                      </a:r>
                      <a:endParaRPr lang="en-US" sz="1800" b="0" dirty="0">
                        <a:effectLst/>
                        <a:latin typeface="Calibri"/>
                        <a:ea typeface="Calibri" panose="020F0502020204030204" pitchFamily="34" charset="0"/>
                      </a:endParaRPr>
                    </a:p>
                  </a:txBody>
                  <a:tcPr marL="68580" marR="68580" marT="54610" marB="54610"/>
                </a:tc>
                <a:tc>
                  <a:txBody>
                    <a:bodyPr/>
                    <a:lstStyle/>
                    <a:p>
                      <a:pPr marL="0" marR="0" lvl="0" indent="0" algn="l" defTabSz="685800" rtl="0" eaLnBrk="1" fontAlgn="auto" latinLnBrk="0" hangingPunct="1">
                        <a:lnSpc>
                          <a:spcPct val="115000"/>
                        </a:lnSpc>
                        <a:spcBef>
                          <a:spcPct val="0"/>
                        </a:spcBef>
                        <a:spcAft>
                          <a:spcPct val="0"/>
                        </a:spcAft>
                        <a:buClrTx/>
                        <a:buSzTx/>
                        <a:buFontTx/>
                        <a:buNone/>
                        <a:defRPr/>
                      </a:pPr>
                      <a:r>
                        <a:rPr lang="fr-FR" sz="1800" b="1" i="0" strike="noStrike" cap="none" spc="0" baseline="0" dirty="0">
                          <a:solidFill>
                            <a:srgbClr val="000000"/>
                          </a:solidFill>
                          <a:effectLst/>
                          <a:latin typeface="Calibri"/>
                          <a:ea typeface="Calibri" panose="020F0502020204030204"/>
                          <a:cs typeface="Calibri"/>
                        </a:rPr>
                        <a:t>Schéma thérapeutique pour tous les clients utilisant la PrEP orale pour prévenir l’acquisition du VIH lors d’expositions non sexuelles, tous les clients AFAB, et pour les clients AMAB qui utilisent des hormones exogènes à base d’estradiol</a:t>
                      </a:r>
                    </a:p>
                    <a:p>
                      <a:pPr marL="0" marR="0" lvl="0" indent="0" algn="l" defTabSz="685800" rtl="0" eaLnBrk="1" fontAlgn="auto" latinLnBrk="0" hangingPunct="1">
                        <a:lnSpc>
                          <a:spcPct val="115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La PrEP orale doit être prise quotidiennement et doit être utilisée pendant au moins sept jours consécutifs avant d’être considérée comme efficace. Elle doit être poursuivie pendant 7 jours après la dernière exposition potentielle.</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0494454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BE93B-BBBA-41DD-8BF4-560DF2A5D2B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5" name="Content Placeholder 4">
            <a:extLst>
              <a:ext uri="{FF2B5EF4-FFF2-40B4-BE49-F238E27FC236}">
                <a16:creationId xmlns:a16="http://schemas.microsoft.com/office/drawing/2014/main" id="{DF0F8B6F-88A0-4F47-AE38-4EB80272AD19}"/>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Une fois commencée, la PrEP orale doit être prise à vie.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endParaRPr lang="en-US" sz="2600" dirty="0">
              <a:solidFill>
                <a:srgbClr val="000000"/>
              </a:solidFill>
              <a:latin typeface="+mj-lt"/>
              <a:cs typeface="Calibri"/>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Faux</a:t>
            </a:r>
            <a:endParaRPr lang="en-US" sz="2600" i="0" dirty="0">
              <a:effectLst/>
              <a:latin typeface="+mj-lt"/>
              <a:cs typeface="Calibri"/>
            </a:endParaRPr>
          </a:p>
          <a:p>
            <a:pPr marL="0" indent="0">
              <a:buNone/>
            </a:pPr>
            <a:endParaRPr lang="en-US" sz="2600" dirty="0"/>
          </a:p>
        </p:txBody>
      </p:sp>
    </p:spTree>
    <p:extLst>
      <p:ext uri="{BB962C8B-B14F-4D97-AF65-F5344CB8AC3E}">
        <p14:creationId xmlns:p14="http://schemas.microsoft.com/office/powerpoint/2010/main" val="19867232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7710-895B-4854-A131-AE2DAAA4F2B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endParaRPr lang="en-US" sz="3400" dirty="0"/>
          </a:p>
        </p:txBody>
      </p:sp>
      <p:sp>
        <p:nvSpPr>
          <p:cNvPr id="3" name="Content Placeholder 2">
            <a:extLst>
              <a:ext uri="{FF2B5EF4-FFF2-40B4-BE49-F238E27FC236}">
                <a16:creationId xmlns:a16="http://schemas.microsoft.com/office/drawing/2014/main" id="{C10F6F51-8083-4FA5-97E6-03080BCB91C3}"/>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Une fois commencée, la PrEP orale doit être prise à vie.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endParaRPr lang="en-US" sz="2600" dirty="0">
              <a:solidFill>
                <a:srgbClr val="000000"/>
              </a:solidFill>
              <a:latin typeface="+mj-lt"/>
              <a:cs typeface="Calibri"/>
            </a:endParaRPr>
          </a:p>
          <a:p>
            <a:pPr marL="514350" indent="-514350">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endParaRPr lang="en-US" sz="2600" i="0" u="sng" dirty="0">
              <a:effectLst/>
              <a:latin typeface="+mj-lt"/>
              <a:cs typeface="Calibri"/>
            </a:endParaRPr>
          </a:p>
          <a:p>
            <a:pPr marL="0" indent="0">
              <a:buNone/>
            </a:pPr>
            <a:endParaRPr lang="en-US" sz="2600" dirty="0"/>
          </a:p>
          <a:p>
            <a:pPr marL="257175" indent="-257175"/>
            <a:endParaRPr lang="en-US" sz="2600" dirty="0">
              <a:cs typeface="Calibri"/>
            </a:endParaRPr>
          </a:p>
        </p:txBody>
      </p:sp>
      <p:sp>
        <p:nvSpPr>
          <p:cNvPr id="6" name="Content Placeholder 2">
            <a:extLst>
              <a:ext uri="{FF2B5EF4-FFF2-40B4-BE49-F238E27FC236}">
                <a16:creationId xmlns:a16="http://schemas.microsoft.com/office/drawing/2014/main" id="{DB3F17AD-A8CE-4200-B49D-373C51D0DD17}"/>
              </a:ext>
            </a:extLst>
          </p:cNvPr>
          <p:cNvSpPr txBox="1"/>
          <p:nvPr/>
        </p:nvSpPr>
        <p:spPr bwMode="auto">
          <a:xfrm>
            <a:off x="1270229" y="5279817"/>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000" b="0" i="0" strike="noStrike" cap="none" spc="-50" baseline="0" dirty="0">
                <a:solidFill>
                  <a:srgbClr val="000000"/>
                </a:solidFill>
                <a:effectLst/>
                <a:latin typeface="Calibri"/>
                <a:ea typeface="Calibri" panose="020F0502020204030204"/>
                <a:cs typeface="Calibri"/>
              </a:rPr>
              <a:t>L’utilisation de la PrEP orale est souvent cyclique et rarement à vie. L’un des objectifs du conseil sur la PrEP orale est d’aider les clients à utiliser efficacement la PrEP orale uniquement pendant les périodes d’exposition potentielle au VIH.</a:t>
            </a:r>
          </a:p>
        </p:txBody>
      </p:sp>
    </p:spTree>
    <p:extLst>
      <p:ext uri="{BB962C8B-B14F-4D97-AF65-F5344CB8AC3E}">
        <p14:creationId xmlns:p14="http://schemas.microsoft.com/office/powerpoint/2010/main" val="370693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2C90-BB05-4053-8888-319C2C29085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Poser des questions</a:t>
            </a:r>
          </a:p>
        </p:txBody>
      </p:sp>
      <p:sp>
        <p:nvSpPr>
          <p:cNvPr id="3" name="Content Placeholder 2">
            <a:extLst>
              <a:ext uri="{FF2B5EF4-FFF2-40B4-BE49-F238E27FC236}">
                <a16:creationId xmlns:a16="http://schemas.microsoft.com/office/drawing/2014/main" id="{C5E3A001-E99A-41E4-93AC-9DED1EBDB4E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306074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896815627"/>
              </p:ext>
            </p:extLst>
          </p:nvPr>
        </p:nvGraphicFramePr>
        <p:xfrm>
          <a:off x="1149351" y="1587501"/>
          <a:ext cx="10433049" cy="3760724"/>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96900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Début et arrêt de la PrEP orale</a:t>
                      </a:r>
                      <a:endParaRPr lang="en-US" sz="1800" b="0" dirty="0">
                        <a:effectLst/>
                        <a:latin typeface="Calibri"/>
                        <a:ea typeface="Calibri" panose="020F0502020204030204" pitchFamily="34" charset="0"/>
                      </a:endParaRPr>
                    </a:p>
                  </a:txBody>
                  <a:tcPr marL="68580" marR="68580" marT="54610" marB="54610"/>
                </a:tc>
                <a:tc>
                  <a:txBody>
                    <a:bodyPr/>
                    <a:lstStyle/>
                    <a:p>
                      <a:pPr marL="0" indent="0">
                        <a:lnSpc>
                          <a:spcPct val="115000"/>
                        </a:lnSpc>
                        <a:spcBef>
                          <a:spcPts val="300"/>
                        </a:spcBef>
                        <a:spcAft>
                          <a:spcPts val="300"/>
                        </a:spcAft>
                        <a:buNone/>
                      </a:pPr>
                      <a:r>
                        <a:rPr lang="fr-FR" sz="1800" b="1" i="0" strike="noStrike" cap="none" spc="0" baseline="0" dirty="0">
                          <a:solidFill>
                            <a:srgbClr val="000000"/>
                          </a:solidFill>
                          <a:effectLst/>
                          <a:latin typeface="Calibri"/>
                          <a:ea typeface="Calibri" panose="020F0502020204030204"/>
                          <a:cs typeface="Calibri"/>
                        </a:rPr>
                        <a:t>Schéma quotidien de PrEP pour les clients </a:t>
                      </a:r>
                      <a:r>
                        <a:rPr lang="fr-FR" sz="1800" b="1" i="0" strike="noStrike" cap="none" spc="0" baseline="0" dirty="0">
                          <a:solidFill>
                            <a:schemeClr val="tx1"/>
                          </a:solidFill>
                          <a:effectLst/>
                          <a:latin typeface="Calibri"/>
                          <a:ea typeface="Calibri" panose="020F0502020204030204"/>
                          <a:cs typeface="Calibri"/>
                        </a:rPr>
                        <a:t>PAHN </a:t>
                      </a:r>
                      <a:r>
                        <a:rPr lang="fr-FR" sz="1800" b="1" i="0" strike="noStrike" cap="none" spc="0" baseline="0" dirty="0">
                          <a:solidFill>
                            <a:srgbClr val="000000"/>
                          </a:solidFill>
                          <a:effectLst/>
                          <a:latin typeface="Calibri"/>
                          <a:ea typeface="Calibri" panose="020F0502020204030204"/>
                          <a:cs typeface="Calibri"/>
                        </a:rPr>
                        <a:t>utilisant une PrEP orale pour prévenir l’acquisition du VIH lors d’expositions sexuelles et qui n’utilisent pas d’hormones exogènes à base d’estradiol </a:t>
                      </a:r>
                      <a:endParaRPr lang="en-US" sz="1200" dirty="0"/>
                    </a:p>
                    <a:p>
                      <a:pPr marL="0" marR="0">
                        <a:lnSpc>
                          <a:spcPct val="115000"/>
                        </a:lnSpc>
                        <a:spcBef>
                          <a:spcPts val="300"/>
                        </a:spcBef>
                        <a:spcAft>
                          <a:spcPts val="300"/>
                        </a:spcAft>
                      </a:pPr>
                      <a:r>
                        <a:rPr lang="fr-FR" sz="1800" b="0" i="0" strike="noStrike" cap="none" spc="0" baseline="0" dirty="0">
                          <a:solidFill>
                            <a:srgbClr val="000000"/>
                          </a:solidFill>
                          <a:effectLst/>
                          <a:latin typeface="Calibri"/>
                          <a:ea typeface="Calibri" panose="020F0502020204030204"/>
                          <a:cs typeface="Calibri"/>
                        </a:rPr>
                        <a:t>Commencez la PrEP orale quotidienne par une dose de charge de deux comprimés à l’instauration de la PrEP et retardez les rapports sexuels d’au moins deux heures, moment auquel les concentrations de médicament seront suffisantes pour prévenir l’acquisition du VIH lors d’expositions sexuelles. Continuez à prendre un comprimé de PrEP à la même heure chaque jour. Pour arrêter, continuez à prendre un comprimé de PrEP quotidiennement jusqu’à deux jours après la dernière exposition sexuelle potentielle.</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3510533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797006147"/>
              </p:ext>
            </p:extLst>
          </p:nvPr>
        </p:nvGraphicFramePr>
        <p:xfrm>
          <a:off x="1149351" y="1587501"/>
          <a:ext cx="10433047" cy="340715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930907">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Début et arrêt de la PrEP orale</a:t>
                      </a:r>
                      <a:endParaRPr lang="en-US" sz="1800" b="0" dirty="0">
                        <a:effectLst/>
                        <a:latin typeface="Calibri"/>
                        <a:ea typeface="Calibri" panose="020F0502020204030204" pitchFamily="34" charset="0"/>
                      </a:endParaRPr>
                    </a:p>
                  </a:txBody>
                  <a:tcPr marL="68580" marR="68580" marT="54610" marB="54610"/>
                </a:tc>
                <a:tc>
                  <a:txBody>
                    <a:bodyPr/>
                    <a:lstStyle/>
                    <a:p>
                      <a:pPr marL="0" indent="0">
                        <a:lnSpc>
                          <a:spcPct val="115000"/>
                        </a:lnSpc>
                        <a:spcBef>
                          <a:spcPts val="300"/>
                        </a:spcBef>
                        <a:spcAft>
                          <a:spcPts val="300"/>
                        </a:spcAft>
                        <a:buNone/>
                      </a:pPr>
                      <a:r>
                        <a:rPr lang="fr-FR" sz="1800" b="1" i="0" strike="noStrike" cap="none" spc="0" baseline="0" dirty="0">
                          <a:solidFill>
                            <a:srgbClr val="000000"/>
                          </a:solidFill>
                          <a:effectLst/>
                          <a:latin typeface="Calibri"/>
                          <a:ea typeface="Calibri" panose="020F0502020204030204"/>
                          <a:cs typeface="Calibri"/>
                        </a:rPr>
                        <a:t>Schéma d’ED-PrEP pour les clients </a:t>
                      </a:r>
                      <a:r>
                        <a:rPr lang="fr-FR" sz="1800" b="1" i="0" strike="noStrike" cap="none" spc="0" baseline="0" dirty="0">
                          <a:solidFill>
                            <a:schemeClr val="tx1"/>
                          </a:solidFill>
                          <a:effectLst/>
                          <a:latin typeface="Calibri"/>
                          <a:ea typeface="Calibri" panose="020F0502020204030204"/>
                          <a:cs typeface="Calibri"/>
                        </a:rPr>
                        <a:t>PAHN</a:t>
                      </a:r>
                      <a:r>
                        <a:rPr lang="fr-FR" sz="1800" b="1" i="0" strike="noStrike" cap="none" spc="0" baseline="0" dirty="0">
                          <a:solidFill>
                            <a:srgbClr val="000000"/>
                          </a:solidFill>
                          <a:effectLst/>
                          <a:latin typeface="Calibri"/>
                          <a:ea typeface="Calibri" panose="020F0502020204030204"/>
                          <a:cs typeface="Calibri"/>
                        </a:rPr>
                        <a:t> utilisant une PrEP orale pour prévenir l’acquisition du VIH lors d’expositions sexuelles et qui n’utilisent pas d’hormones exogènes à base d’estradiol </a:t>
                      </a:r>
                      <a:endParaRPr lang="en-US" sz="1200" dirty="0"/>
                    </a:p>
                    <a:p>
                      <a:pPr marL="0" marR="0">
                        <a:lnSpc>
                          <a:spcPct val="115000"/>
                        </a:lnSpc>
                        <a:spcBef>
                          <a:spcPct val="0"/>
                        </a:spcBef>
                        <a:spcAft>
                          <a:spcPct val="0"/>
                        </a:spcAft>
                      </a:pPr>
                      <a:r>
                        <a:rPr lang="fr-FR" sz="1800" b="0" i="0" strike="noStrike" cap="none" spc="0" baseline="0" dirty="0">
                          <a:solidFill>
                            <a:srgbClr val="3F3E3E"/>
                          </a:solidFill>
                          <a:effectLst/>
                          <a:latin typeface="Calibri"/>
                          <a:ea typeface="Calibri" panose="020F0502020204030204"/>
                          <a:cs typeface="Calibri"/>
                        </a:rPr>
                        <a:t>Commencez l’ED-PrEP avec une dose de charge de deux comprimés pris 2 à 24 heures avant d’avoir des rapports sexuels pour d’assurer l’efficacité maximale des concentrations de médicament. Continuez à prendre un comprimé par jour à la même heure que la dose de charge jusqu’à deux jours après la dernière exposition sexuelle potentielle. Ce processus doit être répété pour chaque période d’exposition potentielle au VIH. </a:t>
                      </a: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29532606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 (5 minutes)</a:t>
            </a:r>
          </a:p>
        </p:txBody>
      </p:sp>
      <p:sp>
        <p:nvSpPr>
          <p:cNvPr id="3" name="Content Placeholder 2"/>
          <p:cNvSpPr>
            <a:spLocks noGrp="1"/>
          </p:cNvSpPr>
          <p:nvPr>
            <p:ph idx="1"/>
          </p:nvPr>
        </p:nvSpPr>
        <p:spPr/>
        <p:txBody>
          <a:bodyPr>
            <a:normAutofit/>
          </a:bodyPr>
          <a:lstStyle/>
          <a:p>
            <a:pPr marL="365773" lvl="1" indent="0">
              <a:lnSpc>
                <a:spcPts val="2601"/>
              </a:lnSpc>
              <a:buNone/>
            </a:pPr>
            <a:endParaRPr lang="en-US" sz="2000" spc="-60" dirty="0">
              <a:cs typeface="Calibri"/>
            </a:endParaRPr>
          </a:p>
          <a:p>
            <a:pPr marL="365773" lvl="1" indent="0">
              <a:lnSpc>
                <a:spcPts val="2601"/>
              </a:lnSpc>
              <a:buNone/>
            </a:pPr>
            <a:endParaRPr lang="en-US" sz="2000" spc="-60" dirty="0">
              <a:cs typeface="Calibri"/>
            </a:endParaRPr>
          </a:p>
          <a:p>
            <a:pPr marL="822992" lvl="1" indent="-457216">
              <a:lnSpc>
                <a:spcPts val="2601"/>
              </a:lnSpc>
              <a:buChar char="•"/>
            </a:pPr>
            <a:r>
              <a:rPr lang="fr-FR" sz="2000" b="0" i="0" strike="noStrike" cap="none" spc="-60" baseline="0" dirty="0">
                <a:solidFill>
                  <a:srgbClr val="000000"/>
                </a:solidFill>
                <a:effectLst/>
                <a:latin typeface="Calibri"/>
                <a:ea typeface="Calibri" panose="020F0502020204030204"/>
                <a:cs typeface="Calibri"/>
              </a:rPr>
              <a:t>Quelles sont les raisons fréquentes d’une faible observance ? </a:t>
            </a:r>
          </a:p>
          <a:p>
            <a:pPr marL="1123042" lvl="2" indent="-457216">
              <a:lnSpc>
                <a:spcPts val="2601"/>
              </a:lnSpc>
              <a:buChar char="•"/>
            </a:pPr>
            <a:r>
              <a:rPr lang="fr-FR" sz="1800" b="0" i="0" strike="noStrike" cap="none" spc="-60" baseline="0" dirty="0">
                <a:solidFill>
                  <a:srgbClr val="000000"/>
                </a:solidFill>
                <a:effectLst/>
                <a:latin typeface="Calibri"/>
                <a:ea typeface="Calibri" panose="020F0502020204030204"/>
                <a:cs typeface="Calibri"/>
              </a:rPr>
              <a:t>Pensez aux raisons associées à la personne, au médicament ainsi qu’aux raisons liées au système de santé.</a:t>
            </a:r>
            <a:endParaRPr lang="en-US" sz="1800" spc="-60" dirty="0"/>
          </a:p>
        </p:txBody>
      </p:sp>
    </p:spTree>
    <p:extLst>
      <p:ext uri="{BB962C8B-B14F-4D97-AF65-F5344CB8AC3E}">
        <p14:creationId xmlns:p14="http://schemas.microsoft.com/office/powerpoint/2010/main" val="41634717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Quelques raisons pour lesquelles les clients peuvent avoir du mal à observer le traitement</a:t>
            </a:r>
          </a:p>
        </p:txBody>
      </p:sp>
      <p:sp>
        <p:nvSpPr>
          <p:cNvPr id="5" name="Content Placeholder 4">
            <a:extLst>
              <a:ext uri="{FF2B5EF4-FFF2-40B4-BE49-F238E27FC236}">
                <a16:creationId xmlns:a16="http://schemas.microsoft.com/office/drawing/2014/main" id="{08E7A602-1317-4BAC-8AAA-225C29016525}"/>
              </a:ext>
            </a:extLst>
          </p:cNvPr>
          <p:cNvSpPr>
            <a:spLocks noGrp="1"/>
          </p:cNvSpPr>
          <p:nvPr>
            <p:ph sz="quarter" idx="10"/>
          </p:nvPr>
        </p:nvSpPr>
        <p:spPr/>
        <p:txBody>
          <a:bodyPr numCol="3">
            <a:normAutofit fontScale="92500"/>
          </a:bodyPr>
          <a:lstStyle/>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Pas convaincu(e) que la PrEP orale est nécessaire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Ne croit pas que la PrEP orale fonctionne ou est efficace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N’aime pas prendre de comprimés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développé des effets indésirables ; souhaite éviter les effets indésirables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été victime de stigmatisation lors de la prise de PrEP orale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Ne croit pas qu’il soit nécessaire d’en prendre tous les jours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Ne souhaite pas en prendre avec de l’alcool ou d’autres drogues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Souhaite éviter que d’autres soient témoins de la prise de comprimés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Craint que son/sa partenaire ne découvre son utilisation de la PrEP orale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oublié de prendre ses comprimés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oublié de renouveler l’ordonnance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des priorités concurrentes (par ex., emploi, garde d’enfants)</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 des difficultés avec son organisation personnelle et sa planification</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Affecté(e) par une dépression ou une autre maladie mentale non traitée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Ne peut pas payer les médicaments de la PrEP orale, les analyses de laboratoire ou d’autres coûts </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Ne veut pas venir à l’établissement de soins (ou ne peut pas se le permettre)</a:t>
            </a:r>
          </a:p>
          <a:p>
            <a:pPr marL="182888" indent="-182888">
              <a:lnSpc>
                <a:spcPts val="2400"/>
              </a:lnSpc>
              <a:spcBef>
                <a:spcPct val="0"/>
              </a:spcBef>
              <a:spcAft>
                <a:spcPts val="601"/>
              </a:spcAft>
              <a:buFont typeface="Arial"/>
              <a:buChar char="•"/>
            </a:pPr>
            <a:r>
              <a:rPr lang="fr-FR" sz="1800" b="0" i="0" strike="noStrike" cap="none" spc="-41" baseline="0" dirty="0">
                <a:solidFill>
                  <a:srgbClr val="000000"/>
                </a:solidFill>
                <a:effectLst/>
                <a:latin typeface="Calibri"/>
                <a:ea typeface="Calibri" panose="020F0502020204030204"/>
                <a:cs typeface="Calibri"/>
              </a:rPr>
              <a:t>Insatisfait(e) des interactions avec les prestataires de soins de santé</a:t>
            </a:r>
          </a:p>
          <a:p>
            <a:pPr marL="182888" indent="-182888" defTabSz="914435" fontAlgn="auto">
              <a:lnSpc>
                <a:spcPts val="2400"/>
              </a:lnSpc>
              <a:spcBef>
                <a:spcPct val="0"/>
              </a:spcBef>
              <a:spcAft>
                <a:spcPts val="601"/>
              </a:spcAft>
              <a:buClrTx/>
              <a:buFont typeface="Arial"/>
              <a:buChar char="•"/>
              <a:defRPr/>
            </a:pPr>
            <a:r>
              <a:rPr lang="fr-FR" sz="1800" b="0" i="0" strike="noStrike" cap="none" spc="-41" baseline="0" dirty="0">
                <a:solidFill>
                  <a:srgbClr val="000000"/>
                </a:solidFill>
                <a:effectLst/>
                <a:latin typeface="Calibri"/>
                <a:ea typeface="Calibri" panose="020F0502020204030204"/>
                <a:cs typeface="Calibri"/>
              </a:rPr>
              <a:t>Pas de place pour conserver les médicaments</a:t>
            </a:r>
          </a:p>
          <a:p>
            <a:pPr marL="182888" indent="-182888" defTabSz="914435" fontAlgn="auto">
              <a:lnSpc>
                <a:spcPts val="2400"/>
              </a:lnSpc>
              <a:spcBef>
                <a:spcPct val="0"/>
              </a:spcBef>
              <a:spcAft>
                <a:spcPts val="601"/>
              </a:spcAft>
              <a:buClrTx/>
              <a:buFont typeface="Arial"/>
              <a:buChar char="•"/>
              <a:defRPr/>
            </a:pPr>
            <a:r>
              <a:rPr lang="fr-FR" sz="1800" b="0" i="0" strike="noStrike" cap="none" spc="-41" baseline="0" dirty="0">
                <a:solidFill>
                  <a:srgbClr val="000000"/>
                </a:solidFill>
                <a:effectLst/>
                <a:latin typeface="Calibri"/>
                <a:ea typeface="Calibri" panose="020F0502020204030204"/>
                <a:cs typeface="Calibri"/>
              </a:rPr>
              <a:t>Problèmes de toxicomanie non résolus, en particulier dépendance à l’alcool ou à d’autres drogues</a:t>
            </a:r>
            <a:endParaRPr lang="en-GB" sz="1800" spc="-41" dirty="0">
              <a:cs typeface="Garamond"/>
            </a:endParaRPr>
          </a:p>
          <a:p>
            <a:pPr marL="182888" indent="-182888" defTabSz="914435" fontAlgn="auto">
              <a:lnSpc>
                <a:spcPts val="2400"/>
              </a:lnSpc>
              <a:spcBef>
                <a:spcPct val="0"/>
              </a:spcBef>
              <a:spcAft>
                <a:spcPts val="601"/>
              </a:spcAft>
              <a:buClrTx/>
              <a:buFont typeface="Arial"/>
              <a:buChar char="•"/>
              <a:defRPr/>
            </a:pPr>
            <a:r>
              <a:rPr lang="fr-FR" sz="1800" b="0" i="0" strike="noStrike" cap="none" spc="-41" baseline="0" dirty="0">
                <a:solidFill>
                  <a:srgbClr val="000000"/>
                </a:solidFill>
                <a:effectLst/>
                <a:latin typeface="Calibri"/>
                <a:ea typeface="Calibri" panose="020F0502020204030204"/>
                <a:cs typeface="Calibri"/>
              </a:rPr>
              <a:t>Alimentation insuffisante pour prendre des comprimés </a:t>
            </a:r>
          </a:p>
        </p:txBody>
      </p:sp>
    </p:spTree>
    <p:extLst>
      <p:ext uri="{BB962C8B-B14F-4D97-AF65-F5344CB8AC3E}">
        <p14:creationId xmlns:p14="http://schemas.microsoft.com/office/powerpoint/2010/main" val="21613968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 (5 minutes)</a:t>
            </a:r>
          </a:p>
        </p:txBody>
      </p:sp>
      <p:sp>
        <p:nvSpPr>
          <p:cNvPr id="3" name="Content Placeholder 2"/>
          <p:cNvSpPr>
            <a:spLocks noGrp="1"/>
          </p:cNvSpPr>
          <p:nvPr>
            <p:ph idx="1"/>
          </p:nvPr>
        </p:nvSpPr>
        <p:spPr/>
        <p:txBody>
          <a:bodyPr>
            <a:normAutofit/>
          </a:bodyPr>
          <a:lstStyle/>
          <a:p>
            <a:pPr marL="365773" lvl="1" indent="0">
              <a:lnSpc>
                <a:spcPts val="2601"/>
              </a:lnSpc>
              <a:buNone/>
            </a:pPr>
            <a:endParaRPr lang="en-US" sz="2200" spc="-60" dirty="0">
              <a:cs typeface="Calibri"/>
            </a:endParaRPr>
          </a:p>
          <a:p>
            <a:pPr marL="365773" lvl="1" indent="0">
              <a:lnSpc>
                <a:spcPts val="2601"/>
              </a:lnSpc>
              <a:buNone/>
            </a:pPr>
            <a:endParaRPr lang="en-US" sz="2200" spc="-60" dirty="0">
              <a:cs typeface="Calibri"/>
            </a:endParaRPr>
          </a:p>
          <a:p>
            <a:pPr marL="822992" lvl="1" indent="-457216">
              <a:lnSpc>
                <a:spcPts val="2601"/>
              </a:lnSpc>
              <a:buChar char="•"/>
            </a:pPr>
            <a:endParaRPr lang="en-US" sz="2200" spc="-60" dirty="0"/>
          </a:p>
          <a:p>
            <a:pPr marL="822992" lvl="1" indent="-457216">
              <a:lnSpc>
                <a:spcPts val="2601"/>
              </a:lnSpc>
              <a:buChar char="•"/>
            </a:pPr>
            <a:r>
              <a:rPr lang="fr-FR" sz="2200" b="0" i="0" strike="noStrike" cap="none" spc="-60" baseline="0" dirty="0">
                <a:solidFill>
                  <a:srgbClr val="000000"/>
                </a:solidFill>
                <a:effectLst/>
                <a:latin typeface="Calibri"/>
                <a:ea typeface="Calibri" panose="020F0502020204030204"/>
                <a:cs typeface="Calibri"/>
              </a:rPr>
              <a:t>Que peuvent faire les prestataires pour promouvoir et soutenir l’observance ? </a:t>
            </a:r>
            <a:endParaRPr lang="en-US" sz="2200" spc="-60" dirty="0">
              <a:cs typeface="Calibri"/>
            </a:endParaRPr>
          </a:p>
          <a:p>
            <a:pPr>
              <a:lnSpc>
                <a:spcPts val="2601"/>
              </a:lnSpc>
              <a:spcBef>
                <a:spcPts val="1801"/>
              </a:spcBef>
              <a:spcAft>
                <a:spcPts val="601"/>
              </a:spcAft>
            </a:pPr>
            <a:endParaRPr lang="en-US" sz="2200" spc="-60" dirty="0">
              <a:cs typeface="Calibri"/>
            </a:endParaRPr>
          </a:p>
        </p:txBody>
      </p:sp>
    </p:spTree>
    <p:extLst>
      <p:ext uri="{BB962C8B-B14F-4D97-AF65-F5344CB8AC3E}">
        <p14:creationId xmlns:p14="http://schemas.microsoft.com/office/powerpoint/2010/main" val="27057017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Leçons tirées des programmes de TAR</a:t>
            </a:r>
          </a:p>
        </p:txBody>
      </p:sp>
      <p:sp>
        <p:nvSpPr>
          <p:cNvPr id="3" name="Content Placeholder 2"/>
          <p:cNvSpPr>
            <a:spLocks noGrp="1"/>
          </p:cNvSpPr>
          <p:nvPr>
            <p:ph sz="quarter" idx="10"/>
          </p:nvPr>
        </p:nvSpPr>
        <p:spPr/>
        <p:txBody>
          <a:bodyPr>
            <a:normAutofit fontScale="90000"/>
          </a:bodyPr>
          <a:lstStyle/>
          <a:p>
            <a:pPr marL="0" indent="0">
              <a:lnSpc>
                <a:spcPts val="2601"/>
              </a:lnSpc>
              <a:buNone/>
            </a:pPr>
            <a:r>
              <a:rPr lang="fr-FR" sz="2200" b="1" i="0" strike="noStrike" cap="none" spc="0" baseline="0" dirty="0">
                <a:solidFill>
                  <a:srgbClr val="000000"/>
                </a:solidFill>
                <a:effectLst/>
                <a:latin typeface="Calibri"/>
                <a:ea typeface="Calibri" panose="020F0502020204030204"/>
                <a:cs typeface="Calibri"/>
              </a:rPr>
              <a:t>Comment les prestataires de santé peuvent influencer positivement l’observance</a:t>
            </a:r>
            <a:endParaRPr lang="en-US" sz="2200" b="1" dirty="0">
              <a:cs typeface="Calibri"/>
            </a:endParaRPr>
          </a:p>
          <a:p>
            <a:pPr marL="365773" indent="-365773">
              <a:lnSpc>
                <a:spcPts val="2601"/>
              </a:lnSpc>
            </a:pPr>
            <a:r>
              <a:rPr lang="fr-FR" sz="2200" b="0" i="0" strike="noStrike" cap="none" spc="-60" baseline="0" dirty="0">
                <a:solidFill>
                  <a:srgbClr val="000000"/>
                </a:solidFill>
                <a:effectLst/>
                <a:latin typeface="Calibri"/>
                <a:ea typeface="Calibri" panose="020F0502020204030204"/>
                <a:cs typeface="Calibri"/>
              </a:rPr>
              <a:t>Faciliter la connaissance et la compréhension précises des bénéfices et des besoins en matière de médicaments</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Exprimer leur confiance dans l’efficacité de la PrEP orale</a:t>
            </a: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Se préparer et gérer les effets indésirables</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Identifier le soutien social</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Développer l’auto-efficacité pour l’observance</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Soutenir l’identification d’un programme quotidien routinier qui inclut la prise régulière de comprimés</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Maintenir une ligne de communication ouverte avec les clients de la PrEP orale</a:t>
            </a:r>
            <a:endParaRPr lang="en-US" sz="2200" spc="-60" dirty="0">
              <a:cs typeface="Calibri"/>
            </a:endParaRPr>
          </a:p>
          <a:p>
            <a:pPr marL="365773" lvl="1" indent="-365773">
              <a:lnSpc>
                <a:spcPts val="2601"/>
              </a:lnSpc>
              <a:spcBef>
                <a:spcPts val="1200"/>
              </a:spcBef>
              <a:buFont typeface="Arial" panose="020B0604020202020204" pitchFamily="34" charset="0"/>
              <a:buChar char="•"/>
            </a:pPr>
            <a:r>
              <a:rPr lang="fr-FR" sz="2200" b="0" i="0" strike="noStrike" cap="none" spc="-60" baseline="0" dirty="0">
                <a:solidFill>
                  <a:srgbClr val="000000"/>
                </a:solidFill>
                <a:effectLst/>
                <a:latin typeface="Calibri"/>
                <a:ea typeface="Calibri" panose="020F0502020204030204"/>
                <a:cs typeface="Calibri"/>
              </a:rPr>
              <a:t>Travailler avec le client pour explorer tous les obstacles et discuter des solutions possibles</a:t>
            </a:r>
            <a:endParaRPr lang="en-US" sz="2200" spc="-60" dirty="0">
              <a:cs typeface="Calibri"/>
            </a:endParaRPr>
          </a:p>
          <a:p>
            <a:pPr marL="556915" lvl="1" indent="-214003"/>
            <a:endParaRPr lang="en-US" sz="2200" dirty="0">
              <a:cs typeface="Calibri"/>
            </a:endParaRPr>
          </a:p>
          <a:p>
            <a:endParaRPr lang="en-US" sz="2200" dirty="0">
              <a:solidFill>
                <a:schemeClr val="tx2"/>
              </a:solidFill>
            </a:endParaRPr>
          </a:p>
        </p:txBody>
      </p:sp>
    </p:spTree>
    <p:extLst>
      <p:ext uri="{BB962C8B-B14F-4D97-AF65-F5344CB8AC3E}">
        <p14:creationId xmlns:p14="http://schemas.microsoft.com/office/powerpoint/2010/main" val="13726907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99286838"/>
              </p:ext>
            </p:extLst>
          </p:nvPr>
        </p:nvGraphicFramePr>
        <p:xfrm>
          <a:off x="1149351" y="1587502"/>
          <a:ext cx="10433047" cy="4049268"/>
        </p:xfrm>
        <a:graphic>
          <a:graphicData uri="http://schemas.openxmlformats.org/drawingml/2006/table">
            <a:tbl>
              <a:tblPr bandRow="1">
                <a:tableStyleId>{5C22544A-7EE6-4342-B048-85BDC9FD1C3A}</a:tableStyleId>
              </a:tblPr>
              <a:tblGrid>
                <a:gridCol w="2049346">
                  <a:extLst>
                    <a:ext uri="{9D8B030D-6E8A-4147-A177-3AD203B41FA5}">
                      <a16:colId xmlns:a16="http://schemas.microsoft.com/office/drawing/2014/main" val="3479676806"/>
                    </a:ext>
                  </a:extLst>
                </a:gridCol>
                <a:gridCol w="8383701">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600" b="1" i="0" strike="noStrike" cap="none" spc="0" baseline="0" dirty="0">
                          <a:solidFill>
                            <a:srgbClr val="FFFFFF"/>
                          </a:solidFill>
                          <a:effectLst/>
                          <a:latin typeface="Calibri"/>
                          <a:ea typeface="Calibri" panose="020F0502020204030204"/>
                          <a:cs typeface="Calibri"/>
                        </a:rPr>
                        <a:t>Sujet</a:t>
                      </a:r>
                      <a:endParaRPr lang="en-US" sz="16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600" b="1" i="0" strike="noStrike" cap="none" spc="0" baseline="0" dirty="0">
                          <a:solidFill>
                            <a:srgbClr val="FFFFFF"/>
                          </a:solidFill>
                          <a:effectLst/>
                          <a:latin typeface="Calibri"/>
                          <a:ea typeface="Calibri" panose="020F0502020204030204"/>
                          <a:cs typeface="Calibri"/>
                        </a:rPr>
                        <a:t>Messages clés	</a:t>
                      </a:r>
                      <a:endParaRPr lang="en-US" sz="16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429453">
                <a:tc>
                  <a:txBody>
                    <a:bodyPr/>
                    <a:lstStyle/>
                    <a:p>
                      <a:pPr marL="0" marR="0">
                        <a:lnSpc>
                          <a:spcPct val="115000"/>
                        </a:lnSpc>
                        <a:spcBef>
                          <a:spcPct val="0"/>
                        </a:spcBef>
                        <a:spcAft>
                          <a:spcPct val="0"/>
                        </a:spcAft>
                      </a:pPr>
                      <a:r>
                        <a:rPr lang="fr-FR" sz="1600" b="0" i="0" strike="noStrike" cap="none" spc="0" baseline="0" dirty="0">
                          <a:solidFill>
                            <a:srgbClr val="000000"/>
                          </a:solidFill>
                          <a:effectLst/>
                          <a:latin typeface="Calibri"/>
                          <a:ea typeface="Calibri" panose="020F0502020204030204"/>
                          <a:cs typeface="Calibri"/>
                        </a:rPr>
                        <a:t>Moyens de soutenir l’observance</a:t>
                      </a:r>
                      <a:endParaRPr lang="en-US" sz="16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600" b="1" i="0" strike="noStrike" cap="none" spc="0" baseline="0" dirty="0">
                          <a:solidFill>
                            <a:srgbClr val="000000"/>
                          </a:solidFill>
                          <a:effectLst/>
                          <a:latin typeface="Calibri"/>
                          <a:ea typeface="Calibri" panose="020F0502020204030204"/>
                          <a:cs typeface="Calibri"/>
                        </a:rPr>
                        <a:t>La PrEP orale quotidienne</a:t>
                      </a:r>
                      <a:r>
                        <a:rPr lang="fr-FR" sz="1600" b="0" i="0" strike="noStrike" cap="none" spc="0" baseline="0" dirty="0">
                          <a:solidFill>
                            <a:srgbClr val="000000"/>
                          </a:solidFill>
                          <a:effectLst/>
                          <a:latin typeface="Calibri"/>
                          <a:ea typeface="Calibri" panose="020F0502020204030204"/>
                          <a:cs typeface="Calibri"/>
                        </a:rPr>
                        <a:t> peut être prise à tout moment de la journée, avec ou sans nourriture. Si vous oubliez une dose de PrEP orale quotidienne, prenez-la dès que vous vous en rendez compte. </a:t>
                      </a:r>
                      <a:endParaRPr lang="en-US" sz="1600" dirty="0">
                        <a:effectLst/>
                        <a:latin typeface="Calibri"/>
                        <a:ea typeface="Calibri" panose="020F0502020204030204" pitchFamily="34" charset="0"/>
                      </a:endParaRPr>
                    </a:p>
                    <a:p>
                      <a:pPr marL="0" marR="0">
                        <a:lnSpc>
                          <a:spcPct val="115000"/>
                        </a:lnSpc>
                        <a:spcBef>
                          <a:spcPts val="600"/>
                        </a:spcBef>
                        <a:spcAft>
                          <a:spcPct val="0"/>
                        </a:spcAft>
                      </a:pPr>
                      <a:r>
                        <a:rPr lang="fr-FR" sz="1600" b="0" i="0" strike="noStrike" cap="none" spc="0" baseline="0" dirty="0">
                          <a:solidFill>
                            <a:srgbClr val="000000"/>
                          </a:solidFill>
                          <a:effectLst/>
                          <a:latin typeface="Calibri"/>
                          <a:ea typeface="Calibri" panose="020F0502020204030204"/>
                          <a:cs typeface="Calibri"/>
                        </a:rPr>
                        <a:t>Certaines personnes trouvent qu’il est plus facile de se rappeler de prendre leur PrEP orale lorsqu’elles l’intègrent dans une routine quotidienne et la prennent à la même heure chaque jour. Par exemple, vous pouvez prendre la PrEP orale lorsque vous vous brossez les dents (le matin ou le soir), ou lorsque vous regardez votre émission de télévision préférée ou écoutez votre programme radio préféré. Il est utile d’associer la prise de la PrEP orale à une routine qui vous permet de vous sentir bien.</a:t>
                      </a:r>
                      <a:r>
                        <a:rPr lang="fr-FR" sz="1600" b="0" i="1" strike="noStrike" cap="none" spc="0" baseline="0" dirty="0">
                          <a:solidFill>
                            <a:srgbClr val="000000"/>
                          </a:solidFill>
                          <a:effectLst/>
                          <a:latin typeface="Calibri"/>
                          <a:ea typeface="Calibri" panose="020F0502020204030204"/>
                          <a:cs typeface="Calibri"/>
                        </a:rPr>
                        <a:t> </a:t>
                      </a:r>
                    </a:p>
                    <a:p>
                      <a:pPr marL="0" marR="0">
                        <a:lnSpc>
                          <a:spcPct val="115000"/>
                        </a:lnSpc>
                        <a:spcBef>
                          <a:spcPts val="600"/>
                        </a:spcBef>
                        <a:spcAft>
                          <a:spcPct val="0"/>
                        </a:spcAft>
                      </a:pPr>
                      <a:r>
                        <a:rPr lang="fr-FR" sz="1600" b="0" i="1" strike="noStrike" cap="none" spc="0" baseline="0" dirty="0">
                          <a:solidFill>
                            <a:srgbClr val="000000"/>
                          </a:solidFill>
                          <a:effectLst/>
                          <a:latin typeface="Calibri"/>
                          <a:ea typeface="Calibri" panose="020F0502020204030204"/>
                          <a:cs typeface="Calibri"/>
                        </a:rPr>
                        <a:t>Anticipez-vous des difficultés à prendre la PrEP comme prescrit, pour lesquelles je peux peut-être travailler avec vous pour trouver des solutions ? (Les prestataires doivent explorer et mettre l’accent sur l’observance et les rappels de prise de comprimés spécifiques à chacun. Cela peut être un moment approprié pour explorer la violence basée sur le genre et la violence du partenaire intime.)</a:t>
                      </a:r>
                      <a:endParaRPr lang="en-US" sz="1600" i="1"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17185888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6" name="Content Placeholder 11">
            <a:extLst>
              <a:ext uri="{FF2B5EF4-FFF2-40B4-BE49-F238E27FC236}">
                <a16:creationId xmlns:a16="http://schemas.microsoft.com/office/drawing/2014/main" id="{75FDC6D9-A981-4B8E-9F45-E43CEEAE7072}"/>
              </a:ext>
            </a:extLst>
          </p:cNvPr>
          <p:cNvGraphicFramePr/>
          <p:nvPr>
            <p:extLst>
              <p:ext uri="{D42A27DB-BD31-4B8C-83A1-F6EECF244321}">
                <p14:modId xmlns:p14="http://schemas.microsoft.com/office/powerpoint/2010/main" val="409407891"/>
              </p:ext>
            </p:extLst>
          </p:nvPr>
        </p:nvGraphicFramePr>
        <p:xfrm>
          <a:off x="1148933" y="1587500"/>
          <a:ext cx="10433047" cy="4533900"/>
        </p:xfrm>
        <a:graphic>
          <a:graphicData uri="http://schemas.openxmlformats.org/drawingml/2006/table">
            <a:tbl>
              <a:tblPr bandRow="1">
                <a:tableStyleId>{5C22544A-7EE6-4342-B048-85BDC9FD1C3A}</a:tableStyleId>
              </a:tblPr>
              <a:tblGrid>
                <a:gridCol w="2049346">
                  <a:extLst>
                    <a:ext uri="{9D8B030D-6E8A-4147-A177-3AD203B41FA5}">
                      <a16:colId xmlns:a16="http://schemas.microsoft.com/office/drawing/2014/main" val="3479676806"/>
                    </a:ext>
                  </a:extLst>
                </a:gridCol>
                <a:gridCol w="8383701">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600" b="1" i="0" strike="noStrike" cap="none" spc="0" baseline="0" dirty="0">
                          <a:solidFill>
                            <a:srgbClr val="FFFFFF"/>
                          </a:solidFill>
                          <a:effectLst/>
                          <a:latin typeface="Calibri"/>
                          <a:ea typeface="Calibri" panose="020F0502020204030204"/>
                          <a:cs typeface="Calibri"/>
                        </a:rPr>
                        <a:t>Sujet</a:t>
                      </a:r>
                      <a:endParaRPr lang="en-US" sz="16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600" b="1" i="0" strike="noStrike" cap="none" spc="0" baseline="0" dirty="0">
                          <a:solidFill>
                            <a:srgbClr val="FFFFFF"/>
                          </a:solidFill>
                          <a:effectLst/>
                          <a:latin typeface="Calibri"/>
                          <a:ea typeface="Calibri" panose="020F0502020204030204"/>
                          <a:cs typeface="Calibri"/>
                        </a:rPr>
                        <a:t>Messages clés	</a:t>
                      </a:r>
                      <a:endParaRPr lang="en-US" sz="16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490725">
                <a:tc>
                  <a:txBody>
                    <a:bodyPr/>
                    <a:lstStyle/>
                    <a:p>
                      <a:pPr marL="0" marR="0">
                        <a:lnSpc>
                          <a:spcPct val="115000"/>
                        </a:lnSpc>
                        <a:spcBef>
                          <a:spcPct val="0"/>
                        </a:spcBef>
                        <a:spcAft>
                          <a:spcPct val="0"/>
                        </a:spcAft>
                      </a:pPr>
                      <a:r>
                        <a:rPr lang="fr-FR" sz="1600" b="0" i="0" strike="noStrike" cap="none" spc="0" baseline="0" dirty="0">
                          <a:solidFill>
                            <a:srgbClr val="000000"/>
                          </a:solidFill>
                          <a:effectLst/>
                          <a:latin typeface="Calibri"/>
                          <a:ea typeface="Calibri" panose="020F0502020204030204"/>
                          <a:cs typeface="Calibri"/>
                        </a:rPr>
                        <a:t>Moyens de soutenir l’observance</a:t>
                      </a:r>
                      <a:endParaRPr lang="en-US" sz="16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ts val="600"/>
                        </a:spcBef>
                        <a:spcAft>
                          <a:spcPct val="0"/>
                        </a:spcAft>
                      </a:pPr>
                      <a:r>
                        <a:rPr lang="fr-FR" sz="1600" b="1" i="0" strike="noStrike" cap="none" spc="0" baseline="0" dirty="0">
                          <a:solidFill>
                            <a:srgbClr val="000000"/>
                          </a:solidFill>
                          <a:effectLst/>
                          <a:latin typeface="Calibri"/>
                          <a:ea typeface="Calibri" panose="020F0502020204030204"/>
                          <a:cs typeface="Calibri"/>
                        </a:rPr>
                        <a:t>L’ED-PrEP</a:t>
                      </a:r>
                      <a:r>
                        <a:rPr lang="fr-FR" sz="1600" b="0" i="0" strike="noStrike" cap="none" spc="0" baseline="0" dirty="0">
                          <a:solidFill>
                            <a:srgbClr val="000000"/>
                          </a:solidFill>
                          <a:effectLst/>
                          <a:latin typeface="Calibri"/>
                          <a:ea typeface="Calibri" panose="020F0502020204030204"/>
                          <a:cs typeface="Calibri"/>
                        </a:rPr>
                        <a:t> peut être prise à tout moment de la journée, 2 à 24 heures avant les rapports sexuels, avec ou sans nourriture. Si vous oubliez de prendre la bonne dose avant ou après un rapport sexuel sans préservatif, vous devez me contacter le plus rapidement possible dans les 72 heures. Il vous sera peut-être plus facile de vous souvenir de prendre votre PrEP orale si vous intégrez un rappel quotidien dans votre emploi du temps pour prendre le temps de réfléchir à la possibilité d’avoir des rapports sexuels et de prendre la dose de charge ou les doses de suivi si nécessaire. Par exemple, vous pourriez envisager de prendre la PrEP orale lorsque vous vous brossez les dents (le matin ou le soir), ou lorsque vous regardez votre émission de télévision préférée ou écoutez votre programme radio préféré. Il est utile d’associer le rappel de la PrEP orale à une routine qui vous fait vous sentir bien.</a:t>
                      </a:r>
                      <a:r>
                        <a:rPr lang="fr-FR" sz="1600" b="0" i="1" strike="noStrike" cap="none" spc="0" baseline="0" dirty="0">
                          <a:solidFill>
                            <a:srgbClr val="000000"/>
                          </a:solidFill>
                          <a:effectLst/>
                          <a:latin typeface="Calibri"/>
                          <a:ea typeface="Calibri" panose="020F0502020204030204"/>
                          <a:cs typeface="Calibri"/>
                        </a:rPr>
                        <a:t> </a:t>
                      </a:r>
                    </a:p>
                    <a:p>
                      <a:pPr marL="0" marR="0">
                        <a:lnSpc>
                          <a:spcPct val="115000"/>
                        </a:lnSpc>
                        <a:spcBef>
                          <a:spcPts val="600"/>
                        </a:spcBef>
                        <a:spcAft>
                          <a:spcPct val="0"/>
                        </a:spcAft>
                      </a:pPr>
                      <a:r>
                        <a:rPr lang="fr-FR" sz="1600" b="0" i="1" strike="noStrike" cap="none" spc="0" baseline="0" dirty="0">
                          <a:solidFill>
                            <a:srgbClr val="000000"/>
                          </a:solidFill>
                          <a:effectLst/>
                          <a:latin typeface="Calibri"/>
                          <a:ea typeface="Calibri" panose="020F0502020204030204"/>
                          <a:cs typeface="Calibri"/>
                        </a:rPr>
                        <a:t>Anticipez-vous des difficultés à prendre la PrEP comme prescrit, pour lesquelles je pourrais peut-être travailler avec vous pour trouver des solutions ? (Les prestataires doivent explorer et insister sur l’observance et les rappels de prise de comprimés spécifiques à chacun. Cela peut être un moment approprié pour explorer la violence basée sur le genre et la violence du partenaire intime.)</a:t>
                      </a:r>
                      <a:endParaRPr lang="en-US" sz="16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93036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Amorces potentielles pour discuter de l’utilisation efficace</a:t>
            </a:r>
            <a:r>
              <a:rPr lang="fr-FR" sz="3400" b="0" i="0" strike="noStrike" cap="none" spc="0" baseline="0" dirty="0">
                <a:solidFill>
                  <a:srgbClr val="1F497D"/>
                </a:solidFill>
                <a:effectLst/>
                <a:latin typeface="Calibri"/>
                <a:ea typeface="Calibri" panose="020F0502020204030204"/>
                <a:cs typeface="Calibri"/>
              </a:rPr>
              <a:t> </a:t>
            </a:r>
            <a:r>
              <a:rPr lang="fr-FR" sz="3400" i="0" strike="noStrike" cap="none" spc="0" baseline="0" dirty="0">
                <a:solidFill>
                  <a:srgbClr val="1F497D"/>
                </a:solidFill>
                <a:effectLst/>
                <a:latin typeface="Calibri"/>
                <a:ea typeface="Calibri" panose="020F0502020204030204"/>
                <a:cs typeface="Calibri"/>
              </a:rPr>
              <a:t>lors des visites initiales de PrEP orale</a:t>
            </a:r>
            <a:endParaRPr lang="en-US" sz="3400" i="1" dirty="0">
              <a:latin typeface="Calibri"/>
              <a:cs typeface="Calibri"/>
            </a:endParaRPr>
          </a:p>
        </p:txBody>
      </p:sp>
      <p:sp>
        <p:nvSpPr>
          <p:cNvPr id="3" name="Content Placeholder 2"/>
          <p:cNvSpPr>
            <a:spLocks noGrp="1"/>
          </p:cNvSpPr>
          <p:nvPr>
            <p:ph sz="quarter" idx="10"/>
          </p:nvPr>
        </p:nvSpPr>
        <p:spPr>
          <a:xfrm>
            <a:off x="1148933" y="1365824"/>
            <a:ext cx="10433470" cy="4419870"/>
          </a:xfrm>
        </p:spPr>
        <p:txBody>
          <a:bodyPr>
            <a:noAutofit/>
          </a:bodyPr>
          <a:lstStyle/>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Avez-vous de l’expérience dans la prise quotidienne d’un médicament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Quelle est votre expérience de la prise quotidienne d’un médicament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Prenez-vous actuellement des médicaments de façon quotidienne et à long terme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Lorsque vous avez pris des médicaments dans le passé, comment vous êtes-vous souvenu de les prendre ? Qu’est-ce qui vous aide à vous rappeler de prendre vos comprimés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Comment envisagez-vous de prendre votre comprimé de PrEP quotidiennement ? (ajustez la question pour les utilisateurs de PEP qui ne le prendront pas quotidiennement)</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Que ferez-vous si vous êtes loin de chez vous pour une nuit ou plus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Que ferez-vous si vous oubliez une dose de votre PrEP orale ? </a:t>
            </a:r>
          </a:p>
          <a:p>
            <a:pPr marL="365773" lvl="1" indent="-365773">
              <a:lnSpc>
                <a:spcPct val="120000"/>
              </a:lnSpc>
              <a:spcBef>
                <a:spcPct val="0"/>
              </a:spcBef>
              <a:spcAft>
                <a:spcPct val="0"/>
              </a:spcAft>
              <a:buFont typeface="Arial" panose="020B0604020202020204" pitchFamily="34" charset="0"/>
              <a:buChar char="•"/>
            </a:pPr>
            <a:r>
              <a:rPr lang="fr-FR" sz="2200" b="0" i="0" strike="noStrike" cap="none" spc="-50" baseline="0" dirty="0">
                <a:solidFill>
                  <a:srgbClr val="000000"/>
                </a:solidFill>
                <a:effectLst/>
                <a:latin typeface="Calibri"/>
                <a:ea typeface="Calibri" panose="020F0502020204030204"/>
                <a:cs typeface="Calibri"/>
              </a:rPr>
              <a:t>Quelle est votre compréhension des effets indésirables possibles de la PrEP orale ?</a:t>
            </a:r>
          </a:p>
          <a:p>
            <a:pPr marL="365773" lvl="1" indent="-365773">
              <a:lnSpc>
                <a:spcPct val="120000"/>
              </a:lnSpc>
              <a:spcBef>
                <a:spcPct val="0"/>
              </a:spcBef>
              <a:spcAft>
                <a:spcPct val="0"/>
              </a:spcAft>
              <a:buFont typeface="Arial" panose="020B0604020202020204" pitchFamily="34" charset="0"/>
              <a:buChar char="•"/>
            </a:pPr>
            <a:r>
              <a:rPr lang="fr-FR" sz="2200" spc="-50" dirty="0">
                <a:solidFill>
                  <a:srgbClr val="000000"/>
                </a:solidFill>
                <a:latin typeface="Calibri"/>
                <a:cs typeface="Calibri"/>
              </a:rPr>
              <a:t>Comment</a:t>
            </a:r>
            <a:r>
              <a:rPr lang="fr-FR" sz="2200" b="0" i="0" strike="noStrike" cap="none" spc="-50" baseline="0" dirty="0">
                <a:solidFill>
                  <a:srgbClr val="000000"/>
                </a:solidFill>
                <a:effectLst/>
                <a:latin typeface="Calibri"/>
                <a:ea typeface="Calibri" panose="020F0502020204030204"/>
                <a:cs typeface="Calibri"/>
              </a:rPr>
              <a:t> allez-vous gérer les effets indésirables si vous en avez ?</a:t>
            </a:r>
          </a:p>
        </p:txBody>
      </p:sp>
      <p:sp>
        <p:nvSpPr>
          <p:cNvPr id="5" name="TextBox 4">
            <a:extLst>
              <a:ext uri="{FF2B5EF4-FFF2-40B4-BE49-F238E27FC236}">
                <a16:creationId xmlns:a16="http://schemas.microsoft.com/office/drawing/2014/main" id="{7A4883DC-F4E7-4A58-B86A-4743B21D569E}"/>
              </a:ext>
            </a:extLst>
          </p:cNvPr>
          <p:cNvSpPr txBox="1"/>
          <p:nvPr/>
        </p:nvSpPr>
        <p:spPr>
          <a:xfrm>
            <a:off x="1097795" y="6007370"/>
            <a:ext cx="9695602" cy="396242"/>
          </a:xfrm>
          <a:prstGeom prst="rect">
            <a:avLst/>
          </a:prstGeom>
          <a:noFill/>
        </p:spPr>
        <p:txBody>
          <a:bodyPr wrap="square" lIns="91440" tIns="45721" rIns="91440" bIns="45721" rtlCol="0" anchor="t">
            <a:spAutoFit/>
          </a:bodyPr>
          <a:lstStyle/>
          <a:p>
            <a:r>
              <a:rPr lang="fr-FR" sz="1000" b="0" i="0" strike="noStrike" cap="none" spc="-50" baseline="0" dirty="0">
                <a:solidFill>
                  <a:srgbClr val="000000"/>
                </a:solidFill>
                <a:effectLst/>
                <a:latin typeface="Calibri"/>
                <a:ea typeface="Calibri" panose="020F0502020204030204"/>
                <a:cs typeface="Calibri"/>
              </a:rPr>
              <a:t>Adapté de : Organisation mondiale de la Santé. </a:t>
            </a:r>
            <a:r>
              <a:rPr lang="fr-FR" sz="1000" b="0" i="1" strike="noStrike" cap="none" spc="-50" baseline="0" dirty="0">
                <a:solidFill>
                  <a:srgbClr val="000000"/>
                </a:solidFill>
                <a:effectLst/>
                <a:latin typeface="Calibri"/>
                <a:ea typeface="Calibri" panose="020F0502020204030204"/>
                <a:cs typeface="Calibri"/>
              </a:rPr>
              <a:t>WHO Implementation Tool for Pre-Exposure Prophylaxis (PrEP) of HIV Infection. Module 3 : Conseillers. </a:t>
            </a:r>
            <a:r>
              <a:rPr lang="fr-FR" sz="1000" b="0" i="0" strike="noStrike" cap="none" spc="-50" baseline="0" dirty="0">
                <a:solidFill>
                  <a:srgbClr val="000000"/>
                </a:solidFill>
                <a:effectLst/>
                <a:latin typeface="Calibri"/>
                <a:ea typeface="Calibri" panose="020F0502020204030204"/>
                <a:cs typeface="Calibri"/>
              </a:rPr>
              <a:t>Genève : OMS ; 2017. </a:t>
            </a:r>
            <a:br>
              <a:rPr sz="1000" dirty="0"/>
            </a:br>
            <a:r>
              <a:rPr lang="fr-FR" sz="1000" b="0" i="0" strike="noStrike" cap="none" spc="-50" baseline="0" dirty="0">
                <a:solidFill>
                  <a:srgbClr val="000000"/>
                </a:solidFill>
                <a:effectLst/>
                <a:latin typeface="Calibri"/>
                <a:ea typeface="Calibri" panose="020F0502020204030204"/>
                <a:cs typeface="Calibri"/>
              </a:rPr>
              <a:t>Licence : CC BY-NC-SA 3.0 IGO</a:t>
            </a:r>
            <a:r>
              <a:rPr lang="fr-FR" sz="1000" b="0" i="0" strike="noStrike" cap="none" spc="-50" baseline="0" dirty="0">
                <a:solidFill>
                  <a:srgbClr val="808080"/>
                </a:solidFill>
                <a:effectLst/>
                <a:latin typeface="Calibri"/>
                <a:ea typeface="Calibri" panose="020F0502020204030204"/>
                <a:cs typeface="Calibri"/>
              </a:rPr>
              <a:t>. </a:t>
            </a:r>
            <a:endParaRPr lang="en-US" sz="1000" spc="-50" dirty="0">
              <a:solidFill>
                <a:schemeClr val="bg1">
                  <a:lumMod val="50000"/>
                </a:schemeClr>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2987316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Le conseil pour soutenir l’observance de la PrEP orale doit inclure :</a:t>
            </a:r>
            <a:r>
              <a:rPr lang="fr-FR" sz="2600" b="0" i="1" strike="noStrike" cap="none" spc="0" baseline="0" dirty="0">
                <a:solidFill>
                  <a:srgbClr val="000000"/>
                </a:solidFill>
                <a:effectLst/>
                <a:latin typeface="Calibri"/>
                <a:ea typeface="Calibri" panose="020F0502020204030204"/>
                <a:cs typeface="Calibri"/>
              </a:rPr>
              <a:t> </a:t>
            </a:r>
            <a:endParaRPr lang="en-US" sz="2600" dirty="0"/>
          </a:p>
          <a:p>
            <a:pPr marL="0" indent="0">
              <a:spcBef>
                <a:spcPct val="0"/>
              </a:spcBef>
              <a:spcAft>
                <a:spcPct val="0"/>
              </a:spcAft>
              <a:buNone/>
              <a:tabLst>
                <a:tab pos="457216" algn="l"/>
              </a:tabLst>
            </a:pPr>
            <a:endParaRPr lang="en-US" sz="2600" i="1" dirty="0">
              <a:effectLst/>
              <a:latin typeface="+mj-lt"/>
              <a:ea typeface="Times New Roman" panose="02020603050405020304" pitchFamily="18" charset="0"/>
              <a:cs typeface="Calibri"/>
            </a:endParaRP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Une approche centrée sur le client </a:t>
            </a: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Identification des obstacles à la prise de la PrEP orale </a:t>
            </a: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Identification de stratégies spécifiques au client pour utiliser efficacement la PrEP orale </a:t>
            </a:r>
          </a:p>
          <a:p>
            <a:pPr marL="514350" indent="-51435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Intégration de l’utilisation du préservatif</a:t>
            </a: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Toutes les réponses ci-dessus</a:t>
            </a:r>
            <a:endParaRPr lang="en-US" sz="2600" dirty="0">
              <a:effectLst/>
              <a:latin typeface="+mj-lt"/>
              <a:ea typeface="Times New Roman" panose="02020603050405020304" pitchFamily="18" charset="0"/>
              <a:cs typeface="Calibri"/>
            </a:endParaRPr>
          </a:p>
        </p:txBody>
      </p:sp>
    </p:spTree>
    <p:extLst>
      <p:ext uri="{BB962C8B-B14F-4D97-AF65-F5344CB8AC3E}">
        <p14:creationId xmlns:p14="http://schemas.microsoft.com/office/powerpoint/2010/main" val="13037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4925-A0B7-4056-8041-BDA8A380D9D6}"/>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8261C1E6-ED55-4C91-8FD0-6E984C2EE1F2}"/>
              </a:ext>
            </a:extLst>
          </p:cNvPr>
          <p:cNvSpPr>
            <a:spLocks noGrp="1"/>
          </p:cNvSpPr>
          <p:nvPr>
            <p:ph idx="1"/>
          </p:nvPr>
        </p:nvSpPr>
        <p:spPr/>
        <p:txBody>
          <a:bodyPr/>
          <a:lstStyle/>
          <a:p>
            <a:endParaRPr lang="en-US" sz="2600" dirty="0"/>
          </a:p>
          <a:p>
            <a:endParaRPr lang="en-US" sz="2600" dirty="0"/>
          </a:p>
          <a:p>
            <a:r>
              <a:rPr lang="fr-FR" sz="2600" b="0" i="0" strike="noStrike" cap="none" spc="0" baseline="0" dirty="0">
                <a:solidFill>
                  <a:srgbClr val="000000"/>
                </a:solidFill>
                <a:effectLst/>
                <a:latin typeface="Calibri"/>
                <a:ea typeface="Calibri" panose="020F0502020204030204"/>
                <a:cs typeface="Calibri"/>
              </a:rPr>
              <a:t>Qu’espérez-vous tirer de cette formation ?</a:t>
            </a:r>
          </a:p>
        </p:txBody>
      </p:sp>
    </p:spTree>
    <p:extLst>
      <p:ext uri="{BB962C8B-B14F-4D97-AF65-F5344CB8AC3E}">
        <p14:creationId xmlns:p14="http://schemas.microsoft.com/office/powerpoint/2010/main" val="6065220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Le conseil pour soutenir l’observance de la PrEP orale doit inclure</a:t>
            </a:r>
            <a:r>
              <a:rPr lang="fr-FR" sz="2600" b="0" i="0" strike="noStrike" cap="none" spc="0" baseline="0" dirty="0">
                <a:solidFill>
                  <a:srgbClr val="000000"/>
                </a:solidFill>
                <a:effectLst/>
                <a:latin typeface="Calibri"/>
                <a:ea typeface="Calibri" panose="020F0502020204030204"/>
                <a:cs typeface="Calibri"/>
              </a:rPr>
              <a:t> </a:t>
            </a:r>
            <a:r>
              <a:rPr lang="fr-FR" sz="2600" b="1" i="0" strike="noStrike" cap="none" spc="0" baseline="0" dirty="0">
                <a:solidFill>
                  <a:srgbClr val="000000"/>
                </a:solidFill>
                <a:effectLst/>
                <a:latin typeface="Calibri"/>
                <a:ea typeface="Calibri" panose="020F0502020204030204"/>
                <a:cs typeface="Calibri"/>
              </a:rPr>
              <a:t>:</a:t>
            </a:r>
            <a:endParaRPr lang="en-US" sz="2600" dirty="0">
              <a:latin typeface="+mj-lt"/>
              <a:ea typeface="Times New Roman" panose="02020603050405020304" pitchFamily="18" charset="0"/>
              <a:cs typeface="Calibri"/>
            </a:endParaRPr>
          </a:p>
          <a:p>
            <a:pPr marL="0" indent="0">
              <a:spcBef>
                <a:spcPct val="0"/>
              </a:spcBef>
              <a:spcAft>
                <a:spcPct val="0"/>
              </a:spcAft>
              <a:buNone/>
              <a:tabLst>
                <a:tab pos="457216" algn="l"/>
              </a:tabLst>
            </a:pPr>
            <a:endParaRPr lang="en-US" sz="2600" i="1" dirty="0">
              <a:latin typeface="+mj-lt"/>
              <a:ea typeface="Times New Roman" panose="02020603050405020304" pitchFamily="18" charset="0"/>
              <a:cs typeface="Calibri"/>
            </a:endParaRPr>
          </a:p>
          <a:p>
            <a:pPr marL="514350" indent="-51435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Une approche centrée sur le client </a:t>
            </a:r>
            <a:endParaRPr lang="en-US" sz="2600" dirty="0"/>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Identification des obstacles à la prise de la PrEP orale </a:t>
            </a: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Identification de stratégies spécifiques au client pour utiliser efficacement la PrEP orale </a:t>
            </a:r>
          </a:p>
          <a:p>
            <a:pPr marL="514350" indent="-51435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Intégration de l’utilisation du préservatif </a:t>
            </a:r>
          </a:p>
          <a:p>
            <a:pPr marL="514350" indent="-514350">
              <a:spcBef>
                <a:spcPct val="0"/>
              </a:spcBef>
              <a:spcAft>
                <a:spcPct val="0"/>
              </a:spcAf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Toutes les réponses ci-dessus</a:t>
            </a:r>
          </a:p>
        </p:txBody>
      </p:sp>
      <p:sp>
        <p:nvSpPr>
          <p:cNvPr id="4" name="Content Placeholder 2">
            <a:extLst>
              <a:ext uri="{FF2B5EF4-FFF2-40B4-BE49-F238E27FC236}">
                <a16:creationId xmlns:a16="http://schemas.microsoft.com/office/drawing/2014/main" id="{E5F0C3CD-92F2-458D-BA0A-EC62D1A00FFA}"/>
              </a:ext>
            </a:extLst>
          </p:cNvPr>
          <p:cNvSpPr txBox="1"/>
          <p:nvPr/>
        </p:nvSpPr>
        <p:spPr bwMode="auto">
          <a:xfrm>
            <a:off x="1270229" y="5279817"/>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1700" b="0" i="0" strike="noStrike" cap="none" spc="-50" baseline="0" dirty="0">
                <a:solidFill>
                  <a:srgbClr val="000000"/>
                </a:solidFill>
                <a:effectLst/>
                <a:latin typeface="Calibri"/>
                <a:ea typeface="Calibri" panose="020F0502020204030204"/>
                <a:cs typeface="Calibri"/>
              </a:rPr>
              <a:t>Le conseil est important pour encourager l’utilisation efficace de la PrEP orale et l’approche doit être globale. Le conseil pour soutenir l’observance de la PrEP orale doit inclure une approche centrée sur le client, l’identification des obstacles à la prise de la PrEP orale, l’identification de stratégies spécifiques au client pour utiliser efficacement la PrEP orale, et l’intégration de l’utilisation du préservatif. </a:t>
            </a:r>
          </a:p>
        </p:txBody>
      </p:sp>
    </p:spTree>
    <p:extLst>
      <p:ext uri="{BB962C8B-B14F-4D97-AF65-F5344CB8AC3E}">
        <p14:creationId xmlns:p14="http://schemas.microsoft.com/office/powerpoint/2010/main" val="1963879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338C-B787-4EEB-9FEE-8DB141C0891F}"/>
              </a:ext>
            </a:extLst>
          </p:cNvPr>
          <p:cNvSpPr>
            <a:spLocks noGrp="1"/>
          </p:cNvSpPr>
          <p:nvPr>
            <p:ph type="title"/>
          </p:nvPr>
        </p:nvSpPr>
        <p:spPr/>
        <p:txBody>
          <a:bodyPr/>
          <a:lstStyle/>
          <a:p>
            <a:r>
              <a:rPr lang="fr-FR" sz="3200" b="1" i="0" strike="noStrike" cap="none" spc="0" baseline="0" dirty="0">
                <a:solidFill>
                  <a:srgbClr val="1F497D"/>
                </a:solidFill>
                <a:effectLst/>
                <a:latin typeface="Calibri"/>
                <a:ea typeface="Calibri" panose="020F0502020204030204"/>
                <a:cs typeface="Calibri"/>
              </a:rPr>
              <a:t>Stratégies supplémentaires pour soutenir l’observance</a:t>
            </a:r>
          </a:p>
        </p:txBody>
      </p:sp>
      <p:sp>
        <p:nvSpPr>
          <p:cNvPr id="3" name="Content Placeholder 2">
            <a:extLst>
              <a:ext uri="{FF2B5EF4-FFF2-40B4-BE49-F238E27FC236}">
                <a16:creationId xmlns:a16="http://schemas.microsoft.com/office/drawing/2014/main" id="{FAE5CA12-55D1-44EB-BC61-60F329BBAD8C}"/>
              </a:ext>
            </a:extLst>
          </p:cNvPr>
          <p:cNvSpPr>
            <a:spLocks noGrp="1"/>
          </p:cNvSpPr>
          <p:nvPr>
            <p:ph sz="quarter" idx="10"/>
          </p:nvPr>
        </p:nvSpPr>
        <p:spPr/>
        <p:txBody>
          <a:bodyPr>
            <a:normAutofit lnSpcReduction="10000"/>
          </a:bodyPr>
          <a:lstStyle/>
          <a:p>
            <a:pPr marL="285760" indent="-285760"/>
            <a:r>
              <a:rPr lang="fr-FR" sz="2200" b="0" i="0" strike="noStrike" cap="none" spc="0" baseline="0" dirty="0">
                <a:solidFill>
                  <a:srgbClr val="000000"/>
                </a:solidFill>
                <a:effectLst/>
                <a:latin typeface="Calibri"/>
                <a:ea typeface="Calibri" panose="020F0502020204030204"/>
                <a:cs typeface="Calibri"/>
              </a:rPr>
              <a:t>Utiliser un pilulier</a:t>
            </a:r>
          </a:p>
          <a:p>
            <a:pPr marL="285760" indent="-285760"/>
            <a:r>
              <a:rPr lang="fr-FR" sz="2200" b="0" i="0" strike="noStrike" cap="none" spc="0" baseline="0" dirty="0">
                <a:solidFill>
                  <a:srgbClr val="000000"/>
                </a:solidFill>
                <a:effectLst/>
                <a:latin typeface="Calibri"/>
                <a:ea typeface="Calibri" panose="020F0502020204030204"/>
                <a:cs typeface="Calibri"/>
              </a:rPr>
              <a:t>Prendre (ou envisager de prendre, si vous utilisez l’ED-PrEP) des comprimés de PrEP orale avec d’autres médicaments ou routines quotidiennes (se brosser les dents, regarder une émission de télévision, écouter une émission de radio)</a:t>
            </a:r>
          </a:p>
          <a:p>
            <a:pPr marL="285760" indent="-285760"/>
            <a:r>
              <a:rPr lang="fr-FR" sz="2200" b="0" i="0" strike="noStrike" cap="none" spc="0" baseline="0" dirty="0">
                <a:solidFill>
                  <a:srgbClr val="000000"/>
                </a:solidFill>
                <a:effectLst/>
                <a:latin typeface="Calibri"/>
                <a:ea typeface="Calibri" panose="020F0502020204030204"/>
                <a:cs typeface="Calibri"/>
              </a:rPr>
              <a:t>Utiliser une alarme de téléphone</a:t>
            </a:r>
          </a:p>
          <a:p>
            <a:pPr marL="285760" indent="-285760"/>
            <a:r>
              <a:rPr lang="fr-FR" sz="2200" b="0" i="0" strike="noStrike" cap="none" spc="0" baseline="0" dirty="0">
                <a:solidFill>
                  <a:srgbClr val="000000"/>
                </a:solidFill>
                <a:effectLst/>
                <a:latin typeface="Calibri"/>
                <a:ea typeface="Calibri" panose="020F0502020204030204"/>
                <a:cs typeface="Calibri"/>
              </a:rPr>
              <a:t>Marquer les doses prises sur un calendrier</a:t>
            </a:r>
          </a:p>
          <a:p>
            <a:pPr marL="285760" indent="-285760"/>
            <a:r>
              <a:rPr lang="fr-FR" sz="2200" b="0" i="0" strike="noStrike" cap="none" spc="0" baseline="0" dirty="0">
                <a:solidFill>
                  <a:srgbClr val="000000"/>
                </a:solidFill>
                <a:effectLst/>
                <a:latin typeface="Calibri"/>
                <a:ea typeface="Calibri" panose="020F0502020204030204"/>
                <a:cs typeface="Calibri"/>
              </a:rPr>
              <a:t>Avoir plus de soutien de la part d’un(e) partenaire, d’un membre de la famille ou d’un(e) ami(e).</a:t>
            </a:r>
          </a:p>
          <a:p>
            <a:pPr marL="285760" indent="-285760"/>
            <a:r>
              <a:rPr lang="fr-FR" sz="2200" b="0" i="0" strike="noStrike" cap="none" spc="0" baseline="0" dirty="0">
                <a:solidFill>
                  <a:srgbClr val="000000"/>
                </a:solidFill>
                <a:effectLst/>
                <a:latin typeface="Calibri"/>
                <a:ea typeface="Calibri" panose="020F0502020204030204"/>
                <a:cs typeface="Calibri"/>
              </a:rPr>
              <a:t>Se souvenir des motivations à prendre des comprimés de PrEP orale</a:t>
            </a:r>
          </a:p>
          <a:p>
            <a:pPr marL="285760" indent="-285760"/>
            <a:r>
              <a:rPr lang="fr-FR" sz="2200" b="0" i="0" strike="noStrike" cap="none" spc="0" baseline="0" dirty="0">
                <a:solidFill>
                  <a:srgbClr val="000000"/>
                </a:solidFill>
                <a:effectLst/>
                <a:latin typeface="Calibri"/>
                <a:ea typeface="Calibri" panose="020F0502020204030204"/>
                <a:cs typeface="Calibri"/>
              </a:rPr>
              <a:t>Prendre le ou les premiers comprimés en présence du prestataire de soins</a:t>
            </a:r>
          </a:p>
        </p:txBody>
      </p:sp>
    </p:spTree>
    <p:extLst>
      <p:ext uri="{BB962C8B-B14F-4D97-AF65-F5344CB8AC3E}">
        <p14:creationId xmlns:p14="http://schemas.microsoft.com/office/powerpoint/2010/main" val="26085481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Le conseil pour soutenir l’utilisation et l’observance de la PrEP orale peut être fourni par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Pharmaciens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Infirmières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Conseillers non professionnels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Travailleurs pairs  </a:t>
            </a:r>
            <a:endParaRPr lang="en-US" sz="2600" dirty="0">
              <a:latin typeface="+mj-lt"/>
              <a:ea typeface="Times New Roman" panose="02020603050405020304" pitchFamily="18" charset="0"/>
              <a:cs typeface="Calibri"/>
            </a:endParaRPr>
          </a:p>
          <a:p>
            <a:pPr marL="342900" indent="-34290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Toutes les réponses ci-dessus</a:t>
            </a:r>
          </a:p>
        </p:txBody>
      </p:sp>
    </p:spTree>
    <p:extLst>
      <p:ext uri="{BB962C8B-B14F-4D97-AF65-F5344CB8AC3E}">
        <p14:creationId xmlns:p14="http://schemas.microsoft.com/office/powerpoint/2010/main" val="2253611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Le conseil pour soutenir l’utilisation et l’observance de la PrEP orale peut être fourni par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r>
              <a:rPr lang="en-US" sz="2600" dirty="0">
                <a:latin typeface="+mj-lt"/>
                <a:ea typeface="Times New Roman" panose="02020603050405020304" pitchFamily="18" charset="0"/>
                <a:cs typeface="Calibri"/>
              </a:rPr>
              <a:t> </a:t>
            </a:r>
            <a:r>
              <a:rPr lang="en-US" sz="2600" dirty="0">
                <a:latin typeface="+mj-lt"/>
                <a:ea typeface="Times New Roman" panose="02020603050405020304" pitchFamily="18" charset="0"/>
              </a:rPr>
              <a:t> </a:t>
            </a:r>
            <a:endParaRPr lang="en-US" sz="2600" dirty="0">
              <a:effectLst/>
              <a:latin typeface="+mj-lt"/>
              <a:ea typeface="Times New Roman" panose="02020603050405020304" pitchFamily="18" charset="0"/>
              <a:cs typeface="Calibri"/>
            </a:endParaRP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Pharmaciens</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Infirmières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Conseillers non professionnels</a:t>
            </a:r>
            <a:endParaRPr lang="en-US" sz="2600" dirty="0">
              <a:effectLst/>
              <a:latin typeface="+mj-lt"/>
              <a:ea typeface="Times New Roman" panose="02020603050405020304" pitchFamily="18" charset="0"/>
              <a:cs typeface="Calibri"/>
            </a:endParaRP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Travailleurs pairs</a:t>
            </a:r>
            <a:endParaRPr lang="en-US" sz="2600" dirty="0">
              <a:cs typeface="Calibri"/>
            </a:endParaRPr>
          </a:p>
          <a:p>
            <a:pPr marL="342900" indent="-342900">
              <a:spcBef>
                <a:spcPct val="0"/>
              </a:spcBef>
              <a:spcAft>
                <a:spcPct val="0"/>
              </a:spcAf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Toutes les réponses ci-dessus</a:t>
            </a:r>
          </a:p>
          <a:p>
            <a:pPr marL="0" indent="0">
              <a:buNone/>
            </a:pPr>
            <a:endParaRPr lang="en-US" sz="2600" dirty="0">
              <a:cs typeface="Calibri"/>
            </a:endParaRPr>
          </a:p>
        </p:txBody>
      </p:sp>
      <p:sp>
        <p:nvSpPr>
          <p:cNvPr id="4" name="Content Placeholder 2">
            <a:extLst>
              <a:ext uri="{FF2B5EF4-FFF2-40B4-BE49-F238E27FC236}">
                <a16:creationId xmlns:a16="http://schemas.microsoft.com/office/drawing/2014/main" id="{B5A026DC-473B-4E63-8C19-F7AD81565C4E}"/>
              </a:ext>
            </a:extLst>
          </p:cNvPr>
          <p:cNvSpPr txBox="1"/>
          <p:nvPr/>
        </p:nvSpPr>
        <p:spPr bwMode="auto">
          <a:xfrm>
            <a:off x="1200156" y="5207180"/>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Le conseil pour soutenir l’utilisation et l’observance de la PrEP orale peut être fourni par des pharmaciens, des infirmières, des conseillers non professionnels ou des travailleurs pairs.</a:t>
            </a:r>
          </a:p>
        </p:txBody>
      </p:sp>
    </p:spTree>
    <p:extLst>
      <p:ext uri="{BB962C8B-B14F-4D97-AF65-F5344CB8AC3E}">
        <p14:creationId xmlns:p14="http://schemas.microsoft.com/office/powerpoint/2010/main" val="12345392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430433150"/>
              </p:ext>
            </p:extLst>
          </p:nvPr>
        </p:nvGraphicFramePr>
        <p:xfrm>
          <a:off x="1149351" y="1587501"/>
          <a:ext cx="10433047" cy="2029290"/>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538565">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490725">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PrEP orale et alcool ou autres drogues récréatives</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Prendre la PrEP orale pendant que vous consommez de l’alcool ou d’autres drogues récréatives ne vous fera pas de mal. Cependant, l’alcool ou d’autres drogues récréatives peuvent vous faire oublier de prendre votre PrEP orale, alors veillez à la prendre avant de consommer une substance. </a:t>
                      </a:r>
                      <a:r>
                        <a:rPr lang="fr-FR" sz="1800" b="0" i="1"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bl>
          </a:graphicData>
        </a:graphic>
      </p:graphicFrame>
    </p:spTree>
    <p:extLst>
      <p:ext uri="{BB962C8B-B14F-4D97-AF65-F5344CB8AC3E}">
        <p14:creationId xmlns:p14="http://schemas.microsoft.com/office/powerpoint/2010/main" val="30684222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662928552"/>
              </p:ext>
            </p:extLst>
          </p:nvPr>
        </p:nvGraphicFramePr>
        <p:xfrm>
          <a:off x="1149351" y="1587502"/>
          <a:ext cx="10433047" cy="4438333"/>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2465">
                <a:tc>
                  <a:txBody>
                    <a:bodyPr/>
                    <a:lstStyle/>
                    <a:p>
                      <a:pPr marL="0" marR="0">
                        <a:lnSpc>
                          <a:spcPct val="115000"/>
                        </a:lnSpc>
                        <a:spcBef>
                          <a:spcPct val="0"/>
                        </a:spcBef>
                        <a:spcAft>
                          <a:spcPct val="0"/>
                        </a:spcAft>
                      </a:pPr>
                      <a:r>
                        <a:rPr lang="fr-FR" sz="2300" b="1" i="0" strike="noStrike" cap="none" spc="0" baseline="0" dirty="0">
                          <a:solidFill>
                            <a:srgbClr val="FFFFFF"/>
                          </a:solidFill>
                          <a:effectLst/>
                          <a:latin typeface="Calibri"/>
                          <a:ea typeface="Calibri" panose="020F0502020204030204"/>
                          <a:cs typeface="Calibri"/>
                        </a:rPr>
                        <a:t>Sujet</a:t>
                      </a:r>
                      <a:endParaRPr lang="en-US" sz="23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2300" b="1" i="0" strike="noStrike" cap="none" spc="0" baseline="0" dirty="0">
                          <a:solidFill>
                            <a:srgbClr val="FFFFFF"/>
                          </a:solidFill>
                          <a:effectLst/>
                          <a:latin typeface="Calibri"/>
                          <a:ea typeface="Calibri" panose="020F0502020204030204"/>
                          <a:cs typeface="Calibri"/>
                        </a:rPr>
                        <a:t>Messages clés	</a:t>
                      </a:r>
                      <a:endParaRPr lang="en-US" sz="23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604657">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PrEP orale, grossesse </a:t>
                      </a:r>
                      <a:br>
                        <a:rPr sz="1800" dirty="0"/>
                      </a:br>
                      <a:r>
                        <a:rPr lang="fr-FR" sz="1800" b="0" i="0" strike="noStrike" cap="none" spc="0" baseline="0" dirty="0">
                          <a:solidFill>
                            <a:srgbClr val="000000"/>
                          </a:solidFill>
                          <a:effectLst/>
                          <a:latin typeface="Calibri"/>
                          <a:ea typeface="Calibri" panose="020F0502020204030204"/>
                          <a:cs typeface="Calibri"/>
                        </a:rPr>
                        <a:t>et allaitement </a:t>
                      </a:r>
                      <a:endParaRPr lang="en-US" sz="1800" b="0" dirty="0">
                        <a:effectLst/>
                        <a:latin typeface="Calibri"/>
                        <a:ea typeface="Calibri" panose="020F0502020204030204" pitchFamily="34" charset="0"/>
                      </a:endParaRPr>
                    </a:p>
                  </a:txBody>
                  <a:tcPr marL="68580" marR="68580" marT="54610" marB="54610"/>
                </a:tc>
                <a:tc>
                  <a:txBody>
                    <a:bodyPr/>
                    <a:lstStyle/>
                    <a:p>
                      <a:pPr marL="285750" marR="0" indent="-28575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La PrEP </a:t>
                      </a:r>
                      <a:r>
                        <a:rPr lang="fr-FR" sz="1800" b="0" i="0" strike="noStrike" kern="1200" cap="none" spc="0" baseline="0" dirty="0">
                          <a:solidFill>
                            <a:srgbClr val="000000"/>
                          </a:solidFill>
                          <a:effectLst/>
                          <a:latin typeface="Calibri"/>
                          <a:ea typeface="Calibri" panose="020F0502020204030204"/>
                          <a:cs typeface="Calibri"/>
                        </a:rPr>
                        <a:t>orale ne prévient pas </a:t>
                      </a:r>
                      <a:r>
                        <a:rPr lang="fr-FR" sz="1800" b="0" i="0" strike="noStrike" cap="none" spc="0" baseline="0" dirty="0">
                          <a:solidFill>
                            <a:srgbClr val="000000"/>
                          </a:solidFill>
                          <a:effectLst/>
                          <a:latin typeface="Calibri"/>
                          <a:ea typeface="Calibri" panose="020F0502020204030204"/>
                          <a:cs typeface="Calibri"/>
                        </a:rPr>
                        <a:t>la grossesse. Pour éviter une grossesse non désirée, utilisez une méthode contraceptive.</a:t>
                      </a:r>
                      <a:endParaRPr lang="en-US" sz="1800" dirty="0">
                        <a:effectLst/>
                        <a:latin typeface="Calibri"/>
                        <a:ea typeface="Calibri" panose="020F0502020204030204" pitchFamily="34" charset="0"/>
                      </a:endParaRPr>
                    </a:p>
                    <a:p>
                      <a:pPr marL="285750" marR="0" indent="-28575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Prendre la PrEP orale pendant que vous êtes enceinte ou que vous allaitez ne vous fera aucun mal, ni à vous ni à votre bébé. Comme le VIH peut être transmis pendant la grossesse et l’allaitement, la prise de la PrEP orale pendant cette période vous empêche, vous et votre bébé, de contracter le VIH.</a:t>
                      </a:r>
                      <a:endParaRPr lang="en-US" sz="1800" dirty="0">
                        <a:effectLst/>
                        <a:latin typeface="Calibri"/>
                        <a:ea typeface="Calibri" panose="020F0502020204030204" pitchFamily="34" charset="0"/>
                      </a:endParaRPr>
                    </a:p>
                    <a:p>
                      <a:pPr marL="285750" marR="0" indent="-28575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Vous pouvez utiliser la PrEP orale pendant la grossesse et l’allaitement. </a:t>
                      </a:r>
                      <a:endParaRPr lang="en-US" sz="1800" dirty="0">
                        <a:effectLst/>
                        <a:latin typeface="Calibri"/>
                        <a:ea typeface="Calibri" panose="020F0502020204030204" pitchFamily="34" charset="0"/>
                      </a:endParaRPr>
                    </a:p>
                    <a:p>
                      <a:pPr marL="0" marR="0">
                        <a:lnSpc>
                          <a:spcPct val="100000"/>
                        </a:lnSpc>
                        <a:spcBef>
                          <a:spcPct val="0"/>
                        </a:spcBef>
                        <a:spcAft>
                          <a:spcPct val="0"/>
                        </a:spcAft>
                      </a:pPr>
                      <a:endParaRPr lang="en-US" sz="1800" b="1" dirty="0">
                        <a:solidFill>
                          <a:srgbClr val="000000"/>
                        </a:solidFill>
                        <a:effectLst/>
                        <a:latin typeface="Calibri"/>
                        <a:ea typeface="Calibri" panose="020F0502020204030204" pitchFamily="34" charset="0"/>
                      </a:endParaRPr>
                    </a:p>
                    <a:p>
                      <a:pPr marL="0" marR="0">
                        <a:lnSpc>
                          <a:spcPct val="100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Note aux prestataires :</a:t>
                      </a:r>
                    </a:p>
                    <a:p>
                      <a:pPr marL="285750" marR="0" indent="-28575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Évaluez les intentions de fécondité et proposez un planning familial, le cas échéant.</a:t>
                      </a:r>
                      <a:endParaRPr lang="en-US" sz="1800" dirty="0">
                        <a:effectLst/>
                        <a:latin typeface="Calibri"/>
                        <a:ea typeface="Calibri" panose="020F0502020204030204" pitchFamily="34" charset="0"/>
                      </a:endParaRPr>
                    </a:p>
                    <a:p>
                      <a:pPr marL="285750" marR="0" indent="-28575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Proposez en priorité la PrEP orale aux personnes enceintes ou allaitantes qui présentent une probabilité élevée de contracter le VIH, après avoir expliqué au client tous les risques et bénéfices.</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888350766"/>
                  </a:ext>
                </a:extLst>
              </a:tr>
            </a:tbl>
          </a:graphicData>
        </a:graphic>
      </p:graphicFrame>
    </p:spTree>
    <p:extLst>
      <p:ext uri="{BB962C8B-B14F-4D97-AF65-F5344CB8AC3E}">
        <p14:creationId xmlns:p14="http://schemas.microsoft.com/office/powerpoint/2010/main" val="40530499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019167384"/>
              </p:ext>
            </p:extLst>
          </p:nvPr>
        </p:nvGraphicFramePr>
        <p:xfrm>
          <a:off x="1149351" y="1587499"/>
          <a:ext cx="10433049" cy="461499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391777">
                <a:tc>
                  <a:txBody>
                    <a:bodyPr/>
                    <a:lstStyle/>
                    <a:p>
                      <a:pPr marL="0" marR="0">
                        <a:lnSpc>
                          <a:spcPct val="100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00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704474">
                <a:tc>
                  <a:txBody>
                    <a:bodyPr/>
                    <a:lstStyle/>
                    <a:p>
                      <a:pPr marL="0" marR="0">
                        <a:lnSpc>
                          <a:spcPct val="100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PrEP orale et autres médicaments </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100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La PrEP orale est sûre et efficace. Elle peut être prise avec des contraceptifs hormonaux, des hormones d’affirmation du genre et d’autres médicaments.</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420074520"/>
                  </a:ext>
                </a:extLst>
              </a:tr>
              <a:tr h="3518745">
                <a:tc>
                  <a:txBody>
                    <a:bodyPr/>
                    <a:lstStyle/>
                    <a:p>
                      <a:pPr marL="0" marR="0">
                        <a:lnSpc>
                          <a:spcPct val="100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Aucune protection contre les IST autres que le VIH</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100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La PrEP orale ne prévient pas les autres IST. Pour prévenir les autres IST, utilisez correctement un préservatif à chaque fois que vous avez des rapports sexuels. Si vous présentez l’un des éléments suivants, il peut s’agir de signes indiquant que vous avez peut-être une IST et vous devriez me consulter ou consulter un autre prestataire dès que possible et vous abstenir de tout contact sexuel si vous le pouvez :</a:t>
                      </a:r>
                      <a:endParaRPr lang="en-US" sz="1800" dirty="0">
                        <a:solidFill>
                          <a:srgbClr val="000000"/>
                        </a:solidFill>
                        <a:effectLst/>
                        <a:latin typeface="Calibri"/>
                        <a:ea typeface="Calibri" panose="020F0502020204030204" pitchFamily="34" charset="0"/>
                      </a:endParaRPr>
                    </a:p>
                    <a:p>
                      <a:pPr marL="342900" marR="0" indent="-34290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boutons, verrues, gonflements, rougeurs, éruptions cutanées ou démangeaisons sévères sur ou près de vos organes génitaux, de votre bouche ou de votre anus </a:t>
                      </a:r>
                    </a:p>
                    <a:p>
                      <a:pPr marL="342900" marR="0" indent="-342900">
                        <a:lnSpc>
                          <a:spcPct val="100000"/>
                        </a:lnSpc>
                        <a:spcBef>
                          <a:spcPct val="0"/>
                        </a:spcBef>
                        <a:spcAft>
                          <a:spcPct val="0"/>
                        </a:spcAft>
                        <a:buFont typeface="Arial" panose="020B0604020202020204" pitchFamily="34" charset="0"/>
                        <a:buChar char="•"/>
                      </a:pPr>
                      <a:r>
                        <a:rPr lang="fr-FR" sz="1800" b="0" i="0" strike="noStrike" cap="none" spc="0" baseline="0" dirty="0">
                          <a:solidFill>
                            <a:srgbClr val="000000"/>
                          </a:solidFill>
                          <a:effectLst/>
                          <a:latin typeface="Calibri"/>
                          <a:ea typeface="Calibri" panose="020F0502020204030204"/>
                          <a:cs typeface="Calibri"/>
                        </a:rPr>
                        <a:t>écoulement du pénis ou pertes vaginales malodorantes, irritantes, d’une couleur ou d’une quantité différente de la normale ou saignements qui ne correspondent pas à vos règles </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1888350766"/>
                  </a:ext>
                </a:extLst>
              </a:tr>
            </a:tbl>
          </a:graphicData>
        </a:graphic>
      </p:graphicFrame>
    </p:spTree>
    <p:extLst>
      <p:ext uri="{BB962C8B-B14F-4D97-AF65-F5344CB8AC3E}">
        <p14:creationId xmlns:p14="http://schemas.microsoft.com/office/powerpoint/2010/main" val="32239489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A6F-C3B8-4CD4-B234-EC0B6D9549F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BC4E4C11-91E3-4380-B1E9-7B56D641C2EB}"/>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Les messages de conseil sur la PrEP orale et la grossesse et l’allaitement doivent inclure :</a:t>
            </a:r>
          </a:p>
          <a:p>
            <a:pPr marL="0" indent="0">
              <a:buNone/>
            </a:pPr>
            <a:endParaRPr lang="en-US" sz="2600" dirty="0">
              <a:cs typeface="Calibri"/>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La PrEP orale n’empêche pas la grossesse</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Informations sur les lieux où la contraception peut être reçue</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La PrEP orale peut être utilisée en toute sécurité pendant la grossesse ou l’allaitement</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Toutes les réponses ci-dessus</a:t>
            </a:r>
          </a:p>
          <a:p>
            <a:pPr marL="514350" indent="-514350">
              <a:buAutoNum type="alphaLcParenR"/>
            </a:pPr>
            <a:endParaRPr lang="en-US" sz="2600" dirty="0">
              <a:cs typeface="Calibri"/>
            </a:endParaRPr>
          </a:p>
        </p:txBody>
      </p:sp>
    </p:spTree>
    <p:extLst>
      <p:ext uri="{BB962C8B-B14F-4D97-AF65-F5344CB8AC3E}">
        <p14:creationId xmlns:p14="http://schemas.microsoft.com/office/powerpoint/2010/main" val="11769806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F88-CC0C-4DBC-873B-2FFD280AF833}"/>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9964BF90-A094-46DF-85EF-1A57DA004680}"/>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Les messages de conseil sur la PrEP orale et la grossesse et l’allaitement doivent inclure :</a:t>
            </a:r>
            <a:endParaRPr lang="en-US" sz="2600" dirty="0">
              <a:cs typeface="Calibri"/>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La PrEP orale n’empêche pas la grossesse</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Informations sur les lieux où la contraception peut être reçue</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La PrEP orale peut être utilisée en toute sécurité pendant la grossesse ou l’allaitement</a:t>
            </a: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Toutes les réponses ci-dessus</a:t>
            </a:r>
          </a:p>
          <a:p>
            <a:pPr marL="514350" indent="-514350">
              <a:buAutoNum type="alphaLcParenR"/>
            </a:pPr>
            <a:endParaRPr lang="en-US" sz="2600" dirty="0">
              <a:cs typeface="Calibri"/>
            </a:endParaRPr>
          </a:p>
        </p:txBody>
      </p:sp>
      <p:sp>
        <p:nvSpPr>
          <p:cNvPr id="5" name="Content Placeholder 2">
            <a:extLst>
              <a:ext uri="{FF2B5EF4-FFF2-40B4-BE49-F238E27FC236}">
                <a16:creationId xmlns:a16="http://schemas.microsoft.com/office/drawing/2014/main" id="{C0F020C8-4290-4DAB-BEE8-284EFEF25DEB}"/>
              </a:ext>
            </a:extLst>
          </p:cNvPr>
          <p:cNvSpPr txBox="1"/>
          <p:nvPr/>
        </p:nvSpPr>
        <p:spPr bwMode="auto">
          <a:xfrm>
            <a:off x="1073157" y="5243465"/>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82888" indent="0" defTabSz="685827">
              <a:spcAft>
                <a:spcPct val="0"/>
              </a:spcAft>
              <a:buNone/>
              <a:defRPr/>
            </a:pPr>
            <a:r>
              <a:rPr lang="fr-FR" sz="1800" b="0" i="0" strike="noStrike" cap="none" spc="-50" baseline="0" dirty="0">
                <a:solidFill>
                  <a:srgbClr val="000000"/>
                </a:solidFill>
                <a:effectLst/>
                <a:latin typeface="Calibri"/>
                <a:ea typeface="Calibri" panose="020F0502020204030204"/>
                <a:cs typeface="Calibri"/>
              </a:rPr>
              <a:t>La prise de la PrEP orale pendant la grossesse ou l’allaitement ne nuit pas à la cliente ou à son bébé, mais la PrEP orale ne prévient pas la grossesse. Proposez en priorité la PrEP orale aux personnes enceintes ou allaitantes qui présentent une probabilité élevée de contracter le VIH, après avoir expliqué au client tous les risques et bénéfices.</a:t>
            </a:r>
            <a:endParaRPr lang="en-US" sz="1800" spc="-50" dirty="0">
              <a:ea typeface="+mn-lt"/>
              <a:cs typeface="+mn-lt"/>
            </a:endParaRPr>
          </a:p>
        </p:txBody>
      </p:sp>
    </p:spTree>
    <p:extLst>
      <p:ext uri="{BB962C8B-B14F-4D97-AF65-F5344CB8AC3E}">
        <p14:creationId xmlns:p14="http://schemas.microsoft.com/office/powerpoint/2010/main" val="42839287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396588479"/>
              </p:ext>
            </p:extLst>
          </p:nvPr>
        </p:nvGraphicFramePr>
        <p:xfrm>
          <a:off x="1149351" y="1587501"/>
          <a:ext cx="10433049" cy="315205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8">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2712889">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Effets indésirables</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Plus de 90 % des personnes ne présenteront aucun effet secondaire. Ceux qui en auront ne développeront que des effets indésirables légers, notamment : </a:t>
                      </a:r>
                      <a:endParaRPr lang="en-US" sz="1800" dirty="0">
                        <a:effectLst/>
                        <a:latin typeface="Calibri"/>
                        <a:ea typeface="Calibri" panose="020F0502020204030204" pitchFamily="34" charset="0"/>
                      </a:endParaRPr>
                    </a:p>
                    <a:p>
                      <a:pPr marL="342900" marR="0" lvl="0" indent="-342900">
                        <a:lnSpc>
                          <a:spcPct val="95000"/>
                        </a:lnSpc>
                        <a:spcBef>
                          <a:spcPts val="3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Symptômes gastro-intestinaux (diarrhée et nausées, diminution de l’appétit, crampes abdominales et flatulences)</a:t>
                      </a:r>
                    </a:p>
                    <a:p>
                      <a:pPr marL="342900" marR="0" lvl="0" indent="-342900">
                        <a:lnSpc>
                          <a:spcPct val="95000"/>
                        </a:lnSpc>
                        <a:spcBef>
                          <a:spcPts val="3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Étourdissements</a:t>
                      </a:r>
                    </a:p>
                    <a:p>
                      <a:pPr marL="342900" marR="0" lvl="0" indent="-342900">
                        <a:lnSpc>
                          <a:spcPct val="95000"/>
                        </a:lnSpc>
                        <a:spcBef>
                          <a:spcPts val="3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Céphalées</a:t>
                      </a:r>
                    </a:p>
                    <a:p>
                      <a:pPr marL="0" marR="0">
                        <a:lnSpc>
                          <a:spcPct val="95000"/>
                        </a:lnSpc>
                        <a:spcBef>
                          <a:spcPts val="600"/>
                        </a:spcBef>
                        <a:spcAft>
                          <a:spcPct val="0"/>
                        </a:spcAft>
                      </a:pPr>
                      <a:r>
                        <a:rPr lang="fr-FR" sz="1800" b="0" i="0" strike="noStrike" cap="none" spc="0" baseline="0" dirty="0">
                          <a:solidFill>
                            <a:srgbClr val="000000"/>
                          </a:solidFill>
                          <a:effectLst/>
                          <a:latin typeface="Calibri"/>
                          <a:ea typeface="Calibri" panose="020F0502020204030204"/>
                          <a:cs typeface="Calibri"/>
                        </a:rPr>
                        <a:t>La plupart de ces effets indésirables disparaissent en un mois. Cependant, votre prestataire de santé peut vous aider à les prendre en charge. </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703179908"/>
                  </a:ext>
                </a:extLst>
              </a:tr>
            </a:tbl>
          </a:graphicData>
        </a:graphic>
      </p:graphicFrame>
    </p:spTree>
    <p:extLst>
      <p:ext uri="{BB962C8B-B14F-4D97-AF65-F5344CB8AC3E}">
        <p14:creationId xmlns:p14="http://schemas.microsoft.com/office/powerpoint/2010/main" val="165046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b="1" i="0" strike="noStrike" cap="none" spc="0" baseline="0" dirty="0">
                <a:solidFill>
                  <a:srgbClr val="1F497D"/>
                </a:solidFill>
                <a:effectLst/>
                <a:latin typeface="Calibri"/>
                <a:ea typeface="Calibri" panose="020F0502020204030204"/>
                <a:cs typeface="Calibri"/>
              </a:rPr>
              <a:t>Compétences spécifiques à la PrEP orale</a:t>
            </a:r>
          </a:p>
        </p:txBody>
      </p:sp>
      <p:sp>
        <p:nvSpPr>
          <p:cNvPr id="3" name="Content Placeholder 2"/>
          <p:cNvSpPr>
            <a:spLocks noGrp="1"/>
          </p:cNvSpPr>
          <p:nvPr>
            <p:ph idx="1"/>
          </p:nvPr>
        </p:nvSpPr>
        <p:spPr/>
        <p:txBody>
          <a:bodyPr>
            <a:normAutofit/>
          </a:bodyPr>
          <a:lstStyle/>
          <a:p>
            <a:pPr marL="0" indent="0">
              <a:buNone/>
            </a:pPr>
            <a:r>
              <a:rPr lang="fr-FR" sz="2200" b="1" i="0" strike="noStrike" cap="none" spc="0" baseline="0" dirty="0">
                <a:solidFill>
                  <a:srgbClr val="000000"/>
                </a:solidFill>
                <a:effectLst/>
                <a:latin typeface="Calibri"/>
                <a:ea typeface="Calibri" panose="020F0502020204030204"/>
                <a:cs typeface="Calibri"/>
              </a:rPr>
              <a:t>À l’issue de cette formation, vous serez en mesure de :</a:t>
            </a:r>
          </a:p>
          <a:p>
            <a:pPr marL="365773" indent="-365773"/>
            <a:r>
              <a:rPr lang="fr-FR" sz="2200" b="0" i="0" strike="noStrike" cap="none" spc="0" baseline="0" dirty="0">
                <a:solidFill>
                  <a:srgbClr val="000000"/>
                </a:solidFill>
                <a:effectLst/>
                <a:latin typeface="Calibri"/>
                <a:ea typeface="Calibri" panose="020F0502020204030204"/>
                <a:cs typeface="Calibri"/>
              </a:rPr>
              <a:t>Répondre aux questions essentielles sur la PrEP orale</a:t>
            </a:r>
          </a:p>
          <a:p>
            <a:pPr marL="365773" indent="-365773"/>
            <a:r>
              <a:rPr lang="fr-FR" sz="2200" b="0" i="0" strike="noStrike" cap="none" spc="0" baseline="0" dirty="0">
                <a:solidFill>
                  <a:srgbClr val="000000"/>
                </a:solidFill>
                <a:effectLst/>
                <a:latin typeface="Calibri"/>
                <a:ea typeface="Calibri" panose="020F0502020204030204"/>
                <a:cs typeface="Calibri"/>
              </a:rPr>
              <a:t>Évaluer l’exposition individuelle au VIH</a:t>
            </a:r>
          </a:p>
          <a:p>
            <a:pPr marL="365773" indent="-365773"/>
            <a:r>
              <a:rPr lang="fr-FR" sz="2200" b="0" i="0" strike="noStrike" cap="none" spc="0" baseline="0" dirty="0">
                <a:solidFill>
                  <a:srgbClr val="000000"/>
                </a:solidFill>
                <a:effectLst/>
                <a:latin typeface="Calibri"/>
                <a:ea typeface="Calibri" panose="020F0502020204030204"/>
                <a:cs typeface="Calibri"/>
              </a:rPr>
              <a:t>Identifier les candidats qui répondent aux critères d’éligibilité pour l’instauration d’une PrEP orale</a:t>
            </a:r>
          </a:p>
          <a:p>
            <a:pPr marL="365773" indent="-365773"/>
            <a:r>
              <a:rPr lang="fr-FR" sz="2200" b="0" i="0" strike="noStrike" cap="none" spc="0" baseline="0" dirty="0">
                <a:solidFill>
                  <a:srgbClr val="000000"/>
                </a:solidFill>
                <a:effectLst/>
                <a:latin typeface="Calibri"/>
                <a:ea typeface="Calibri" panose="020F0502020204030204"/>
                <a:cs typeface="Calibri"/>
              </a:rPr>
              <a:t>Éduquer et conseiller les candidats et les utilisateurs de la PrEP orale</a:t>
            </a:r>
          </a:p>
          <a:p>
            <a:pPr marL="365773" indent="-365773"/>
            <a:r>
              <a:rPr lang="fr-FR" sz="2200" b="0" i="0" strike="noStrike" cap="none" spc="0" baseline="0" dirty="0">
                <a:solidFill>
                  <a:srgbClr val="000000"/>
                </a:solidFill>
                <a:effectLst/>
                <a:latin typeface="Calibri"/>
                <a:ea typeface="Calibri" panose="020F0502020204030204"/>
                <a:cs typeface="Calibri"/>
              </a:rPr>
              <a:t>Effectuer des visites initiales et de suivi pour les utilisateurs de la PrEP orale</a:t>
            </a:r>
          </a:p>
          <a:p>
            <a:pPr marL="365773" indent="-365773"/>
            <a:r>
              <a:rPr lang="fr-FR" sz="2200" b="0" i="0" strike="noStrike" cap="none" spc="0" baseline="0" dirty="0">
                <a:solidFill>
                  <a:srgbClr val="000000"/>
                </a:solidFill>
                <a:effectLst/>
                <a:latin typeface="Calibri"/>
                <a:ea typeface="Calibri" panose="020F0502020204030204"/>
                <a:cs typeface="Calibri"/>
              </a:rPr>
              <a:t>Utiliser les outils de suivi et d’évaluation de la PrEP orale</a:t>
            </a:r>
          </a:p>
        </p:txBody>
      </p:sp>
    </p:spTree>
    <p:extLst>
      <p:ext uri="{BB962C8B-B14F-4D97-AF65-F5344CB8AC3E}">
        <p14:creationId xmlns:p14="http://schemas.microsoft.com/office/powerpoint/2010/main" val="13043938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endParaRPr lang="en-US" sz="3400" dirty="0">
              <a:solidFill>
                <a:srgbClr val="1F497D"/>
              </a:solidFill>
              <a:latin typeface="Calibri"/>
              <a:cs typeface="Calibri"/>
            </a:endParaRP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137861217"/>
              </p:ext>
            </p:extLst>
          </p:nvPr>
        </p:nvGraphicFramePr>
        <p:xfrm>
          <a:off x="1149351" y="1587500"/>
          <a:ext cx="10433047" cy="4501642"/>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697732">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Autres moyens de réduire l’exposition au VIH</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Pour réduire votre exposition au VIH :</a:t>
                      </a:r>
                      <a:endParaRPr lang="en-US" sz="1800" dirty="0">
                        <a:effectLst/>
                        <a:latin typeface="Calibri"/>
                        <a:ea typeface="Calibri" panose="020F0502020204030204" pitchFamily="34" charset="0"/>
                      </a:endParaRP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Utilisez systématiquement des préservatifs et du lubrifiant</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Accédez à la PEP le plus tôt possible dans les 72 heures en cas d’exposition potentielle au VIH</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Ayez des relations sexuelles sans pénétration, y compris la masturbation mutuelle</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Bénéficiez d’un dépistage, d’un diagnostic et d’un traitement pour d’autres IST</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En cas de partenariat sérodifférent, assurez-vous que le partenaire vivant avec le VIH suit un TAR efficace depuis au moins six mois, qu’il a une charge virale indétectable et qu’il continue à suivre le TAR</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Recourez à une circoncision médicale volontaire</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Réduisez le nombre de vos partenaires sexuel(le)s</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Accédez à des services de réduction des risques et de traitement des toxicomanies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26648668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318545242"/>
              </p:ext>
            </p:extLst>
          </p:nvPr>
        </p:nvGraphicFramePr>
        <p:xfrm>
          <a:off x="1149351" y="1587500"/>
          <a:ext cx="10433047" cy="185140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Passer d’une option de prévention du VIH à une autre</a:t>
                      </a:r>
                      <a:endParaRPr lang="en-US" sz="1800" b="0" dirty="0">
                        <a:effectLst/>
                        <a:latin typeface="Calibri"/>
                        <a:ea typeface="Calibri" panose="020F0502020204030204" pitchFamily="34" charset="0"/>
                      </a:endParaRPr>
                    </a:p>
                  </a:txBody>
                  <a:tcPr marL="68580" marR="68580" marT="54610" marB="54610"/>
                </a:tc>
                <a:tc>
                  <a:txBody>
                    <a:bodyPr/>
                    <a:lstStyle/>
                    <a:p>
                      <a:pPr marL="0" marR="0">
                        <a:lnSpc>
                          <a:spcPct val="9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Il n’y a pas de problème à commencer la PrEP orale et à décider plus tard que vous voulez utiliser une autre option pour prévenir l’infection par le VIH, comme le préservatif. De nombreuses personnes passent d’une méthode à l’autre en fonction de l’évolution de leurs besoins. Je suis là pour vous aider à prendre la meilleure décision pour vous.</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36428308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A6F-C3B8-4CD4-B234-EC0B6D9549F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BC4E4C11-91E3-4380-B1E9-7B56D641C2EB}"/>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Il est possible de passer d’une option de prévention du VIH à une autre. »</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p>
        </p:txBody>
      </p:sp>
    </p:spTree>
    <p:extLst>
      <p:ext uri="{BB962C8B-B14F-4D97-AF65-F5344CB8AC3E}">
        <p14:creationId xmlns:p14="http://schemas.microsoft.com/office/powerpoint/2010/main" val="23002750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F88-CC0C-4DBC-873B-2FFD280AF833}"/>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9964BF90-A094-46DF-85EF-1A57DA004680}"/>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Il est possible de passer d’une option de prévention du VIH à une autre. »</a:t>
            </a:r>
            <a:endParaRPr lang="en-US" sz="2600" dirty="0">
              <a:ea typeface="+mn-lt"/>
              <a:cs typeface="+mn-lt"/>
            </a:endParaRP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endParaRPr lang="en-US" sz="2600" dirty="0">
              <a:cs typeface="Calibri"/>
            </a:endParaRPr>
          </a:p>
        </p:txBody>
      </p:sp>
      <p:sp>
        <p:nvSpPr>
          <p:cNvPr id="5" name="Content Placeholder 2">
            <a:extLst>
              <a:ext uri="{FF2B5EF4-FFF2-40B4-BE49-F238E27FC236}">
                <a16:creationId xmlns:a16="http://schemas.microsoft.com/office/drawing/2014/main" id="{2EE8351F-07BE-41D2-A58C-D123D0744B61}"/>
              </a:ext>
            </a:extLst>
          </p:cNvPr>
          <p:cNvSpPr txBox="1"/>
          <p:nvPr/>
        </p:nvSpPr>
        <p:spPr bwMode="auto">
          <a:xfrm>
            <a:off x="1073157" y="5143680"/>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875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a:spcAft>
                <a:spcPct val="0"/>
              </a:spcAft>
              <a:buNone/>
              <a:defRPr/>
            </a:pPr>
            <a:r>
              <a:rPr lang="fr-FR" sz="2000" b="0" i="0" strike="noStrike" cap="none" spc="-50" baseline="0" dirty="0">
                <a:solidFill>
                  <a:srgbClr val="000000"/>
                </a:solidFill>
                <a:effectLst/>
                <a:latin typeface="Calibri"/>
                <a:ea typeface="Calibri" panose="020F0502020204030204"/>
                <a:cs typeface="Calibri"/>
              </a:rPr>
              <a:t>Il n’y a pas de problème à ce qu’un client commence une PrEP orale et décide plus tard d’utiliser une autre option pour prévenir l’infection par le VIH, comme le préservatif. De nombreuses personnes passent d’une méthode à l’autre en fonction de l’évolution de leurs besoins. Le rôle du prestataire est d’aider le client à prendre la meilleure décision pour lui.</a:t>
            </a:r>
            <a:endParaRPr lang="en-US" sz="2000" dirty="0">
              <a:cs typeface="Calibri"/>
            </a:endParaRPr>
          </a:p>
        </p:txBody>
      </p:sp>
    </p:spTree>
    <p:extLst>
      <p:ext uri="{BB962C8B-B14F-4D97-AF65-F5344CB8AC3E}">
        <p14:creationId xmlns:p14="http://schemas.microsoft.com/office/powerpoint/2010/main" val="25408442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663422004"/>
              </p:ext>
            </p:extLst>
          </p:nvPr>
        </p:nvGraphicFramePr>
        <p:xfrm>
          <a:off x="1149351" y="1587500"/>
          <a:ext cx="10433047" cy="393369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3494532">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Importance des visites de suivi </a:t>
                      </a:r>
                      <a:endParaRPr lang="en-US" sz="1800" b="0" dirty="0">
                        <a:effectLst/>
                        <a:latin typeface="Times New Roman"/>
                        <a:ea typeface="Calibri" panose="020F0502020204030204" pitchFamily="34" charset="0"/>
                      </a:endParaRPr>
                    </a:p>
                  </a:txBody>
                  <a:tcPr marL="68580" marR="68580" marT="54610" marB="54610"/>
                </a:tc>
                <a:tc>
                  <a:txBody>
                    <a:bodyPr/>
                    <a:lstStyle/>
                    <a:p>
                      <a:pPr marL="0" marR="0" fontAlgn="base">
                        <a:lnSpc>
                          <a:spcPct val="9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Il est important que vous assistiez aux visites de suivi pour les raisons suivantes : </a:t>
                      </a:r>
                      <a:endParaRPr lang="en-US" sz="1800" dirty="0">
                        <a:effectLst/>
                        <a:latin typeface="Times New Roman"/>
                        <a:ea typeface="Calibri" panose="020F0502020204030204" pitchFamily="34" charset="0"/>
                      </a:endParaRP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Pour vérifier votre statut VIH et, s’il est positif, être orienté(e) vers un TAR. D’ici à votre prochaine visite, si vous avez mal à la gorge, de la fièvre, des sueurs, des glandes enflées, des aphtes, des éruptions cutanées ou des douleurs musculaires, veuillez me contacter ou revenir ici pour une visite de suivi.</a:t>
                      </a:r>
                      <a:endParaRPr lang="en-US" sz="1800" dirty="0">
                        <a:solidFill>
                          <a:srgbClr val="000000"/>
                        </a:solidFill>
                        <a:effectLst/>
                        <a:latin typeface="Calibri"/>
                        <a:ea typeface="Calibri" panose="020F0502020204030204" pitchFamily="34" charset="0"/>
                      </a:endParaRP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Pour réduire votre risque de résistance aux médicaments si vous avez contracté le VIH </a:t>
                      </a:r>
                    </a:p>
                    <a:p>
                      <a:pPr marL="342900" marR="0" lvl="0" indent="-342900">
                        <a:lnSpc>
                          <a:spcPct val="95000"/>
                        </a:lnSpc>
                        <a:spcBef>
                          <a:spcPts val="300"/>
                        </a:spcBef>
                        <a:spcAft>
                          <a:spcPct val="0"/>
                        </a:spcAft>
                        <a:buClr>
                          <a:schemeClr val="tx2"/>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Pour obtenir un soutien sur l’observance et la gestion des effets indésirables, et pour répondre à d’autres préoccupations que vous pourriez avoir</a:t>
                      </a:r>
                    </a:p>
                    <a:p>
                      <a:pPr marL="0" marR="0" lvl="0" indent="0">
                        <a:lnSpc>
                          <a:spcPct val="95000"/>
                        </a:lnSpc>
                        <a:spcBef>
                          <a:spcPts val="300"/>
                        </a:spcBef>
                        <a:spcAft>
                          <a:spcPct val="0"/>
                        </a:spcAft>
                        <a:buClr>
                          <a:schemeClr val="tx2"/>
                        </a:buClr>
                        <a:buFont typeface="Symbol" panose="05050102010706020507" pitchFamily="18" charset="2"/>
                        <a:buNone/>
                      </a:pPr>
                      <a:r>
                        <a:rPr lang="fr-FR" sz="1800" b="0" i="0" strike="noStrike" cap="none" spc="0" baseline="0" dirty="0">
                          <a:solidFill>
                            <a:srgbClr val="000000"/>
                          </a:solidFill>
                          <a:effectLst/>
                          <a:latin typeface="Calibri"/>
                          <a:ea typeface="Calibri" panose="020F0502020204030204"/>
                          <a:cs typeface="Calibri"/>
                        </a:rPr>
                        <a:t>Avez-vous un voyage à venir, ou prévoyez-vous d’autres difficultés à revenir pour des visites régulières dont nous pourrions discuter et pour lesquelles je pourrais peut-être vous aider à établir un plan ?</a:t>
                      </a:r>
                      <a:endParaRPr lang="en-US" sz="1800" dirty="0">
                        <a:solidFill>
                          <a:srgbClr val="000000"/>
                        </a:solidFill>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1747492"/>
                  </a:ext>
                </a:extLst>
              </a:tr>
            </a:tbl>
          </a:graphicData>
        </a:graphic>
      </p:graphicFrame>
    </p:spTree>
    <p:extLst>
      <p:ext uri="{BB962C8B-B14F-4D97-AF65-F5344CB8AC3E}">
        <p14:creationId xmlns:p14="http://schemas.microsoft.com/office/powerpoint/2010/main" val="7879071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226397246"/>
              </p:ext>
            </p:extLst>
          </p:nvPr>
        </p:nvGraphicFramePr>
        <p:xfrm>
          <a:off x="1149351" y="1587500"/>
          <a:ext cx="10433047" cy="4306062"/>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15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Oubli de la dose quotidienne de PrEP orale </a:t>
                      </a:r>
                      <a:br>
                        <a:rPr sz="1800" dirty="0"/>
                      </a:br>
                      <a:r>
                        <a:rPr lang="fr-FR" sz="1800" b="0" i="0" strike="noStrike" cap="none" spc="0" baseline="0" dirty="0">
                          <a:solidFill>
                            <a:srgbClr val="000000"/>
                          </a:solidFill>
                          <a:effectLst/>
                          <a:latin typeface="Calibri"/>
                          <a:ea typeface="Calibri" panose="020F0502020204030204"/>
                          <a:cs typeface="Calibri"/>
                        </a:rPr>
                        <a:t>(les considérations relatives à l’ED-PrEP sont traitées dans le Module 5)</a:t>
                      </a:r>
                    </a:p>
                  </a:txBody>
                  <a:tcPr marL="68580" marR="68580" marT="54610" marB="54610"/>
                </a:tc>
                <a:tc>
                  <a:txBody>
                    <a:bodyPr/>
                    <a:lstStyle/>
                    <a:p>
                      <a:pPr marL="0" marR="0" lvl="0" indent="0">
                        <a:lnSpc>
                          <a:spcPct val="95000"/>
                        </a:lnSpc>
                        <a:spcBef>
                          <a:spcPts val="300"/>
                        </a:spcBef>
                        <a:spcAft>
                          <a:spcPct val="0"/>
                        </a:spcAft>
                        <a:buClr>
                          <a:schemeClr val="tx2"/>
                        </a:buClr>
                        <a:buFont typeface="Symbol" panose="05050102010706020507" pitchFamily="18" charset="2"/>
                        <a:buNone/>
                      </a:pPr>
                      <a:r>
                        <a:rPr lang="fr-FR" sz="1800" b="0" i="0" strike="noStrike" cap="none" spc="0" baseline="0" dirty="0">
                          <a:solidFill>
                            <a:srgbClr val="000000"/>
                          </a:solidFill>
                          <a:effectLst/>
                          <a:latin typeface="Calibri"/>
                          <a:ea typeface="Calibri" panose="020F0502020204030204"/>
                          <a:cs typeface="Calibri"/>
                        </a:rPr>
                        <a:t>Si vous oubliez de prendre un comprimé ou si vous manquez une dose, prenez-la dès que vous vous en rendez compte. Par exemple, si vous prenez habituellement la PrEP orale le matin mais que vous vous rendez compte à 22 heures ou le lendemain que vous avez oublié, vous pouvez prendre votre comprimé à ce moment-là et reprendre votre programme habituel le lendemain matin. Si vous oubliez plus d’une fois par semaine, revenez ici ou contactez quelqu’un ici et nous pourrons discuter de la marche à suivre.</a:t>
                      </a:r>
                    </a:p>
                  </a:txBody>
                  <a:tcPr marL="68580" marR="68580" marT="54610" marB="54610"/>
                </a:tc>
                <a:extLst>
                  <a:ext uri="{0D108BD9-81ED-4DB2-BD59-A6C34878D82A}">
                    <a16:rowId xmlns:a16="http://schemas.microsoft.com/office/drawing/2014/main" val="2645407133"/>
                  </a:ext>
                </a:extLst>
              </a:tr>
              <a:tr h="1267460">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Divulgation aux partenaires</a:t>
                      </a:r>
                    </a:p>
                  </a:txBody>
                  <a:tcPr marL="68580" marR="68580" marT="54610" marB="54610"/>
                </a:tc>
                <a:tc>
                  <a:txBody>
                    <a:bodyPr/>
                    <a:lstStyle/>
                    <a:p>
                      <a:pPr marL="0" marR="0" lvl="0" indent="0">
                        <a:lnSpc>
                          <a:spcPct val="95000"/>
                        </a:lnSpc>
                        <a:spcBef>
                          <a:spcPts val="300"/>
                        </a:spcBef>
                        <a:spcAft>
                          <a:spcPct val="0"/>
                        </a:spcAft>
                        <a:buClr>
                          <a:schemeClr val="tx2"/>
                        </a:buClr>
                        <a:buFont typeface="Symbol" panose="05050102010706020507" pitchFamily="18" charset="2"/>
                        <a:buNone/>
                      </a:pPr>
                      <a:r>
                        <a:rPr lang="fr-FR" sz="1800" b="0" i="0" strike="noStrike" cap="none" spc="0" baseline="0" dirty="0">
                          <a:solidFill>
                            <a:srgbClr val="000000"/>
                          </a:solidFill>
                          <a:effectLst/>
                          <a:latin typeface="Calibri"/>
                          <a:ea typeface="Calibri" panose="020F0502020204030204"/>
                          <a:cs typeface="Calibri"/>
                        </a:rPr>
                        <a:t>Les gens ont différentes raisons de mentionner ou non leur utilisation de la PrEP orale à leur(s) partenaire(s). En général, les personnes qui peuvent divulguer leur utilisation de la PrEP orale à leurs partenaires sont en mesure de l’utiliser plus efficacement. Si vous le souhaitez, nous pouvons discuter ensemble de vos réflexions sur la communication ou non de votre utilisation de la PrEP orale. Si vous avez choisi de ne pas le dire à votre partenaire, nous pouvons également discuter de votre plan si votre partenaire apprend que vous utilisez la PrEP orale.</a:t>
                      </a:r>
                    </a:p>
                  </a:txBody>
                  <a:tcPr marL="68580" marR="68580" marT="54610" marB="54610"/>
                </a:tc>
                <a:extLst>
                  <a:ext uri="{0D108BD9-81ED-4DB2-BD59-A6C34878D82A}">
                    <a16:rowId xmlns:a16="http://schemas.microsoft.com/office/drawing/2014/main" val="4085964360"/>
                  </a:ext>
                </a:extLst>
              </a:tr>
            </a:tbl>
          </a:graphicData>
        </a:graphic>
      </p:graphicFrame>
    </p:spTree>
    <p:extLst>
      <p:ext uri="{BB962C8B-B14F-4D97-AF65-F5344CB8AC3E}">
        <p14:creationId xmlns:p14="http://schemas.microsoft.com/office/powerpoint/2010/main" val="9935195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clés de conseil sur la PrEP orale</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3422380894"/>
              </p:ext>
            </p:extLst>
          </p:nvPr>
        </p:nvGraphicFramePr>
        <p:xfrm>
          <a:off x="1149351" y="1206500"/>
          <a:ext cx="10433047" cy="5178806"/>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00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Sujet</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tc>
                  <a:txBody>
                    <a:bodyPr/>
                    <a:lstStyle/>
                    <a:p>
                      <a:pPr marL="0" marR="0">
                        <a:lnSpc>
                          <a:spcPct val="100000"/>
                        </a:lnSpc>
                        <a:spcBef>
                          <a:spcPct val="0"/>
                        </a:spcBef>
                        <a:spcAft>
                          <a:spcPct val="0"/>
                        </a:spcAft>
                      </a:pPr>
                      <a:r>
                        <a:rPr lang="fr-FR" sz="1800" b="1" i="0" strike="noStrike" cap="none" spc="0" baseline="0" dirty="0">
                          <a:solidFill>
                            <a:srgbClr val="FFFFFF"/>
                          </a:solidFill>
                          <a:effectLst/>
                          <a:latin typeface="Calibri"/>
                          <a:ea typeface="Calibri" panose="020F0502020204030204"/>
                          <a:cs typeface="Calibri"/>
                        </a:rPr>
                        <a:t>Messages clés	</a:t>
                      </a:r>
                      <a:endParaRPr lang="en-US" sz="1800" b="1" dirty="0">
                        <a:solidFill>
                          <a:schemeClr val="bg1"/>
                        </a:solidFill>
                        <a:effectLst/>
                        <a:latin typeface="Calibri"/>
                        <a:ea typeface="Calibri" panose="020F0502020204030204" pitchFamily="34" charset="0"/>
                      </a:endParaRPr>
                    </a:p>
                  </a:txBody>
                  <a:tcPr marL="68580" marR="68580" marT="54610" marB="54610">
                    <a:solidFill>
                      <a:srgbClr val="1F497D"/>
                    </a:solidFill>
                  </a:tcPr>
                </a:tc>
                <a:extLst>
                  <a:ext uri="{0D108BD9-81ED-4DB2-BD59-A6C34878D82A}">
                    <a16:rowId xmlns:a16="http://schemas.microsoft.com/office/drawing/2014/main" val="3376487122"/>
                  </a:ext>
                </a:extLst>
              </a:tr>
              <a:tr h="1267460">
                <a:tc>
                  <a:txBody>
                    <a:bodyPr/>
                    <a:lstStyle/>
                    <a:p>
                      <a:pPr marL="0" marR="0">
                        <a:lnSpc>
                          <a:spcPct val="100000"/>
                        </a:lnSpc>
                        <a:spcBef>
                          <a:spcPct val="0"/>
                        </a:spcBef>
                        <a:spcAft>
                          <a:spcPts val="600"/>
                        </a:spcAft>
                      </a:pPr>
                      <a:r>
                        <a:rPr lang="fr-FR" sz="1800" b="0" i="0" strike="noStrike" cap="none" spc="0" baseline="0" dirty="0">
                          <a:solidFill>
                            <a:srgbClr val="000000"/>
                          </a:solidFill>
                          <a:effectLst/>
                          <a:latin typeface="Calibri"/>
                          <a:ea typeface="Calibri" panose="020F0502020204030204"/>
                          <a:cs typeface="Calibri"/>
                        </a:rPr>
                        <a:t> Arrêt de l’utilisation de la PrEP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ct val="0"/>
                        </a:spcBef>
                        <a:spcAft>
                          <a:spcPts val="600"/>
                        </a:spcAft>
                      </a:pPr>
                      <a:r>
                        <a:rPr lang="fr-FR" sz="1800" b="0" i="0" strike="noStrike" cap="none" spc="0" baseline="0" dirty="0">
                          <a:solidFill>
                            <a:srgbClr val="000000"/>
                          </a:solidFill>
                          <a:effectLst/>
                          <a:latin typeface="Calibri"/>
                          <a:ea typeface="Calibri" panose="020F0502020204030204"/>
                          <a:cs typeface="Calibri"/>
                        </a:rPr>
                        <a:t>Comme nous l’avons déjà évoqué, l’utilisation de la PrEP orale n’est généralement pas à vie. La durée d’utilisation de la PrEP orale peut varier, et vous pouvez commencer et arrêter la PrEP orale en fonction des expositions potentielles au VIH pendant différentes périodes de votre vie, y compris les changements dans vos relations ou vos comportements. Idéalement, si vous souhaitez arrêter indéfiniment l’utilisation de la PrEP orale, vous me le ferez savoir. Si vous décidez de reprendre la PrEP plus tard, vous pouvez toujours revenir, et nous pourrons en discuter.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ct val="0"/>
                        </a:spcBef>
                        <a:spcAft>
                          <a:spcPts val="600"/>
                        </a:spcAft>
                      </a:pPr>
                      <a:r>
                        <a:rPr lang="fr-FR" sz="1800" b="0" i="0" strike="noStrike" cap="none" spc="0" baseline="0" dirty="0">
                          <a:solidFill>
                            <a:srgbClr val="000000"/>
                          </a:solidFill>
                          <a:effectLst/>
                          <a:latin typeface="Calibri"/>
                          <a:ea typeface="Calibri" panose="020F0502020204030204"/>
                          <a:cs typeface="Calibri"/>
                        </a:rPr>
                        <a:t>Note : Prestataires, veillez à informer les clients de toute utilisation post-exposition de la PrEP orale nécessaire dans le cadre de la méthode choisie pour arrêter efficacement l’utilisation de la PrEP orale. Encouragez les liens continus avec les services appropriés de prévention du VIH et de contraception, ainsi que l’utilisation d’autres stratégies de prévention du VIH, si nécessaire. Les clients atteints d’une infection par le virus de l’hépatite B doivent être orientés vers les services de prise en charge/traitement appropriés, car l’arrêt de la PrEP orale peut avoir des implications sur la prise en charge de l’infection par le virus de l’hépatite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75036124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fr-FR" sz="3400" dirty="0">
                <a:solidFill>
                  <a:srgbClr val="FFFFFF"/>
                </a:solidFill>
                <a:latin typeface="Calibri"/>
                <a:ea typeface="Calibri" panose="020F0502020204030204"/>
                <a:cs typeface="Calibri"/>
              </a:rPr>
              <a:t>S</a:t>
            </a:r>
            <a:r>
              <a:rPr lang="fr-FR" sz="3400" b="1" i="0" strike="noStrike" cap="none" spc="0" baseline="0" dirty="0">
                <a:solidFill>
                  <a:srgbClr val="FFFFFF"/>
                </a:solidFill>
                <a:effectLst/>
                <a:latin typeface="Calibri"/>
                <a:ea typeface="Calibri" panose="020F0502020204030204"/>
                <a:cs typeface="Calibri"/>
              </a:rPr>
              <a:t>ection N°4</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675113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a:xfrm>
            <a:off x="1200155" y="274638"/>
            <a:ext cx="8820146" cy="1143000"/>
          </a:xfrm>
        </p:spPr>
        <p:txBody>
          <a:bodyPr/>
          <a:lstStyle/>
          <a:p>
            <a:r>
              <a:rPr lang="fr-FR" sz="3400" b="1" i="0" strike="noStrike" cap="none" spc="0" baseline="0" dirty="0">
                <a:solidFill>
                  <a:srgbClr val="1F497D"/>
                </a:solidFill>
                <a:effectLst/>
                <a:latin typeface="Calibri"/>
                <a:ea typeface="Calibri" panose="020F0502020204030204"/>
                <a:cs typeface="Calibri"/>
              </a:rPr>
              <a:t>Jeu de rôle en personne : Évaluation de l’éligibilité et conseils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a:noAutofit/>
          </a:bodyPr>
          <a:lstStyle/>
          <a:p>
            <a:pPr>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Je vais maintenant vous répartir en binômes pour jouer les scénarios.</a:t>
            </a:r>
            <a:endParaRPr lang="en-US" sz="1300" dirty="0">
              <a:cs typeface="Calibri"/>
            </a:endParaRP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Si votre groupe compte trois personnes, deux d’entre elles peuvent se partager le rôle de prestataire une fois pour s’assurer que chacun expérimente le formulaire d’évaluation de l’éligibilité</a:t>
            </a:r>
            <a:endParaRPr lang="en-US" sz="1300" dirty="0">
              <a:cs typeface="Calibri"/>
            </a:endParaRPr>
          </a:p>
          <a:p>
            <a:pPr>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Pour le quatrième scénario, choisissez qui sera le client et qui sera le prestataire. Vous changerez pour le cinquième scénario :</a:t>
            </a:r>
            <a:endParaRPr lang="en-US" sz="1300" dirty="0">
              <a:cs typeface="Calibri"/>
            </a:endParaRP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300" dirty="0">
              <a:cs typeface="Calibri"/>
            </a:endParaRP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 </a:t>
            </a:r>
            <a:r>
              <a:rPr lang="fr-FR" sz="1300" b="1" i="0" strike="noStrike" cap="none" spc="0" baseline="0" dirty="0">
                <a:solidFill>
                  <a:srgbClr val="000000"/>
                </a:solidFill>
                <a:effectLst/>
                <a:latin typeface="Calibri"/>
                <a:ea typeface="Calibri" panose="020F0502020204030204"/>
                <a:cs typeface="Calibri"/>
              </a:rPr>
              <a:t>tout en fournissant les messages de conseil dont nous avons parlé</a:t>
            </a:r>
            <a:endParaRPr lang="en-US" sz="1300" dirty="0">
              <a:cs typeface="Calibri"/>
            </a:endParaRPr>
          </a:p>
          <a:p>
            <a:pPr>
              <a:lnSpc>
                <a:spcPct val="120000"/>
              </a:lnSpc>
              <a:spcBef>
                <a:spcPct val="0"/>
              </a:spcBef>
            </a:pPr>
            <a:r>
              <a:rPr lang="fr-FR" sz="1300" b="1" i="0" strike="noStrike" cap="none" spc="0" baseline="0" dirty="0">
                <a:solidFill>
                  <a:srgbClr val="000000"/>
                </a:solidFill>
                <a:effectLst/>
                <a:latin typeface="Calibri"/>
                <a:ea typeface="Calibri" panose="020F0502020204030204"/>
                <a:cs typeface="Calibri"/>
              </a:rPr>
              <a:t>Notes aux prestataires :</a:t>
            </a: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Vous devez vous assurer d’établir un lien avec le client et lui demander les informations importantes pour déterminer s’il répond aux critères d’utilisation de la PrEP. </a:t>
            </a: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Après l’évaluation de l’éligibilité à la PrEP, délivrez les messages clés de conseil aux clients</a:t>
            </a:r>
          </a:p>
          <a:p>
            <a:pPr>
              <a:lnSpc>
                <a:spcPct val="120000"/>
              </a:lnSpc>
              <a:spcBef>
                <a:spcPct val="0"/>
              </a:spcBef>
            </a:pPr>
            <a:r>
              <a:rPr lang="fr-FR" sz="1300" b="1" i="0" strike="noStrike" cap="none" spc="0" baseline="0" dirty="0">
                <a:solidFill>
                  <a:srgbClr val="000000"/>
                </a:solidFill>
                <a:effectLst/>
                <a:latin typeface="Calibri"/>
                <a:ea typeface="Calibri" panose="020F0502020204030204"/>
                <a:cs typeface="Calibri"/>
              </a:rPr>
              <a:t>Notes aux clients :</a:t>
            </a: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N’hésitez pas à inventer les réponses aux questions posées par votre prestataire qui ne sont pas couvertes par le scénario. </a:t>
            </a:r>
          </a:p>
          <a:p>
            <a:pPr marL="556915" lvl="1" indent="-214003">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Assurez-vous de répondre de manière à répondre aux critères d’utilisation de la PrEP.</a:t>
            </a:r>
            <a:endParaRPr lang="en-US" sz="1300" dirty="0"/>
          </a:p>
          <a:p>
            <a:pPr>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Vous aurez 15 minutes pour exécuter le quatrième scénario, puis cinq minutes pour en discuter dans votre groupe. Puis vous </a:t>
            </a:r>
            <a:r>
              <a:rPr lang="fr-FR" sz="13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300" b="0" i="0" strike="noStrike" cap="none" spc="0" baseline="0" dirty="0">
                <a:solidFill>
                  <a:srgbClr val="000000"/>
                </a:solidFill>
                <a:effectLst/>
                <a:latin typeface="Calibri"/>
                <a:ea typeface="Calibri" panose="020F0502020204030204"/>
                <a:cs typeface="Calibri"/>
              </a:rPr>
              <a:t> dans votre groupe. Vous disposerez de 15 minutes pour exécuter le cinquième scénario et de cinq minutes pour en discuter ensuite avec votre groupe. </a:t>
            </a:r>
          </a:p>
          <a:p>
            <a:pPr>
              <a:lnSpc>
                <a:spcPct val="120000"/>
              </a:lnSpc>
              <a:spcBef>
                <a:spcPct val="0"/>
              </a:spcBef>
            </a:pPr>
            <a:r>
              <a:rPr lang="fr-FR" sz="13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p:txBody>
      </p:sp>
    </p:spTree>
    <p:extLst>
      <p:ext uri="{BB962C8B-B14F-4D97-AF65-F5344CB8AC3E}">
        <p14:creationId xmlns:p14="http://schemas.microsoft.com/office/powerpoint/2010/main" val="37329284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647-ABC8-480A-B882-C21B3CC89806}"/>
              </a:ext>
            </a:extLst>
          </p:cNvPr>
          <p:cNvSpPr>
            <a:spLocks noGrp="1"/>
          </p:cNvSpPr>
          <p:nvPr>
            <p:ph type="title"/>
          </p:nvPr>
        </p:nvSpPr>
        <p:spPr>
          <a:xfrm>
            <a:off x="1200154" y="274638"/>
            <a:ext cx="8467721" cy="1143000"/>
          </a:xfrm>
        </p:spPr>
        <p:txBody>
          <a:bodyPr/>
          <a:lstStyle/>
          <a:p>
            <a:r>
              <a:rPr lang="fr-FR" sz="3400" b="1" i="0" strike="noStrike" cap="none" spc="0" baseline="0" dirty="0">
                <a:solidFill>
                  <a:srgbClr val="1F497D"/>
                </a:solidFill>
                <a:effectLst/>
                <a:latin typeface="Calibri"/>
                <a:ea typeface="Calibri" panose="020F0502020204030204"/>
                <a:cs typeface="Calibri"/>
              </a:rPr>
              <a:t>Jeu de rôle virtuel : Évaluation de l’éligibilité et conseils (40 minutes)</a:t>
            </a:r>
          </a:p>
        </p:txBody>
      </p:sp>
      <p:sp>
        <p:nvSpPr>
          <p:cNvPr id="3" name="Content Placeholder 2">
            <a:extLst>
              <a:ext uri="{FF2B5EF4-FFF2-40B4-BE49-F238E27FC236}">
                <a16:creationId xmlns:a16="http://schemas.microsoft.com/office/drawing/2014/main" id="{0F61C03D-0F6F-46D5-922F-30E8AB9AFB4C}"/>
              </a:ext>
            </a:extLst>
          </p:cNvPr>
          <p:cNvSpPr>
            <a:spLocks noGrp="1"/>
          </p:cNvSpPr>
          <p:nvPr>
            <p:ph idx="1"/>
          </p:nvPr>
        </p:nvSpPr>
        <p:spPr/>
        <p:txBody>
          <a:bodyPr vert="horz" wrap="square" lIns="91440" tIns="45721" rIns="91440" bIns="45721" numCol="1" anchor="t" anchorCtr="0" compatLnSpc="1">
            <a:prstTxWarp prst="textNoShape">
              <a:avLst/>
            </a:prstTxWarp>
            <a:normAutofit/>
          </a:bodyPr>
          <a:lstStyle/>
          <a:p>
            <a:pPr>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Je vais maintenant vous mettre par deux dans des salles de réunion pour jouer les scénarios. Je vais copier et coller les scénarios et les instructions dans le chat. </a:t>
            </a:r>
            <a:endParaRPr lang="en-US" sz="1300" dirty="0">
              <a:cs typeface="Calibri"/>
            </a:endParaRP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Si votre groupe compte trois personnes, deux d’entre elles peuvent se partager le rôle de prestataire une fois pour s’assurer que chacun expérimente le formulaire d’évaluation de l’éligibilité</a:t>
            </a:r>
            <a:endParaRPr lang="en-US" sz="1300" dirty="0">
              <a:cs typeface="Calibri"/>
            </a:endParaRPr>
          </a:p>
          <a:p>
            <a:pPr>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Pour le quatrième scénario, choisissez qui sera le client et qui sera le prestataire. Vous changerez pour le cinquième scénario :</a:t>
            </a:r>
            <a:endParaRPr lang="en-US" sz="1300" dirty="0">
              <a:cs typeface="Calibri"/>
            </a:endParaRP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300" dirty="0">
              <a:cs typeface="Calibri"/>
            </a:endParaRP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 </a:t>
            </a:r>
            <a:r>
              <a:rPr lang="fr-FR" sz="1300" b="1" i="0" strike="noStrike" cap="none" spc="0" baseline="0" dirty="0">
                <a:solidFill>
                  <a:srgbClr val="000000"/>
                </a:solidFill>
                <a:effectLst/>
                <a:latin typeface="Calibri"/>
                <a:ea typeface="Calibri" panose="020F0502020204030204"/>
                <a:cs typeface="Calibri"/>
              </a:rPr>
              <a:t>tout en fournissant les messages de conseil dont nous avons parlé</a:t>
            </a:r>
            <a:endParaRPr lang="en-US" sz="1300" b="1" dirty="0">
              <a:cs typeface="Calibri"/>
            </a:endParaRPr>
          </a:p>
          <a:p>
            <a:pPr>
              <a:lnSpc>
                <a:spcPct val="100000"/>
              </a:lnSpc>
              <a:spcBef>
                <a:spcPct val="0"/>
              </a:spcBef>
            </a:pPr>
            <a:r>
              <a:rPr lang="fr-FR" sz="1300" b="1" i="0" strike="noStrike" cap="none" spc="0" baseline="0" dirty="0">
                <a:solidFill>
                  <a:srgbClr val="000000"/>
                </a:solidFill>
                <a:effectLst/>
                <a:latin typeface="Calibri"/>
                <a:ea typeface="Calibri" panose="020F0502020204030204"/>
                <a:cs typeface="Calibri"/>
              </a:rPr>
              <a:t>Notes aux prestataires :</a:t>
            </a: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Vous devez vous assurer d’établir un lien avec le client et lui demander les informations importantes pour déterminer s’il répond aux critères d’utilisation de la PrEP. </a:t>
            </a: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Après l’évaluation de l’éligibilité à la PrEP, délivrez les messages clés de conseil aux clients</a:t>
            </a:r>
          </a:p>
          <a:p>
            <a:pPr>
              <a:lnSpc>
                <a:spcPct val="100000"/>
              </a:lnSpc>
              <a:spcBef>
                <a:spcPct val="0"/>
              </a:spcBef>
            </a:pPr>
            <a:r>
              <a:rPr lang="fr-FR" sz="1300" b="1" i="0" strike="noStrike" cap="none" spc="0" baseline="0" dirty="0">
                <a:solidFill>
                  <a:srgbClr val="000000"/>
                </a:solidFill>
                <a:effectLst/>
                <a:latin typeface="Calibri"/>
                <a:ea typeface="Calibri" panose="020F0502020204030204"/>
                <a:cs typeface="Calibri"/>
              </a:rPr>
              <a:t>Notes aux clients :</a:t>
            </a: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N’hésitez pas à inventer les réponses aux questions posées par votre prestataire qui ne sont pas couvertes par le scénario. </a:t>
            </a:r>
          </a:p>
          <a:p>
            <a:pPr marL="556915" lvl="1" indent="-214003">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Assurez-vous de répondre de manière à répondre aux critères d’utilisation de la PrEP.</a:t>
            </a:r>
            <a:endParaRPr lang="en-US" sz="1300" dirty="0"/>
          </a:p>
          <a:p>
            <a:pPr>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Vous aurez 15 minutes pour exécuter le quatrième scénario, puis cinq minutes pour en discuter dans votre groupe. Puis vous </a:t>
            </a:r>
            <a:r>
              <a:rPr lang="fr-FR" sz="13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300" b="0" i="0" strike="noStrike" cap="none" spc="0" baseline="0" dirty="0">
                <a:solidFill>
                  <a:srgbClr val="000000"/>
                </a:solidFill>
                <a:effectLst/>
                <a:latin typeface="Calibri"/>
                <a:ea typeface="Calibri" panose="020F0502020204030204"/>
                <a:cs typeface="Calibri"/>
              </a:rPr>
              <a:t> dans votre groupe. Vous disposerez de 15 minutes pour exécuter le cinquième scénario et de cinq minutes pour en discuter ensuite avec votre groupe. </a:t>
            </a:r>
          </a:p>
          <a:p>
            <a:pPr>
              <a:lnSpc>
                <a:spcPct val="100000"/>
              </a:lnSpc>
              <a:spcBef>
                <a:spcPct val="0"/>
              </a:spcBef>
            </a:pPr>
            <a:r>
              <a:rPr lang="fr-FR" sz="13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p:txBody>
      </p:sp>
    </p:spTree>
    <p:extLst>
      <p:ext uri="{BB962C8B-B14F-4D97-AF65-F5344CB8AC3E}">
        <p14:creationId xmlns:p14="http://schemas.microsoft.com/office/powerpoint/2010/main" val="251447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9AF5-8768-4974-A5F1-CC2F43250E56}"/>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Contexte de la formation</a:t>
            </a:r>
          </a:p>
        </p:txBody>
      </p:sp>
      <p:sp>
        <p:nvSpPr>
          <p:cNvPr id="3" name="Content Placeholder 2">
            <a:extLst>
              <a:ext uri="{FF2B5EF4-FFF2-40B4-BE49-F238E27FC236}">
                <a16:creationId xmlns:a16="http://schemas.microsoft.com/office/drawing/2014/main" id="{43B04B64-F36A-47FA-9ACA-1DB90FA77548}"/>
              </a:ext>
            </a:extLst>
          </p:cNvPr>
          <p:cNvSpPr>
            <a:spLocks noGrp="1"/>
          </p:cNvSpPr>
          <p:nvPr>
            <p:ph idx="1"/>
          </p:nvPr>
        </p:nvSpPr>
        <p:spPr/>
        <p:txBody>
          <a:bodyPr/>
          <a:lstStyle/>
          <a:p>
            <a:r>
              <a:rPr lang="fr-FR" sz="2200" b="0" i="0" strike="noStrike" cap="none" spc="0" baseline="0" dirty="0">
                <a:solidFill>
                  <a:srgbClr val="000000"/>
                </a:solidFill>
                <a:effectLst/>
                <a:latin typeface="Calibri"/>
                <a:ea typeface="Calibri" panose="020F0502020204030204"/>
                <a:cs typeface="Calibri"/>
              </a:rPr>
              <a:t>Cette formation est destinée à fournir le contexte clinique complet dont les prestataires ont besoin pour mettre en œuvre un programme de PrEP orale.</a:t>
            </a:r>
          </a:p>
          <a:p>
            <a:r>
              <a:rPr lang="fr-FR" sz="2200" b="0" i="0" strike="noStrike" cap="none" spc="0" baseline="0" dirty="0">
                <a:solidFill>
                  <a:srgbClr val="000000"/>
                </a:solidFill>
                <a:effectLst/>
                <a:latin typeface="Calibri"/>
                <a:ea typeface="Calibri" panose="020F0502020204030204"/>
                <a:cs typeface="Calibri"/>
              </a:rPr>
              <a:t>Les prestataires qui mettent en œuvre la PrEP orale peuvent également avoir besoin d’une formation sur ce qui suit :</a:t>
            </a:r>
          </a:p>
          <a:p>
            <a:pPr lvl="1"/>
            <a:r>
              <a:rPr lang="fr-FR" sz="2200" b="0" i="0" strike="noStrike" cap="none" spc="0" baseline="0" dirty="0">
                <a:solidFill>
                  <a:srgbClr val="000000"/>
                </a:solidFill>
                <a:effectLst/>
                <a:latin typeface="Calibri"/>
                <a:ea typeface="Calibri" panose="020F0502020204030204"/>
                <a:cs typeface="Calibri"/>
              </a:rPr>
              <a:t>Genre et sexualité</a:t>
            </a:r>
          </a:p>
          <a:p>
            <a:pPr lvl="1"/>
            <a:r>
              <a:rPr lang="fr-FR" sz="2200" b="0" i="0" strike="noStrike" cap="none" spc="0" baseline="0" dirty="0">
                <a:solidFill>
                  <a:srgbClr val="000000"/>
                </a:solidFill>
                <a:effectLst/>
                <a:latin typeface="Calibri"/>
                <a:ea typeface="Calibri" panose="020F0502020204030204"/>
                <a:cs typeface="Calibri"/>
              </a:rPr>
              <a:t>Fournir un soutien de première ligne pour la violence basée sur le genre et la violence du partenaire intime, ainsi que des recommandations</a:t>
            </a:r>
          </a:p>
          <a:p>
            <a:pPr lvl="1"/>
            <a:r>
              <a:rPr lang="fr-FR" sz="2200" b="0" i="0" strike="noStrike" cap="none" spc="0" baseline="0" dirty="0">
                <a:solidFill>
                  <a:srgbClr val="000000"/>
                </a:solidFill>
                <a:effectLst/>
                <a:latin typeface="Calibri"/>
                <a:ea typeface="Calibri" panose="020F0502020204030204"/>
                <a:cs typeface="Calibri"/>
              </a:rPr>
              <a:t>Dépistage et conseil en matière de VIH</a:t>
            </a:r>
          </a:p>
        </p:txBody>
      </p:sp>
    </p:spTree>
    <p:extLst>
      <p:ext uri="{BB962C8B-B14F-4D97-AF65-F5344CB8AC3E}">
        <p14:creationId xmlns:p14="http://schemas.microsoft.com/office/powerpoint/2010/main" val="11099105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46FE-7962-432B-9980-F5FA384593A2}"/>
              </a:ext>
            </a:extLst>
          </p:cNvPr>
          <p:cNvSpPr>
            <a:spLocks noGrp="1"/>
          </p:cNvSpPr>
          <p:nvPr>
            <p:ph type="title"/>
          </p:nvPr>
        </p:nvSpPr>
        <p:spPr>
          <a:xfrm>
            <a:off x="1200155" y="274638"/>
            <a:ext cx="8534396" cy="1143000"/>
          </a:xfrm>
        </p:spPr>
        <p:txBody>
          <a:bodyPr/>
          <a:lstStyle/>
          <a:p>
            <a:r>
              <a:rPr lang="fr-FR" sz="3400" b="1" i="0" strike="noStrike" cap="none" spc="0" baseline="0" dirty="0">
                <a:solidFill>
                  <a:srgbClr val="1F497D"/>
                </a:solidFill>
                <a:effectLst/>
                <a:latin typeface="Calibri"/>
                <a:ea typeface="Calibri" panose="020F0502020204030204"/>
                <a:cs typeface="Calibri"/>
              </a:rPr>
              <a:t>Texte à copier dans le chat si la formation est virtuelle</a:t>
            </a:r>
          </a:p>
        </p:txBody>
      </p:sp>
      <p:sp>
        <p:nvSpPr>
          <p:cNvPr id="3" name="Content Placeholder 2">
            <a:extLst>
              <a:ext uri="{FF2B5EF4-FFF2-40B4-BE49-F238E27FC236}">
                <a16:creationId xmlns:a16="http://schemas.microsoft.com/office/drawing/2014/main" id="{4D923415-CD06-4B6E-8E9D-EA8305B21C1B}"/>
              </a:ext>
            </a:extLst>
          </p:cNvPr>
          <p:cNvSpPr>
            <a:spLocks noGrp="1"/>
          </p:cNvSpPr>
          <p:nvPr>
            <p:ph idx="1"/>
          </p:nvPr>
        </p:nvSpPr>
        <p:spPr/>
        <p:txBody>
          <a:bodyPr>
            <a:normAutofit/>
          </a:bodyPr>
          <a:lstStyle/>
          <a:p>
            <a:pPr marL="257175" indent="-25717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Pour le quatrième scénario, choisissez qui sera le client et qui sera le prestataire. Vous changerez pour le cinquième scénario :</a:t>
            </a:r>
            <a:endParaRPr lang="en-US" sz="1100">
              <a:cs typeface="Calibri"/>
            </a:endParaRP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Le client utilisera le scénario pour l’aider à répondre aux questions. Si une question ne figure pas dans le scénario, il pourra l’inventer</a:t>
            </a:r>
            <a:endParaRPr lang="en-US" sz="1100">
              <a:cs typeface="Calibri"/>
            </a:endParaRP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Le prestataire utilisera le formulaire d’évaluation de l’éligibilité pour l’aider à sélectionner le client qui commencera la PrEP </a:t>
            </a:r>
            <a:r>
              <a:rPr lang="fr-FR" sz="1100" b="1" i="0" strike="noStrike" cap="none" spc="0" baseline="0" dirty="0">
                <a:solidFill>
                  <a:srgbClr val="000000"/>
                </a:solidFill>
                <a:effectLst/>
                <a:latin typeface="Calibri"/>
                <a:ea typeface="Calibri" panose="020F0502020204030204"/>
                <a:cs typeface="Calibri"/>
              </a:rPr>
              <a:t>tout en fournissant les messages de conseil dont nous avons parlé</a:t>
            </a:r>
            <a:endParaRPr lang="en-US" sz="1100">
              <a:cs typeface="Calibri"/>
            </a:endParaRPr>
          </a:p>
          <a:p>
            <a:pPr marL="257175" indent="-257175">
              <a:lnSpc>
                <a:spcPct val="120000"/>
              </a:lnSpc>
              <a:spcBef>
                <a:spcPct val="0"/>
              </a:spcBef>
            </a:pPr>
            <a:r>
              <a:rPr lang="fr-FR" sz="1100" b="1" i="0" strike="noStrike" cap="none" spc="0" baseline="0" dirty="0">
                <a:solidFill>
                  <a:srgbClr val="000000"/>
                </a:solidFill>
                <a:effectLst/>
                <a:latin typeface="Calibri"/>
                <a:ea typeface="Calibri" panose="020F0502020204030204"/>
                <a:cs typeface="Calibri"/>
              </a:rPr>
              <a:t>Notes aux prestataires :</a:t>
            </a: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Partez du principe que le client a déjà été testé négatif pour le VIH.</a:t>
            </a: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Vous devez vous assurer d’établir un lien avec le client et lui demander les informations importantes pour déterminer s’il répond aux critères d’utilisation de la PrEP. </a:t>
            </a: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Après l’évaluation de l’éligibilité à la PrEP, délivrez les messages clés de conseil aux clients</a:t>
            </a:r>
          </a:p>
          <a:p>
            <a:pPr marL="257175" indent="-257175">
              <a:lnSpc>
                <a:spcPct val="120000"/>
              </a:lnSpc>
              <a:spcBef>
                <a:spcPct val="0"/>
              </a:spcBef>
            </a:pPr>
            <a:r>
              <a:rPr lang="fr-FR" sz="1100" b="1" i="0" strike="noStrike" cap="none" spc="0" baseline="0" dirty="0">
                <a:solidFill>
                  <a:srgbClr val="000000"/>
                </a:solidFill>
                <a:effectLst/>
                <a:latin typeface="Calibri"/>
                <a:ea typeface="Calibri" panose="020F0502020204030204"/>
                <a:cs typeface="Calibri"/>
              </a:rPr>
              <a:t>Notes aux clients :</a:t>
            </a: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N’hésitez pas à inventer les réponses aux questions posées par votre prestataire qui ne sont pas couvertes par le scénario. </a:t>
            </a:r>
          </a:p>
          <a:p>
            <a:pPr marL="556895" lvl="1" indent="-21399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Assurez-vous de répondre de manière à répondre aux critères d’utilisation de la PrEP.</a:t>
            </a:r>
            <a:endParaRPr lang="en-US" sz="1100"/>
          </a:p>
          <a:p>
            <a:pPr marL="257175" indent="-25717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Vous aurez 15 minutes pour exécuter le quatrième scénario, puis cinq minutes pour en discuter dans votre groupe. Puis vous </a:t>
            </a:r>
            <a:r>
              <a:rPr lang="fr-FR" sz="1100" b="0" i="0" u="sng" strike="noStrike" cap="none" spc="0" baseline="0" dirty="0">
                <a:solidFill>
                  <a:srgbClr val="000000"/>
                </a:solidFill>
                <a:effectLst/>
                <a:uFill>
                  <a:solidFill>
                    <a:srgbClr val="000000"/>
                  </a:solidFill>
                </a:uFill>
                <a:latin typeface="Calibri"/>
                <a:ea typeface="Calibri" panose="020F0502020204030204"/>
                <a:cs typeface="Calibri"/>
              </a:rPr>
              <a:t>inverserez les rôles</a:t>
            </a:r>
            <a:r>
              <a:rPr lang="fr-FR" sz="1100" b="0" i="0" strike="noStrike" cap="none" spc="0" baseline="0" dirty="0">
                <a:solidFill>
                  <a:srgbClr val="000000"/>
                </a:solidFill>
                <a:effectLst/>
                <a:latin typeface="Calibri"/>
                <a:ea typeface="Calibri" panose="020F0502020204030204"/>
                <a:cs typeface="Calibri"/>
              </a:rPr>
              <a:t> dans votre groupe. Vous disposerez de 15 minutes pour exécuter le cinquième scénario et de cinq minutes pour en discuter ensuite avec votre groupe. </a:t>
            </a:r>
          </a:p>
          <a:p>
            <a:pPr marL="257175" indent="-257175">
              <a:lnSpc>
                <a:spcPct val="120000"/>
              </a:lnSpc>
              <a:spcBef>
                <a:spcPct val="0"/>
              </a:spcBef>
            </a:pPr>
            <a:r>
              <a:rPr lang="fr-FR" sz="1100" b="0" i="0" strike="noStrike" cap="none" spc="0" baseline="0" dirty="0">
                <a:solidFill>
                  <a:srgbClr val="000000"/>
                </a:solidFill>
                <a:effectLst/>
                <a:latin typeface="Calibri"/>
                <a:ea typeface="Calibri" panose="020F0502020204030204"/>
                <a:cs typeface="Calibri"/>
              </a:rPr>
              <a:t>Nous nous réunirons après avoir exécuté les deux scénarios et ferons un débriefing en groupe. </a:t>
            </a:r>
          </a:p>
          <a:p>
            <a:pPr marL="0" indent="0">
              <a:lnSpc>
                <a:spcPct val="120000"/>
              </a:lnSpc>
              <a:spcBef>
                <a:spcPct val="0"/>
              </a:spcBef>
              <a:buNone/>
            </a:pPr>
            <a:r>
              <a:rPr lang="fr-FR" sz="1100" b="0" i="0" strike="noStrike" cap="none" spc="0" baseline="0" dirty="0">
                <a:solidFill>
                  <a:srgbClr val="000000"/>
                </a:solidFill>
                <a:effectLst/>
                <a:latin typeface="Calibri"/>
                <a:ea typeface="Calibri" panose="020F0502020204030204"/>
                <a:cs typeface="Calibri"/>
              </a:rPr>
              <a:t>Scénario clinique 4 : </a:t>
            </a:r>
            <a:r>
              <a:rPr lang="fr-FR" sz="1100" b="0" i="0" strike="noStrike" cap="none" spc="-41" baseline="0" dirty="0">
                <a:solidFill>
                  <a:srgbClr val="000000"/>
                </a:solidFill>
                <a:effectLst/>
                <a:latin typeface="Calibri"/>
                <a:ea typeface="Calibri" panose="020F0502020204030204"/>
                <a:cs typeface="Calibri"/>
              </a:rPr>
              <a:t>Anne, une travailleuse du sexe cisgenre*, souhaite commencer une PrEP orale. Elle utilise parfois des préservatifs lors de rapports sexuels avec des clients commerciaux, mais jamais avec son partenaire de longue date, dont le statut VIH est inconnu. Elle a eu un test VIH négatif il y a six mois </a:t>
            </a:r>
            <a:r>
              <a:rPr lang="fr-FR" sz="1100" b="0" i="0" strike="noStrike" cap="none" spc="-30" baseline="0" dirty="0">
                <a:solidFill>
                  <a:srgbClr val="000000"/>
                </a:solidFill>
                <a:effectLst/>
                <a:latin typeface="Calibri"/>
                <a:ea typeface="Calibri" panose="020F0502020204030204"/>
                <a:cs typeface="Calibri"/>
              </a:rPr>
              <a:t>et veut éviter de contracter le VIH. Elle utilise un contraceptif hormonal injectable </a:t>
            </a:r>
            <a:r>
              <a:rPr lang="fr-FR" sz="1100" b="0" i="0" strike="noStrike" cap="none" spc="-41" baseline="0" dirty="0">
                <a:solidFill>
                  <a:srgbClr val="000000"/>
                </a:solidFill>
                <a:effectLst/>
                <a:latin typeface="Calibri"/>
                <a:ea typeface="Calibri" panose="020F0502020204030204"/>
                <a:cs typeface="Calibri"/>
              </a:rPr>
              <a:t>car elle oubliait de prendre des contraceptifs oraux tous les jours. Elle n’a eu aucune exposition potentielle au VIH au cours des deux dernières semaines et se sent bien depuis quelques semaines.</a:t>
            </a:r>
            <a:endParaRPr lang="en-US" sz="1100">
              <a:cs typeface="Calibri"/>
            </a:endParaRPr>
          </a:p>
          <a:p>
            <a:pPr marL="0" indent="0">
              <a:lnSpc>
                <a:spcPct val="120000"/>
              </a:lnSpc>
              <a:spcBef>
                <a:spcPct val="0"/>
              </a:spcBef>
              <a:buNone/>
            </a:pPr>
            <a:r>
              <a:rPr lang="fr-FR" sz="1100" b="0" i="0" strike="noStrike" cap="none" spc="0" baseline="0" dirty="0">
                <a:solidFill>
                  <a:srgbClr val="000000"/>
                </a:solidFill>
                <a:effectLst/>
                <a:latin typeface="Calibri"/>
                <a:ea typeface="Calibri" panose="020F0502020204030204"/>
                <a:cs typeface="Calibri"/>
              </a:rPr>
              <a:t>Scénario clinique 5 : Esther est une femme transgenre. Elle est en bonne santé et le résultat de son test VIH est négatif. Esther indique qu’elle a une relation avec un homme cisgenre qui a été testé négatif au VIH l’année dernière et qu’elle a également des relations sexuelles avec d’autres personnes. Esther n’a pas été exposée au cours des 14 derniers jours, mais c’est inhabituel pour elle car elle n’utilise normalement pas de préservatifs. Esther a entendu parler de la PrEP mais n’est pas sûre qu’elle lui convienne.</a:t>
            </a:r>
            <a:endParaRPr lang="en-US" sz="1100">
              <a:cs typeface="Calibri"/>
            </a:endParaRPr>
          </a:p>
          <a:p>
            <a:pPr marL="257175" indent="-257175">
              <a:lnSpc>
                <a:spcPct val="120000"/>
              </a:lnSpc>
              <a:spcBef>
                <a:spcPct val="0"/>
              </a:spcBef>
            </a:pPr>
            <a:endParaRPr lang="en-US" sz="1000" dirty="0"/>
          </a:p>
        </p:txBody>
      </p:sp>
    </p:spTree>
    <p:extLst>
      <p:ext uri="{BB962C8B-B14F-4D97-AF65-F5344CB8AC3E}">
        <p14:creationId xmlns:p14="http://schemas.microsoft.com/office/powerpoint/2010/main" val="10023116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D3B09-5FFF-4076-9C42-E57B772FA521}"/>
              </a:ext>
            </a:extLst>
          </p:cNvPr>
          <p:cNvSpPr txBox="1"/>
          <p:nvPr/>
        </p:nvSpPr>
        <p:spPr>
          <a:xfrm>
            <a:off x="1145035" y="5892226"/>
            <a:ext cx="10267829"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
        <p:nvSpPr>
          <p:cNvPr id="2" name="Title 1"/>
          <p:cNvSpPr>
            <a:spLocks noGrp="1"/>
          </p:cNvSpPr>
          <p:nvPr>
            <p:ph type="title"/>
          </p:nvPr>
        </p:nvSpPr>
        <p:spPr/>
        <p:txBody>
          <a:bodyPr>
            <a:noAutofit/>
          </a:bodyPr>
          <a:lstStyle/>
          <a:p>
            <a:pPr>
              <a:lnSpc>
                <a:spcPct val="70000"/>
              </a:lnSpc>
            </a:pPr>
            <a:r>
              <a:rPr lang="fr-FR" sz="3400" b="1" i="0" strike="noStrike" cap="none" spc="0" baseline="0" dirty="0">
                <a:solidFill>
                  <a:srgbClr val="1F497D"/>
                </a:solidFill>
                <a:effectLst/>
                <a:latin typeface="Calibri"/>
                <a:ea typeface="Calibri" panose="020F0502020204030204"/>
                <a:cs typeface="Calibri"/>
              </a:rPr>
              <a:t>Scénario clinique 4</a:t>
            </a:r>
          </a:p>
        </p:txBody>
      </p:sp>
      <p:sp>
        <p:nvSpPr>
          <p:cNvPr id="3" name="Content Placeholder 2"/>
          <p:cNvSpPr>
            <a:spLocks noGrp="1"/>
          </p:cNvSpPr>
          <p:nvPr>
            <p:ph idx="1"/>
          </p:nvPr>
        </p:nvSpPr>
        <p:spPr/>
        <p:txBody>
          <a:bodyPr>
            <a:normAutofit/>
          </a:bodyPr>
          <a:lstStyle/>
          <a:p>
            <a:pPr marL="0" indent="0">
              <a:lnSpc>
                <a:spcPct val="110000"/>
              </a:lnSpc>
              <a:spcAft>
                <a:spcPts val="1200"/>
              </a:spcAft>
              <a:buNone/>
            </a:pPr>
            <a:r>
              <a:rPr lang="fr-FR" sz="2400" b="0" i="0" strike="noStrike" cap="none" spc="-41" baseline="0" dirty="0">
                <a:solidFill>
                  <a:srgbClr val="000000"/>
                </a:solidFill>
                <a:effectLst/>
                <a:latin typeface="Calibri"/>
                <a:ea typeface="Calibri" panose="020F0502020204030204"/>
                <a:cs typeface="Calibri"/>
              </a:rPr>
              <a:t>Anne, une travailleuse du sexe cisgenre*, souhaite commencer une PrEP orale. Elle utilise parfois des préservatifs lors de rapports sexuels avec des clients commerciaux, mais jamais avec son partenaire de longue date, dont le statut VIH est inconnu. Elle a eu un test VIH négatif il y a six mois </a:t>
            </a:r>
            <a:r>
              <a:rPr lang="fr-FR" sz="2400" b="0" i="0" strike="noStrike" cap="none" spc="-30" baseline="0" dirty="0">
                <a:solidFill>
                  <a:srgbClr val="000000"/>
                </a:solidFill>
                <a:effectLst/>
                <a:latin typeface="Calibri"/>
                <a:ea typeface="Calibri" panose="020F0502020204030204"/>
                <a:cs typeface="Calibri"/>
              </a:rPr>
              <a:t>et veut éviter de contracter le VIH. Elle utilise un contraceptif hormonal injectable </a:t>
            </a:r>
            <a:r>
              <a:rPr lang="fr-FR" sz="2400" b="0" i="0" strike="noStrike" cap="none" spc="-41" baseline="0" dirty="0">
                <a:solidFill>
                  <a:srgbClr val="000000"/>
                </a:solidFill>
                <a:effectLst/>
                <a:latin typeface="Calibri"/>
                <a:ea typeface="Calibri" panose="020F0502020204030204"/>
                <a:cs typeface="Calibri"/>
              </a:rPr>
              <a:t>car elle oubliait de prendre des contraceptifs oraux tous les jours. Elle n’a eu aucune exposition potentielle au VIH au cours des deux dernières semaines et se sent bien depuis quelques semaines.</a:t>
            </a:r>
          </a:p>
        </p:txBody>
      </p:sp>
    </p:spTree>
    <p:extLst>
      <p:ext uri="{BB962C8B-B14F-4D97-AF65-F5344CB8AC3E}">
        <p14:creationId xmlns:p14="http://schemas.microsoft.com/office/powerpoint/2010/main" val="18129294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37D4-2D98-4E3D-958A-FD8309976D7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Scénario clinique 5</a:t>
            </a:r>
          </a:p>
        </p:txBody>
      </p:sp>
      <p:sp>
        <p:nvSpPr>
          <p:cNvPr id="3" name="Content Placeholder 2">
            <a:extLst>
              <a:ext uri="{FF2B5EF4-FFF2-40B4-BE49-F238E27FC236}">
                <a16:creationId xmlns:a16="http://schemas.microsoft.com/office/drawing/2014/main" id="{072D9908-FD12-4B4F-89F8-FBFE722F0C08}"/>
              </a:ext>
            </a:extLst>
          </p:cNvPr>
          <p:cNvSpPr>
            <a:spLocks noGrp="1"/>
          </p:cNvSpPr>
          <p:nvPr>
            <p:ph idx="1"/>
          </p:nvPr>
        </p:nvSpPr>
        <p:spPr/>
        <p:txBody>
          <a:bodyPr>
            <a:normAutofit/>
          </a:bodyPr>
          <a:lstStyle/>
          <a:p>
            <a:pPr marL="0" indent="0">
              <a:buNone/>
            </a:pPr>
            <a:r>
              <a:rPr lang="fr-FR" sz="2400" b="0" i="0" strike="noStrike" cap="none" spc="0" baseline="0" dirty="0">
                <a:solidFill>
                  <a:srgbClr val="000000"/>
                </a:solidFill>
                <a:effectLst/>
                <a:latin typeface="Calibri"/>
                <a:ea typeface="Calibri" panose="020F0502020204030204"/>
                <a:cs typeface="Calibri"/>
              </a:rPr>
              <a:t>Esther est une femme transgenre. Elle est en bonne santé et le résultat de son test VIH est négatif. Esther indique qu’elle a une relation avec un homme cisgenre qui a été testé négatif au VIH l’année dernière et qu’elle a également des relations sexuelles avec d’autres personnes. Esther n’a pas été exposée au cours des 14 derniers jours, mais c’est inhabituel pour elle car elle n’utilise normalement pas de préservatifs. Esther a entendu parler de la PrEP mais n’est pas sûre qu’elle lui convienne.</a:t>
            </a:r>
            <a:endParaRPr lang="en-US" sz="2400" dirty="0"/>
          </a:p>
        </p:txBody>
      </p:sp>
    </p:spTree>
    <p:extLst>
      <p:ext uri="{BB962C8B-B14F-4D97-AF65-F5344CB8AC3E}">
        <p14:creationId xmlns:p14="http://schemas.microsoft.com/office/powerpoint/2010/main" val="382225656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b="1" i="0" strike="noStrike" cap="none" spc="0" baseline="0" dirty="0">
                <a:solidFill>
                  <a:srgbClr val="1F497D"/>
                </a:solidFill>
                <a:effectLst/>
                <a:latin typeface="Calibri"/>
                <a:ea typeface="Calibri" panose="020F0502020204030204"/>
                <a:cs typeface="Calibri"/>
              </a:rPr>
              <a:t>Débriefing du jeu de rôles du scénario clinique 4</a:t>
            </a:r>
            <a:br>
              <a:rPr sz="3000" dirty="0"/>
            </a:br>
            <a:r>
              <a:rPr lang="fr-FR" sz="3000" b="1" i="0" strike="noStrike" cap="none" spc="0" baseline="0" dirty="0">
                <a:solidFill>
                  <a:srgbClr val="1F497D"/>
                </a:solidFill>
                <a:effectLst/>
                <a:latin typeface="Calibri"/>
                <a:ea typeface="Calibri" panose="020F0502020204030204"/>
                <a:cs typeface="Calibri"/>
              </a:rPr>
              <a:t>(10 minutes)</a:t>
            </a:r>
          </a:p>
        </p:txBody>
      </p:sp>
      <p:sp>
        <p:nvSpPr>
          <p:cNvPr id="3" name="Content Placeholder 2"/>
          <p:cNvSpPr>
            <a:spLocks noGrp="1"/>
          </p:cNvSpPr>
          <p:nvPr>
            <p:ph idx="1"/>
          </p:nvPr>
        </p:nvSpPr>
        <p:spPr>
          <a:xfrm>
            <a:off x="6096000" y="1769360"/>
            <a:ext cx="5486403" cy="4356804"/>
          </a:xfrm>
        </p:spPr>
        <p:txBody>
          <a:bodyPr>
            <a:normAutofit/>
          </a:bodyPr>
          <a:lstStyle/>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En vous basant sur le jeu de rôle, comment rempliriez-vous la Section</a:t>
            </a:r>
            <a:r>
              <a:rPr lang="fr-FR" sz="2000" b="1" i="0" strike="noStrike" cap="none" spc="-41" baseline="0" dirty="0">
                <a:solidFill>
                  <a:srgbClr val="000000"/>
                </a:solidFill>
                <a:effectLst/>
                <a:latin typeface="Calibri"/>
                <a:ea typeface="Calibri" panose="020F0502020204030204"/>
                <a:cs typeface="Calibri"/>
              </a:rPr>
              <a:t> </a:t>
            </a:r>
            <a:r>
              <a:rPr lang="fr-FR" sz="2000" b="0" i="0" strike="noStrike" cap="none" spc="-41" baseline="0" dirty="0">
                <a:solidFill>
                  <a:srgbClr val="000000"/>
                </a:solidFill>
                <a:effectLst/>
                <a:latin typeface="Calibri"/>
                <a:ea typeface="Calibri" panose="020F0502020204030204"/>
                <a:cs typeface="Calibri"/>
              </a:rPr>
              <a:t>5 du formulaire ? </a:t>
            </a:r>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Comment vous êtes-vous senti(e) en fournissant les messages de conseil ? Tous les messages étaient-ils pertinents pour tout le monde ?</a:t>
            </a:r>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Qu’avez-vous appris en faisant ce jeu de rôle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Qu’est-ce qui a le mieux fonctionné ? Pourquoi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Qu’est-ce qui a été le plus difficile ? Pourquoi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Comment pourriez-vous surmonter les difficultés rencontrées ? Quelles stratégies utiliser ?</a:t>
            </a:r>
            <a:endParaRPr lang="en-US" sz="2000" spc="-41" dirty="0"/>
          </a:p>
        </p:txBody>
      </p:sp>
      <p:sp>
        <p:nvSpPr>
          <p:cNvPr id="7" name="Content Placeholder 2">
            <a:extLst>
              <a:ext uri="{FF2B5EF4-FFF2-40B4-BE49-F238E27FC236}">
                <a16:creationId xmlns:a16="http://schemas.microsoft.com/office/drawing/2014/main" id="{9DD894C6-1872-4BF2-889E-B75B2674C864}"/>
              </a:ext>
            </a:extLst>
          </p:cNvPr>
          <p:cNvSpPr txBox="1"/>
          <p:nvPr/>
        </p:nvSpPr>
        <p:spPr bwMode="auto">
          <a:xfrm>
            <a:off x="1200155" y="1769360"/>
            <a:ext cx="4895846"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914400">
              <a:lnSpc>
                <a:spcPct val="110000"/>
              </a:lnSpc>
              <a:spcAft>
                <a:spcPts val="1200"/>
              </a:spcAft>
              <a:buFont typeface="Arial" panose="020B0604020202020204" pitchFamily="34" charset="0"/>
              <a:buNone/>
            </a:pPr>
            <a:r>
              <a:rPr lang="fr-FR" sz="2000" b="0" i="0" strike="noStrike" cap="none" spc="-41" baseline="0" dirty="0">
                <a:solidFill>
                  <a:srgbClr val="000000"/>
                </a:solidFill>
                <a:effectLst/>
                <a:latin typeface="Calibri"/>
                <a:ea typeface="Calibri" panose="020F0502020204030204"/>
                <a:cs typeface="Calibri"/>
              </a:rPr>
              <a:t>Anne, une travailleuse du sexe cisgenre*, souhaite commencer une PrEP orale. Elle utilise parfois des préservatifs lors de rapports sexuels avec des clients commerciaux, mais jamais avec son partenaire de longue date, dont le statut VIH est inconnu. Elle a eu un test VIH négatif il y a six mois </a:t>
            </a:r>
            <a:r>
              <a:rPr lang="fr-FR" sz="2000" b="0" i="0" strike="noStrike" cap="none" spc="-30" baseline="0" dirty="0">
                <a:solidFill>
                  <a:srgbClr val="000000"/>
                </a:solidFill>
                <a:effectLst/>
                <a:latin typeface="Calibri"/>
                <a:ea typeface="Calibri" panose="020F0502020204030204"/>
                <a:cs typeface="Calibri"/>
              </a:rPr>
              <a:t>et veut éviter de contracter le VIH. Elle utilise un contraceptif hormonal injectable </a:t>
            </a:r>
            <a:r>
              <a:rPr lang="fr-FR" sz="2000" b="0" i="0" strike="noStrike" cap="none" spc="-41" baseline="0" dirty="0">
                <a:solidFill>
                  <a:srgbClr val="000000"/>
                </a:solidFill>
                <a:effectLst/>
                <a:latin typeface="Calibri"/>
                <a:ea typeface="Calibri" panose="020F0502020204030204"/>
                <a:cs typeface="Calibri"/>
              </a:rPr>
              <a:t>car elle oubliait de prendre des contraceptifs oraux tous les jours. Elle n’a eu aucune exposition potentielle au VIH au cours des deux dernières semaines et se sent bien depuis quelques semaines.</a:t>
            </a:r>
          </a:p>
        </p:txBody>
      </p:sp>
    </p:spTree>
    <p:extLst>
      <p:ext uri="{BB962C8B-B14F-4D97-AF65-F5344CB8AC3E}">
        <p14:creationId xmlns:p14="http://schemas.microsoft.com/office/powerpoint/2010/main" val="6330066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b="1" i="0" strike="noStrike" cap="none" spc="0" baseline="0" dirty="0">
                <a:solidFill>
                  <a:srgbClr val="1F497D"/>
                </a:solidFill>
                <a:effectLst/>
                <a:latin typeface="Calibri"/>
                <a:ea typeface="Calibri" panose="020F0502020204030204"/>
                <a:cs typeface="Calibri"/>
              </a:rPr>
              <a:t>Débriefing du jeu de rôles du scénario clinique 5</a:t>
            </a:r>
            <a:br>
              <a:rPr sz="3000" dirty="0"/>
            </a:br>
            <a:r>
              <a:rPr lang="fr-FR" sz="3000" b="1" i="0" strike="noStrike" cap="none" spc="0" baseline="0" dirty="0">
                <a:solidFill>
                  <a:srgbClr val="1F497D"/>
                </a:solidFill>
                <a:effectLst/>
                <a:latin typeface="Calibri"/>
                <a:ea typeface="Calibri" panose="020F0502020204030204"/>
                <a:cs typeface="Calibri"/>
              </a:rPr>
              <a:t>(10 minutes)</a:t>
            </a:r>
          </a:p>
        </p:txBody>
      </p:sp>
      <p:sp>
        <p:nvSpPr>
          <p:cNvPr id="3" name="Content Placeholder 2"/>
          <p:cNvSpPr>
            <a:spLocks noGrp="1"/>
          </p:cNvSpPr>
          <p:nvPr>
            <p:ph idx="1"/>
          </p:nvPr>
        </p:nvSpPr>
        <p:spPr>
          <a:xfrm>
            <a:off x="6096000" y="1769360"/>
            <a:ext cx="5486403" cy="4356804"/>
          </a:xfrm>
        </p:spPr>
        <p:txBody>
          <a:bodyPr>
            <a:normAutofit/>
          </a:bodyPr>
          <a:lstStyle/>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En vous basant sur le jeu de rôle, comment rempliriez-vous la Section</a:t>
            </a:r>
            <a:r>
              <a:rPr lang="fr-FR" sz="2000" b="1" i="0" strike="noStrike" cap="none" spc="-41" baseline="0" dirty="0">
                <a:solidFill>
                  <a:srgbClr val="000000"/>
                </a:solidFill>
                <a:effectLst/>
                <a:latin typeface="Calibri"/>
                <a:ea typeface="Calibri" panose="020F0502020204030204"/>
                <a:cs typeface="Calibri"/>
              </a:rPr>
              <a:t> </a:t>
            </a:r>
            <a:r>
              <a:rPr lang="fr-FR" sz="2000" b="0" i="0" strike="noStrike" cap="none" spc="-41" baseline="0" dirty="0">
                <a:solidFill>
                  <a:srgbClr val="000000"/>
                </a:solidFill>
                <a:effectLst/>
                <a:latin typeface="Calibri"/>
                <a:ea typeface="Calibri" panose="020F0502020204030204"/>
                <a:cs typeface="Calibri"/>
              </a:rPr>
              <a:t>5 du formulaire ? </a:t>
            </a:r>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Comment vous êtes-vous senti(e) en fournissant les messages de conseil ? Tous les messages étaient-ils pertinents pour tout le monde ?</a:t>
            </a:r>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Qu’avez-vous appris en faisant ce jeu de rôle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Qu’est-ce qui a le mieux fonctionné ? Pourquoi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Qu’est-ce qui a été le plus difficile ? Pourquoi ?</a:t>
            </a:r>
            <a:endParaRPr lang="en-US" sz="2000" spc="-41" dirty="0"/>
          </a:p>
          <a:p>
            <a:pPr marL="365773" indent="-365773">
              <a:lnSpc>
                <a:spcPct val="120000"/>
              </a:lnSpc>
              <a:spcBef>
                <a:spcPct val="0"/>
              </a:spcBef>
            </a:pPr>
            <a:r>
              <a:rPr lang="fr-FR" sz="2000" b="0" i="0" strike="noStrike" cap="none" spc="-41" baseline="0" dirty="0">
                <a:solidFill>
                  <a:srgbClr val="000000"/>
                </a:solidFill>
                <a:effectLst/>
                <a:latin typeface="Calibri"/>
                <a:ea typeface="Calibri" panose="020F0502020204030204"/>
                <a:cs typeface="Calibri"/>
              </a:rPr>
              <a:t>Comment pourriez-vous surmonter les difficultés rencontrées ? Quelles stratégies </a:t>
            </a:r>
            <a:br>
              <a:rPr sz="2000" dirty="0"/>
            </a:br>
            <a:r>
              <a:rPr lang="fr-FR" sz="2000" b="0" i="0" strike="noStrike" cap="none" spc="-41" baseline="0" dirty="0">
                <a:solidFill>
                  <a:srgbClr val="000000"/>
                </a:solidFill>
                <a:effectLst/>
                <a:latin typeface="Calibri"/>
                <a:ea typeface="Calibri" panose="020F0502020204030204"/>
                <a:cs typeface="Calibri"/>
              </a:rPr>
              <a:t>utiliser ?</a:t>
            </a:r>
            <a:endParaRPr lang="en-US" sz="2000" spc="-41" dirty="0"/>
          </a:p>
        </p:txBody>
      </p:sp>
      <p:sp>
        <p:nvSpPr>
          <p:cNvPr id="8" name="Content Placeholder 2">
            <a:extLst>
              <a:ext uri="{FF2B5EF4-FFF2-40B4-BE49-F238E27FC236}">
                <a16:creationId xmlns:a16="http://schemas.microsoft.com/office/drawing/2014/main" id="{F55C56E0-D2CF-4837-B36A-B2C5B7CADA62}"/>
              </a:ext>
            </a:extLst>
          </p:cNvPr>
          <p:cNvSpPr txBox="1"/>
          <p:nvPr/>
        </p:nvSpPr>
        <p:spPr bwMode="auto">
          <a:xfrm>
            <a:off x="1200155" y="1769360"/>
            <a:ext cx="4895846"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85" indent="-25718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34" indent="-214321" algn="l" rtl="0" eaLnBrk="1" fontAlgn="base" hangingPunct="1">
              <a:lnSpc>
                <a:spcPct val="95000"/>
              </a:lnSpc>
              <a:spcBef>
                <a:spcPts val="601"/>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84" indent="-171456" algn="l" rtl="0" eaLnBrk="1" fontAlgn="base" hangingPunct="1">
              <a:lnSpc>
                <a:spcPct val="95000"/>
              </a:lnSpc>
              <a:spcBef>
                <a:spcPts val="601"/>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95" indent="-171456" algn="l" rtl="0" eaLnBrk="1" fontAlgn="base" hangingPunct="1">
              <a:lnSpc>
                <a:spcPct val="95000"/>
              </a:lnSpc>
              <a:spcBef>
                <a:spcPts val="601"/>
              </a:spcBef>
              <a:spcAft>
                <a:spcPct val="0"/>
              </a:spcAft>
              <a:buFont typeface="Calibri" panose="020F0502020204030204" pitchFamily="34" charset="0"/>
              <a:buChar char="-"/>
              <a:defRPr sz="1801" kern="1200">
                <a:solidFill>
                  <a:schemeClr val="tx1"/>
                </a:solidFill>
                <a:latin typeface="+mn-lt"/>
                <a:ea typeface="+mn-ea"/>
                <a:cs typeface="+mn-cs"/>
              </a:defRPr>
            </a:lvl4pPr>
            <a:lvl5pPr marL="1543107" indent="-171456" algn="l" rtl="0" eaLnBrk="1" fontAlgn="base" hangingPunct="1">
              <a:lnSpc>
                <a:spcPct val="95000"/>
              </a:lnSpc>
              <a:spcBef>
                <a:spcPts val="601"/>
              </a:spcBef>
              <a:spcAft>
                <a:spcPct val="0"/>
              </a:spcAft>
              <a:buFont typeface="Calibri" panose="020F0502020204030204" pitchFamily="34" charset="0"/>
              <a:buChar char="-"/>
              <a:defRPr sz="1600" kern="1200">
                <a:solidFill>
                  <a:schemeClr val="tx1"/>
                </a:solidFill>
                <a:latin typeface="+mn-lt"/>
                <a:ea typeface="+mn-ea"/>
                <a:cs typeface="+mn-cs"/>
              </a:defRPr>
            </a:lvl5pPr>
            <a:lvl6pPr marL="188602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3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45"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60" indent="-171456" algn="l" defTabSz="68582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914400">
              <a:buFont typeface="Arial" panose="020B0604020202020204" pitchFamily="34" charset="0"/>
              <a:buNone/>
            </a:pPr>
            <a:r>
              <a:rPr lang="fr-FR" sz="2200" b="0" i="0" strike="noStrike" cap="none" spc="0" baseline="0" dirty="0">
                <a:solidFill>
                  <a:srgbClr val="000000"/>
                </a:solidFill>
                <a:effectLst/>
                <a:latin typeface="Calibri"/>
                <a:ea typeface="Calibri" panose="020F0502020204030204"/>
                <a:cs typeface="Calibri"/>
              </a:rPr>
              <a:t>Esther est une femme transgenre. Elle est en bonne santé et le résultat de son test VIH est négatif. Esther indique qu’elle a une relation avec un homme cisgenre qui a été testé négatif au VIH l’année dernière et qu’elle a également des relations sexuelles avec d’autres personnes. Esther n’a pas été exposée au cours des 14 derniers jours, mais c’est inhabituel pour elle car elle n’utilise normalement pas de préservatifs. Esther a entendu parler de la PrEP mais n’est pas sûre qu’elle lui convienne.</a:t>
            </a:r>
            <a:endParaRPr lang="en-US" sz="2200" dirty="0"/>
          </a:p>
        </p:txBody>
      </p:sp>
    </p:spTree>
    <p:extLst>
      <p:ext uri="{BB962C8B-B14F-4D97-AF65-F5344CB8AC3E}">
        <p14:creationId xmlns:p14="http://schemas.microsoft.com/office/powerpoint/2010/main" val="10294972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initiale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Dépistage et conseil en matière de VIH</a:t>
            </a:r>
          </a:p>
          <a:p>
            <a:r>
              <a:rPr lang="fr-FR" sz="2600" b="0" i="0" strike="noStrike" cap="none" spc="0" baseline="0" dirty="0">
                <a:solidFill>
                  <a:srgbClr val="000000"/>
                </a:solidFill>
                <a:effectLst/>
                <a:latin typeface="Calibri"/>
                <a:ea typeface="Calibri" panose="020F0502020204030204"/>
                <a:cs typeface="Calibri"/>
              </a:rPr>
              <a:t>Évaluation de l’éligibilité à la PrEP orale (comme indiqué dans le module 2)</a:t>
            </a:r>
          </a:p>
          <a:p>
            <a:r>
              <a:rPr lang="fr-FR" sz="2600" b="0" i="0" strike="noStrike" cap="none" spc="0" baseline="0" dirty="0">
                <a:solidFill>
                  <a:srgbClr val="000000"/>
                </a:solidFill>
                <a:effectLst/>
                <a:latin typeface="Calibri"/>
                <a:ea typeface="Calibri" panose="020F0502020204030204"/>
                <a:cs typeface="Calibri"/>
              </a:rPr>
              <a:t>Conseils</a:t>
            </a:r>
          </a:p>
          <a:p>
            <a:r>
              <a:rPr lang="fr-FR" sz="2600" b="1" i="0" u="sng" strike="noStrike" cap="none" spc="0" baseline="0" dirty="0">
                <a:solidFill>
                  <a:srgbClr val="000000"/>
                </a:solidFill>
                <a:effectLst/>
                <a:uFill>
                  <a:solidFill>
                    <a:srgbClr val="000000"/>
                  </a:solidFill>
                </a:uFill>
                <a:latin typeface="Calibri"/>
                <a:ea typeface="Calibri" panose="020F0502020204030204"/>
                <a:cs typeface="Calibri"/>
              </a:rPr>
              <a:t>Prescription</a:t>
            </a:r>
          </a:p>
        </p:txBody>
      </p:sp>
    </p:spTree>
    <p:extLst>
      <p:ext uri="{BB962C8B-B14F-4D97-AF65-F5344CB8AC3E}">
        <p14:creationId xmlns:p14="http://schemas.microsoft.com/office/powerpoint/2010/main" val="41086376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fr-FR" sz="3400" b="1" i="0" strike="noStrike" cap="none" spc="0" baseline="0" dirty="0">
                <a:solidFill>
                  <a:srgbClr val="1F497D"/>
                </a:solidFill>
                <a:effectLst/>
                <a:latin typeface="Calibri"/>
                <a:ea typeface="Calibri" panose="020F0502020204030204"/>
                <a:cs typeface="Calibri"/>
              </a:rPr>
              <a:t>Prescription de la PrEP orale à l’instauration (PrEP quotidienne et ED-PrEP)</a:t>
            </a:r>
          </a:p>
        </p:txBody>
      </p:sp>
      <p:sp>
        <p:nvSpPr>
          <p:cNvPr id="10" name="Content Placeholder 9"/>
          <p:cNvSpPr>
            <a:spLocks noGrp="1"/>
          </p:cNvSpPr>
          <p:nvPr>
            <p:ph sz="quarter" idx="10"/>
          </p:nvPr>
        </p:nvSpPr>
        <p:spPr/>
        <p:txBody>
          <a:bodyPr>
            <a:normAutofit fontScale="95000"/>
          </a:bodyPr>
          <a:lstStyle/>
          <a:p>
            <a:pPr marL="274331">
              <a:lnSpc>
                <a:spcPct val="120000"/>
              </a:lnSpc>
            </a:pPr>
            <a:r>
              <a:rPr lang="fr-FR" sz="2400" b="0" i="0" strike="noStrike" cap="none" spc="0" baseline="0" dirty="0">
                <a:solidFill>
                  <a:srgbClr val="000000"/>
                </a:solidFill>
                <a:effectLst/>
                <a:latin typeface="Calibri"/>
                <a:ea typeface="Calibri" panose="020F0502020204030204"/>
                <a:cs typeface="Calibri"/>
              </a:rPr>
              <a:t>Les clients qui disposent d’une réserve de médicaments ont tendance à faire preuve d’une meilleure observance.</a:t>
            </a:r>
            <a:endParaRPr lang="en-US" sz="2400" dirty="0">
              <a:cs typeface="Calibri"/>
            </a:endParaRP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À l’instauration, le client peut se voir prescrire </a:t>
            </a:r>
            <a:endParaRPr lang="en-US" sz="2400" spc="-41" dirty="0">
              <a:cs typeface="Calibri"/>
            </a:endParaRPr>
          </a:p>
          <a:p>
            <a:pPr marL="665505" lvl="1" indent="-365773">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un seul flacon et une visite de suivi programmée à un mois, ou </a:t>
            </a:r>
            <a:endParaRPr lang="en-US" sz="2000" spc="-41" dirty="0">
              <a:cs typeface="Calibri"/>
            </a:endParaRPr>
          </a:p>
          <a:p>
            <a:pPr marL="665505" lvl="1" indent="-365773">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plusieurs flacons et une visite de suivi programmée à un mois ou trois mois </a:t>
            </a:r>
            <a:endParaRPr lang="en-US" sz="2000" spc="-41" dirty="0">
              <a:cs typeface="Calibri"/>
            </a:endParaRP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Une visite de suivi à un mois est idéale pour fournir des conseils sur l’utilisation efficace, traiter tout effet indésirable et exclure l’IAH à l’instauration. Cela peut être décidé en concertation entre le prestataire et le client.</a:t>
            </a:r>
            <a:endParaRPr lang="en-US" sz="2400" spc="-41" dirty="0">
              <a:cs typeface="Calibri"/>
            </a:endParaRP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Programmer la prochaine visite du client une semaine avant l’épuisement de la réserve de comprimés en fonction de l’utilisation quotidienne, au moins tous les trois mois. </a:t>
            </a:r>
            <a:endParaRPr lang="en-US" sz="2400" spc="-41" dirty="0">
              <a:cs typeface="Calibri"/>
            </a:endParaRPr>
          </a:p>
        </p:txBody>
      </p:sp>
    </p:spTree>
    <p:extLst>
      <p:ext uri="{BB962C8B-B14F-4D97-AF65-F5344CB8AC3E}">
        <p14:creationId xmlns:p14="http://schemas.microsoft.com/office/powerpoint/2010/main" val="42609111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68A3-3A56-4D95-946F-87999A534B6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Composantes facultatives de la visite initiale de PrEP orale (si disponibles)</a:t>
            </a:r>
          </a:p>
        </p:txBody>
      </p:sp>
      <p:sp>
        <p:nvSpPr>
          <p:cNvPr id="3" name="Content Placeholder 2">
            <a:extLst>
              <a:ext uri="{FF2B5EF4-FFF2-40B4-BE49-F238E27FC236}">
                <a16:creationId xmlns:a16="http://schemas.microsoft.com/office/drawing/2014/main" id="{BBE07BB3-A8FC-4A91-B4B5-29A23101456D}"/>
              </a:ext>
            </a:extLst>
          </p:cNvPr>
          <p:cNvSpPr>
            <a:spLocks noGrp="1"/>
          </p:cNvSpPr>
          <p:nvPr>
            <p:ph sz="quarter" idx="10"/>
          </p:nvPr>
        </p:nvSpPr>
        <p:spPr/>
        <p:txBody>
          <a:bodyPr>
            <a:normAutofit/>
          </a:bodyPr>
          <a:lstStyle/>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Dépistage de l’hépatite B (s’il est disponible, il peut être retardé et effectué une fois au moment de l’instauration ou dans les 3 mois qui suivent) </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Dépistage de l’hépatite C (s’il est disponible, il peut être retardé et effectué une fois au moment de l’instauration ou dans les 3 mois qui suivent) </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Dépistage, diagnostic et traitement des IST (si disponibles)</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Test de grossesse et fourniture de contraceptifs (si disponibles)</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Dépistage des troubles de la santé mentale et de la toxicomanie et fourniture de services de soutien ou d’orientation si nécessaire (si disponibles)</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Fourniture ou orientation vers des services de lutte contre la VBG, y compris la VPI</a:t>
            </a:r>
          </a:p>
          <a:p>
            <a:pPr marL="500081" indent="-457216">
              <a:spcBef>
                <a:spcPct val="0"/>
              </a:spcBef>
            </a:pPr>
            <a:r>
              <a:rPr lang="fr-FR" sz="1700" dirty="0">
                <a:solidFill>
                  <a:srgbClr val="000000"/>
                </a:solidFill>
                <a:latin typeface="Calibri"/>
                <a:cs typeface="Calibri"/>
              </a:rPr>
              <a:t>Fourniture</a:t>
            </a:r>
            <a:r>
              <a:rPr lang="fr-FR" sz="1700" b="0" i="0" strike="noStrike" cap="none" spc="0" baseline="0" dirty="0">
                <a:solidFill>
                  <a:srgbClr val="000000"/>
                </a:solidFill>
                <a:effectLst/>
                <a:latin typeface="Calibri"/>
                <a:ea typeface="Calibri" panose="020F0502020204030204"/>
                <a:cs typeface="Calibri"/>
              </a:rPr>
              <a:t> de services de circoncision médicale volontaire (CMMV) ou orientation vers de tels services</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Dépistage et traitement des maladies non transmissibles</a:t>
            </a:r>
          </a:p>
          <a:p>
            <a:pPr marL="500081" indent="-457216">
              <a:spcBef>
                <a:spcPct val="0"/>
              </a:spcBef>
            </a:pPr>
            <a:r>
              <a:rPr lang="fr-FR" sz="1700" b="0" i="0" strike="noStrike" cap="none" spc="0" baseline="0" dirty="0">
                <a:solidFill>
                  <a:srgbClr val="000000"/>
                </a:solidFill>
                <a:effectLst/>
                <a:latin typeface="Calibri"/>
                <a:ea typeface="Calibri" panose="020F0502020204030204"/>
                <a:cs typeface="Calibri"/>
              </a:rPr>
              <a:t>Et plus encore !</a:t>
            </a:r>
          </a:p>
          <a:p>
            <a:pPr marL="42865" indent="0">
              <a:spcBef>
                <a:spcPct val="0"/>
              </a:spcBef>
              <a:buNone/>
            </a:pPr>
            <a:endParaRPr lang="en-US" sz="1700" dirty="0"/>
          </a:p>
          <a:p>
            <a:pPr marL="42863" indent="0">
              <a:spcBef>
                <a:spcPct val="0"/>
              </a:spcBef>
              <a:buNone/>
            </a:pPr>
            <a:r>
              <a:rPr lang="fr-FR" sz="1700" b="0" i="0" strike="noStrike" cap="none" spc="0" baseline="0" dirty="0">
                <a:solidFill>
                  <a:srgbClr val="4F81BD"/>
                </a:solidFill>
                <a:effectLst/>
                <a:latin typeface="Calibri"/>
                <a:ea typeface="Calibri" panose="020F0502020204030204"/>
                <a:cs typeface="Calibri"/>
              </a:rPr>
              <a:t>N’oubliez pas que la PrEP orale doit être fournie même si ces services ne sont pas disponibles, ou si le client ne peut ou ne souhaite pas y avoir accès</a:t>
            </a:r>
          </a:p>
        </p:txBody>
      </p:sp>
    </p:spTree>
    <p:extLst>
      <p:ext uri="{BB962C8B-B14F-4D97-AF65-F5344CB8AC3E}">
        <p14:creationId xmlns:p14="http://schemas.microsoft.com/office/powerpoint/2010/main" val="116185618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endParaRPr lang="en-US" sz="3400"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ne peut être fournie que si le dépistage, le diagnostic et le traitement des IST sont également disponibles. »</a:t>
            </a:r>
          </a:p>
          <a:p>
            <a:pPr marL="0" indent="0">
              <a:buNone/>
            </a:pPr>
            <a:endParaRPr lang="en-US" sz="2600" b="1" dirty="0">
              <a:ea typeface="+mn-lt"/>
              <a:cs typeface="+mn-lt"/>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p>
        </p:txBody>
      </p:sp>
    </p:spTree>
    <p:extLst>
      <p:ext uri="{BB962C8B-B14F-4D97-AF65-F5344CB8AC3E}">
        <p14:creationId xmlns:p14="http://schemas.microsoft.com/office/powerpoint/2010/main" val="231679803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endParaRPr lang="en-US" sz="3400" u="sng"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ne peut être fournie que si le dépistage, le diagnostic et le traitement des IST sont également disponibles. »</a:t>
            </a:r>
          </a:p>
          <a:p>
            <a:pPr marL="0" indent="0">
              <a:buNone/>
            </a:pPr>
            <a:endParaRPr lang="en-US" sz="2600" b="1" dirty="0">
              <a:ea typeface="+mn-lt"/>
              <a:cs typeface="+mn-lt"/>
            </a:endParaRPr>
          </a:p>
          <a:p>
            <a:pPr marL="514369" indent="-514369">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69" indent="-514369">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p>
        </p:txBody>
      </p:sp>
      <p:sp>
        <p:nvSpPr>
          <p:cNvPr id="4" name="Content Placeholder 2">
            <a:extLst>
              <a:ext uri="{FF2B5EF4-FFF2-40B4-BE49-F238E27FC236}">
                <a16:creationId xmlns:a16="http://schemas.microsoft.com/office/drawing/2014/main" id="{A60A6CD2-4452-4022-BC30-20F94DC83B86}"/>
              </a:ext>
            </a:extLst>
          </p:cNvPr>
          <p:cNvSpPr txBox="1"/>
          <p:nvPr/>
        </p:nvSpPr>
        <p:spPr bwMode="auto">
          <a:xfrm>
            <a:off x="1073157" y="5143680"/>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fr-FR" sz="2600" b="0" i="0" strike="noStrike" cap="none" spc="0" baseline="0" dirty="0">
                <a:solidFill>
                  <a:srgbClr val="000000"/>
                </a:solidFill>
                <a:effectLst/>
                <a:latin typeface="Calibri"/>
                <a:ea typeface="Calibri" panose="020F0502020204030204"/>
                <a:cs typeface="Calibri"/>
              </a:rPr>
              <a:t>Idéalement, les clients bénéficient d’un dépistage, d’un diagnostic et d’un traitement des IST parallèlement aux services de PrEP orale, mais ce n’est pas obligatoire.</a:t>
            </a:r>
            <a:endParaRPr lang="en-US" sz="2600" dirty="0"/>
          </a:p>
        </p:txBody>
      </p:sp>
    </p:spTree>
    <p:extLst>
      <p:ext uri="{BB962C8B-B14F-4D97-AF65-F5344CB8AC3E}">
        <p14:creationId xmlns:p14="http://schemas.microsoft.com/office/powerpoint/2010/main" val="370139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C2A4-9D1D-4FDA-8665-027D23FC71F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Présentation des supports de formation</a:t>
            </a:r>
          </a:p>
        </p:txBody>
      </p:sp>
      <p:sp>
        <p:nvSpPr>
          <p:cNvPr id="3" name="Content Placeholder 2">
            <a:extLst>
              <a:ext uri="{FF2B5EF4-FFF2-40B4-BE49-F238E27FC236}">
                <a16:creationId xmlns:a16="http://schemas.microsoft.com/office/drawing/2014/main" id="{ECF3273C-C9F9-4543-AB95-F68C6764C2FA}"/>
              </a:ext>
            </a:extLst>
          </p:cNvPr>
          <p:cNvSpPr>
            <a:spLocks noGrp="1"/>
          </p:cNvSpPr>
          <p:nvPr>
            <p:ph idx="1"/>
          </p:nvPr>
        </p:nvSpPr>
        <p:spPr>
          <a:xfrm>
            <a:off x="1200154" y="1170714"/>
            <a:ext cx="10382249" cy="4749797"/>
          </a:xfrm>
        </p:spPr>
        <p:txBody>
          <a:bodyPr>
            <a:noAutofit/>
          </a:bodyPr>
          <a:lstStyle/>
          <a:p>
            <a:pPr marL="257175" indent="-257175"/>
            <a:r>
              <a:rPr lang="fr-FR" sz="2000" b="0" i="0" strike="noStrike" cap="none" spc="0" baseline="0" dirty="0">
                <a:solidFill>
                  <a:srgbClr val="000000"/>
                </a:solidFill>
                <a:effectLst/>
                <a:latin typeface="Calibri"/>
                <a:ea typeface="Calibri" panose="020F0502020204030204"/>
                <a:cs typeface="Calibri"/>
              </a:rPr>
              <a:t>Ces supports de formation </a:t>
            </a:r>
            <a:endParaRPr lang="en-US"/>
          </a:p>
          <a:p>
            <a:pPr marL="556895" lvl="1" indent="-213995"/>
            <a:r>
              <a:rPr lang="fr-FR" sz="2000" b="0" i="0" strike="noStrike" cap="none" spc="0" baseline="0" dirty="0">
                <a:solidFill>
                  <a:srgbClr val="000000"/>
                </a:solidFill>
                <a:effectLst/>
                <a:latin typeface="Calibri"/>
                <a:ea typeface="Calibri" panose="020F0502020204030204"/>
                <a:cs typeface="Calibri"/>
              </a:rPr>
              <a:t>Devront peut-être être modifiés avant utilisation si les directives nationales ne sont pas alignées sur celles de l’OMS à partir de mars 2022</a:t>
            </a:r>
          </a:p>
          <a:p>
            <a:pPr marL="556895" lvl="1" indent="-213995"/>
            <a:r>
              <a:rPr lang="fr-FR" sz="2000" b="0" i="0" strike="noStrike" cap="none" spc="0" baseline="0" dirty="0">
                <a:solidFill>
                  <a:srgbClr val="000000"/>
                </a:solidFill>
                <a:effectLst/>
                <a:latin typeface="Calibri"/>
                <a:ea typeface="Calibri" panose="020F0502020204030204"/>
                <a:cs typeface="Calibri"/>
              </a:rPr>
              <a:t>Peuvent être utilisés pour former les prestataires en personne ou virtuellement</a:t>
            </a:r>
          </a:p>
          <a:p>
            <a:pPr marL="556895" lvl="1" indent="-213995"/>
            <a:r>
              <a:rPr lang="fr-FR" sz="2000" b="0" i="0" strike="noStrike" cap="none" spc="0" baseline="0" dirty="0">
                <a:solidFill>
                  <a:srgbClr val="000000"/>
                </a:solidFill>
                <a:effectLst/>
                <a:latin typeface="Calibri"/>
                <a:ea typeface="Calibri" panose="020F0502020204030204"/>
                <a:cs typeface="Calibri"/>
              </a:rPr>
              <a:t>Sont divisés </a:t>
            </a:r>
            <a:r>
              <a:rPr lang="fr-FR" sz="2000" b="0" i="0" strike="noStrike" cap="none" spc="0" baseline="0" dirty="0">
                <a:effectLst/>
                <a:latin typeface="Calibri"/>
                <a:ea typeface="Calibri" panose="020F0502020204030204"/>
                <a:cs typeface="Calibri"/>
              </a:rPr>
              <a:t>en</a:t>
            </a:r>
            <a:r>
              <a:rPr lang="fr-FR" sz="2000" b="0" i="0" strike="noStrike" cap="none" spc="0" baseline="0" dirty="0">
                <a:solidFill>
                  <a:srgbClr val="FF0000"/>
                </a:solidFill>
                <a:effectLst/>
                <a:latin typeface="Calibri"/>
                <a:ea typeface="Calibri" panose="020F0502020204030204"/>
                <a:cs typeface="Calibri"/>
              </a:rPr>
              <a:t> </a:t>
            </a:r>
            <a:r>
              <a:rPr lang="fr-FR" sz="2000" b="0" i="0" strike="noStrike" cap="none" spc="0" baseline="0" dirty="0">
                <a:effectLst/>
                <a:latin typeface="Calibri"/>
                <a:ea typeface="Calibri" panose="020F0502020204030204"/>
                <a:cs typeface="Calibri"/>
              </a:rPr>
              <a:t>5</a:t>
            </a:r>
            <a:r>
              <a:rPr lang="fr-FR" sz="2000" b="0" i="0" strike="noStrike" cap="none" spc="0" baseline="0" dirty="0">
                <a:solidFill>
                  <a:srgbClr val="FF0000"/>
                </a:solidFill>
                <a:effectLst/>
                <a:latin typeface="Calibri"/>
                <a:ea typeface="Calibri" panose="020F0502020204030204"/>
                <a:cs typeface="Calibri"/>
              </a:rPr>
              <a:t> </a:t>
            </a:r>
            <a:r>
              <a:rPr lang="fr-FR" sz="2000" b="0" i="0" strike="noStrike" cap="none" spc="0" baseline="0" dirty="0">
                <a:effectLst/>
                <a:latin typeface="Calibri"/>
                <a:ea typeface="Calibri" panose="020F0502020204030204"/>
                <a:cs typeface="Calibri"/>
              </a:rPr>
              <a:t>sections </a:t>
            </a:r>
            <a:r>
              <a:rPr lang="fr-FR" sz="2000" b="0" i="0" strike="noStrike" cap="none" spc="0" baseline="0" dirty="0">
                <a:solidFill>
                  <a:srgbClr val="000000"/>
                </a:solidFill>
                <a:effectLst/>
                <a:latin typeface="Calibri"/>
                <a:ea typeface="Calibri" panose="020F0502020204030204"/>
                <a:cs typeface="Calibri"/>
              </a:rPr>
              <a:t>d’une durée approximative de 2 heures chacune. Les ajouts à l’une ou l’autre des sections, en particulier </a:t>
            </a:r>
            <a:r>
              <a:rPr lang="fr-FR" sz="2000" i="0" strike="noStrike" cap="none" spc="0" baseline="0" dirty="0">
                <a:solidFill>
                  <a:srgbClr val="000000"/>
                </a:solidFill>
                <a:effectLst/>
                <a:latin typeface="Calibri"/>
                <a:ea typeface="Calibri" panose="020F0502020204030204"/>
                <a:cs typeface="Calibri"/>
              </a:rPr>
              <a:t>la Section 5 qui comprend la formation au S&amp;E,</a:t>
            </a:r>
            <a:r>
              <a:rPr lang="fr-FR" sz="2000" dirty="0">
                <a:solidFill>
                  <a:srgbClr val="000000"/>
                </a:solidFill>
                <a:latin typeface="Calibri"/>
                <a:ea typeface="Calibri" panose="020F0502020204030204"/>
                <a:cs typeface="Calibri"/>
              </a:rPr>
              <a:t> </a:t>
            </a:r>
            <a:r>
              <a:rPr lang="fr-FR" sz="2000" i="0" strike="noStrike" cap="none" spc="0" baseline="0" dirty="0">
                <a:effectLst/>
                <a:latin typeface="Calibri"/>
                <a:ea typeface="Calibri" panose="020F0502020204030204"/>
                <a:cs typeface="Calibri"/>
              </a:rPr>
              <a:t>c’est pour cela qu’il faut plus de temps pour cette partie.</a:t>
            </a:r>
            <a:r>
              <a:rPr lang="fr-FR" sz="2000" i="0" strike="noStrike" cap="none" spc="0" baseline="0" dirty="0">
                <a:solidFill>
                  <a:srgbClr val="000000"/>
                </a:solidFill>
                <a:effectLst/>
                <a:latin typeface="Calibri"/>
                <a:ea typeface="Calibri" panose="020F0502020204030204"/>
                <a:cs typeface="Calibri"/>
              </a:rPr>
              <a:t> </a:t>
            </a:r>
            <a:r>
              <a:rPr lang="fr-FR" sz="2000" b="0" i="0" strike="noStrike" cap="none" spc="0" baseline="0" dirty="0">
                <a:solidFill>
                  <a:srgbClr val="000000"/>
                </a:solidFill>
                <a:effectLst/>
                <a:latin typeface="Calibri"/>
                <a:ea typeface="Calibri" panose="020F0502020204030204"/>
                <a:cs typeface="Calibri"/>
              </a:rPr>
              <a:t>Il faudra donc planifier en conséquence.</a:t>
            </a:r>
          </a:p>
          <a:p>
            <a:pPr marL="257175" indent="-257175"/>
            <a:r>
              <a:rPr lang="fr-FR" sz="2000" b="0" i="0" strike="noStrike" cap="none" spc="0" baseline="0" dirty="0">
                <a:solidFill>
                  <a:srgbClr val="000000"/>
                </a:solidFill>
                <a:effectLst/>
                <a:latin typeface="Calibri"/>
                <a:ea typeface="Calibri" panose="020F0502020204030204"/>
                <a:cs typeface="Calibri"/>
              </a:rPr>
              <a:t>Pour se préparer à utiliser ces supports de formation</a:t>
            </a:r>
          </a:p>
          <a:p>
            <a:pPr marL="556895" lvl="1" indent="-213995"/>
            <a:r>
              <a:rPr lang="fr-FR" sz="2000" b="0" i="0" strike="noStrike" cap="none" spc="0" baseline="0" dirty="0">
                <a:solidFill>
                  <a:srgbClr val="000000"/>
                </a:solidFill>
                <a:effectLst/>
                <a:latin typeface="Calibri"/>
                <a:ea typeface="Calibri" panose="020F0502020204030204"/>
                <a:cs typeface="Calibri"/>
              </a:rPr>
              <a:t>Sélectionnez les </a:t>
            </a:r>
            <a:r>
              <a:rPr lang="fr-FR" sz="2000" b="0" i="0" strike="noStrike" cap="none" spc="0" baseline="0" dirty="0" err="1">
                <a:effectLst/>
                <a:latin typeface="Calibri"/>
                <a:ea typeface="Calibri" panose="020F0502020204030204"/>
                <a:cs typeface="Calibri"/>
              </a:rPr>
              <a:t>co</a:t>
            </a:r>
            <a:r>
              <a:rPr lang="fr-FR" sz="2000" b="0" i="0" strike="noStrike" cap="none" spc="0" baseline="0" dirty="0">
                <a:effectLst/>
                <a:latin typeface="Calibri"/>
                <a:ea typeface="Calibri" panose="020F0502020204030204"/>
                <a:cs typeface="Calibri"/>
              </a:rPr>
              <a:t>-facilitateur(s)</a:t>
            </a:r>
          </a:p>
          <a:p>
            <a:pPr marL="556895" lvl="1" indent="-213995"/>
            <a:r>
              <a:rPr lang="fr-FR" sz="2000" b="0" i="0" strike="noStrike" cap="none" spc="0" baseline="0" dirty="0">
                <a:solidFill>
                  <a:srgbClr val="000000"/>
                </a:solidFill>
                <a:effectLst/>
                <a:latin typeface="Calibri"/>
                <a:ea typeface="Calibri" panose="020F0502020204030204"/>
                <a:cs typeface="Calibri"/>
              </a:rPr>
              <a:t>Ajustez (si nécessaire) pour correspondre aux directives nationales</a:t>
            </a:r>
          </a:p>
          <a:p>
            <a:pPr marL="556895" lvl="1" indent="-213995"/>
            <a:r>
              <a:rPr lang="fr-FR" sz="2000" b="0" i="0" strike="noStrike" cap="none" spc="0" baseline="0" dirty="0">
                <a:solidFill>
                  <a:srgbClr val="000000"/>
                </a:solidFill>
                <a:effectLst/>
                <a:latin typeface="Calibri"/>
                <a:ea typeface="Calibri" panose="020F0502020204030204"/>
                <a:cs typeface="Calibri"/>
              </a:rPr>
              <a:t>Examinez les instructions relatives aux activités et préparez-les, le cas échéant</a:t>
            </a:r>
          </a:p>
          <a:p>
            <a:pPr marL="556895" lvl="1" indent="-213995"/>
            <a:r>
              <a:rPr lang="fr-FR" sz="2000" b="0" i="0" strike="noStrike" cap="none" spc="0" baseline="0" dirty="0">
                <a:solidFill>
                  <a:srgbClr val="000000"/>
                </a:solidFill>
                <a:effectLst/>
                <a:latin typeface="Calibri"/>
                <a:ea typeface="Calibri" panose="020F0502020204030204"/>
                <a:cs typeface="Calibri"/>
              </a:rPr>
              <a:t>Relisez la section « Notes » sur toutes les diapositives et abordez les points d’actions qui commencent par « Animateur : »</a:t>
            </a:r>
          </a:p>
          <a:p>
            <a:pPr marL="556895" lvl="1" indent="-213995"/>
            <a:r>
              <a:rPr lang="fr-FR" sz="2000" b="0" i="0" strike="noStrike" cap="none" spc="0" baseline="0" dirty="0">
                <a:solidFill>
                  <a:srgbClr val="000000"/>
                </a:solidFill>
                <a:effectLst/>
                <a:latin typeface="Calibri"/>
                <a:ea typeface="Calibri" panose="020F0502020204030204"/>
                <a:cs typeface="Calibri"/>
              </a:rPr>
              <a:t>Passez en revue toutes les diapositives pour détecter toute erreur de formatage pouvant résulter de différentes versions de logiciels</a:t>
            </a:r>
          </a:p>
        </p:txBody>
      </p:sp>
    </p:spTree>
    <p:extLst>
      <p:ext uri="{BB962C8B-B14F-4D97-AF65-F5344CB8AC3E}">
        <p14:creationId xmlns:p14="http://schemas.microsoft.com/office/powerpoint/2010/main" val="55085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7142685" y="415674"/>
            <a:ext cx="4308065" cy="672576"/>
          </a:xfrm>
          <a:solidFill>
            <a:schemeClr val="bg1"/>
          </a:solidFill>
        </p:spPr>
        <p:txBody>
          <a:bodyPr/>
          <a:lstStyle/>
          <a:p>
            <a:r>
              <a:rPr lang="fr-FR" sz="3400" b="1" i="0" strike="noStrike" cap="none" spc="0" baseline="0" dirty="0">
                <a:solidFill>
                  <a:srgbClr val="1F497D"/>
                </a:solidFill>
                <a:effectLst/>
                <a:latin typeface="Calibri"/>
                <a:ea typeface="Calibri" panose="020F0502020204030204"/>
                <a:cs typeface="Calibri"/>
              </a:rPr>
              <a:t>Présentation générale de la formation</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4008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640080"/>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a:t>
            </a:r>
            <a:br>
              <a:rPr sz="2400" dirty="0"/>
            </a:br>
            <a:r>
              <a:rPr lang="fr-FR" sz="2400" b="1" i="0" strike="noStrike" cap="none" spc="0" baseline="0" dirty="0">
                <a:solidFill>
                  <a:srgbClr val="FFFFFF"/>
                </a:solidFill>
                <a:effectLst/>
                <a:latin typeface="Arial Narrow"/>
                <a:ea typeface="Arial Narrow"/>
                <a:cs typeface="Arial Narrow"/>
              </a:rPr>
              <a:t>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rgbClr val="4F81BD"/>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chemeClr val="bg1"/>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rgbClr val="8064A2"/>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Pentagon 8">
            <a:extLst>
              <a:ext uri="{FF2B5EF4-FFF2-40B4-BE49-F238E27FC236}">
                <a16:creationId xmlns:a16="http://schemas.microsoft.com/office/drawing/2014/main" id="{C32BAF25-8951-4A6E-8181-80284E6A34C9}"/>
              </a:ext>
            </a:extLst>
          </p:cNvPr>
          <p:cNvSpPr/>
          <p:nvPr/>
        </p:nvSpPr>
        <p:spPr>
          <a:xfrm>
            <a:off x="1678666" y="478917"/>
            <a:ext cx="4308066" cy="700378"/>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19" name="Pentagon 9">
            <a:extLst>
              <a:ext uri="{FF2B5EF4-FFF2-40B4-BE49-F238E27FC236}">
                <a16:creationId xmlns:a16="http://schemas.microsoft.com/office/drawing/2014/main" id="{38E0F900-4A62-4CE1-9A4A-A156454014E5}"/>
              </a:ext>
            </a:extLst>
          </p:cNvPr>
          <p:cNvSpPr/>
          <p:nvPr/>
        </p:nvSpPr>
        <p:spPr>
          <a:xfrm>
            <a:off x="1678663" y="1289750"/>
            <a:ext cx="4963385" cy="700378"/>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Tree>
    <p:extLst>
      <p:ext uri="{BB962C8B-B14F-4D97-AF65-F5344CB8AC3E}">
        <p14:creationId xmlns:p14="http://schemas.microsoft.com/office/powerpoint/2010/main" val="29139243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Visites de suivi de la PrEP orale</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Les clients sous PrEP orale doivent se rendre régulièrement chez le prestataire de santé.</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Le calendrier des visites de suivi suggéré est le suivant :</a:t>
            </a:r>
          </a:p>
          <a:p>
            <a:pPr marL="731547" lvl="1" indent="-365773">
              <a:lnSpc>
                <a:spcPts val="2601"/>
              </a:lnSpc>
              <a:buFont typeface="Wingdings" panose="05000000000000000000" pitchFamily="2" charset="2"/>
              <a:buChar char="§"/>
            </a:pPr>
            <a:r>
              <a:rPr lang="fr-FR" sz="2200" b="0" i="0" strike="noStrike" cap="none" spc="-41" baseline="0" dirty="0">
                <a:solidFill>
                  <a:srgbClr val="000000"/>
                </a:solidFill>
                <a:effectLst/>
                <a:latin typeface="Calibri"/>
                <a:ea typeface="Calibri" panose="020F0502020204030204"/>
                <a:cs typeface="Calibri"/>
              </a:rPr>
              <a:t>Un mois après l’instauration de la PrEP orale</a:t>
            </a:r>
          </a:p>
          <a:p>
            <a:pPr marL="731547" lvl="1" indent="-365773">
              <a:lnSpc>
                <a:spcPts val="2601"/>
              </a:lnSpc>
              <a:buFont typeface="Wingdings" panose="05000000000000000000" pitchFamily="2" charset="2"/>
              <a:buChar char="§"/>
            </a:pPr>
            <a:r>
              <a:rPr lang="fr-FR" sz="2200" b="0" i="0" strike="noStrike" cap="none" spc="-41" baseline="0" dirty="0">
                <a:solidFill>
                  <a:srgbClr val="000000"/>
                </a:solidFill>
                <a:effectLst/>
                <a:latin typeface="Calibri"/>
                <a:ea typeface="Calibri" panose="020F0502020204030204"/>
                <a:cs typeface="Calibri"/>
              </a:rPr>
              <a:t>Tous les trois mois par la suite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En dehors des visites de suivi régulières, les clients doivent également consulter leurs prestataires en cas d’événements indésirables, d’effets secondaires ou de signes ou symptômes d’IAH.</a:t>
            </a:r>
          </a:p>
        </p:txBody>
      </p:sp>
    </p:spTree>
    <p:extLst>
      <p:ext uri="{BB962C8B-B14F-4D97-AF65-F5344CB8AC3E}">
        <p14:creationId xmlns:p14="http://schemas.microsoft.com/office/powerpoint/2010/main" val="278792144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de suivi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000" b="1" i="0" u="sng" strike="noStrike" cap="none" spc="0" baseline="0" dirty="0">
                <a:solidFill>
                  <a:srgbClr val="000000"/>
                </a:solidFill>
                <a:effectLst/>
                <a:uFill>
                  <a:solidFill>
                    <a:srgbClr val="000000"/>
                  </a:solidFill>
                </a:uFill>
                <a:latin typeface="Calibri"/>
                <a:ea typeface="Calibri" panose="020F0502020204030204"/>
                <a:cs typeface="Calibri"/>
              </a:rPr>
              <a:t>Dépistage et conseil en matière de VIH</a:t>
            </a:r>
            <a:endParaRPr lang="en-US" sz="2000" b="1" u="sng" dirty="0">
              <a:cs typeface="Calibri"/>
            </a:endParaRPr>
          </a:p>
          <a:p>
            <a:r>
              <a:rPr lang="fr-FR" sz="2000" b="0" i="0" strike="noStrike" cap="none" spc="0" baseline="0" dirty="0">
                <a:solidFill>
                  <a:srgbClr val="000000"/>
                </a:solidFill>
                <a:effectLst/>
                <a:latin typeface="Calibri"/>
                <a:ea typeface="Calibri" panose="020F0502020204030204"/>
                <a:cs typeface="Calibri"/>
              </a:rPr>
              <a:t>Évaluations</a:t>
            </a:r>
            <a:endParaRPr lang="en-US" sz="2000"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problèmes d’observance et fournir un soutien</a:t>
            </a:r>
            <a:endParaRPr lang="en-US" sz="2000"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clients exposés au VIH au cours des 72 dernières heures</a:t>
            </a:r>
            <a:endParaRPr lang="en-US" sz="2000"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clients susceptibles de présenter une IAH</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Conseils concernant la PrEP orale</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Renouvellement de la prescription</a:t>
            </a:r>
            <a:endParaRPr lang="en-US" sz="2000" dirty="0">
              <a:cs typeface="Calibri"/>
            </a:endParaRPr>
          </a:p>
        </p:txBody>
      </p:sp>
    </p:spTree>
    <p:extLst>
      <p:ext uri="{BB962C8B-B14F-4D97-AF65-F5344CB8AC3E}">
        <p14:creationId xmlns:p14="http://schemas.microsoft.com/office/powerpoint/2010/main" val="41088795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Dépistage et conseils en matière de VIH</a:t>
            </a:r>
          </a:p>
        </p:txBody>
      </p:sp>
      <p:sp>
        <p:nvSpPr>
          <p:cNvPr id="3" name="Content Placeholder 2"/>
          <p:cNvSpPr>
            <a:spLocks noGrp="1"/>
          </p:cNvSpPr>
          <p:nvPr>
            <p:ph sz="quarter" idx="10"/>
          </p:nvPr>
        </p:nvSpPr>
        <p:spPr/>
        <p:txBody>
          <a:bodyPr>
            <a:noAutofit/>
          </a:bodyPr>
          <a:lstStyle/>
          <a:p>
            <a:pPr marL="365773" indent="-365773"/>
            <a:r>
              <a:rPr lang="fr-FR" sz="2200" b="0" i="0" strike="noStrike" cap="none" spc="-41" baseline="0" dirty="0">
                <a:solidFill>
                  <a:srgbClr val="000000"/>
                </a:solidFill>
                <a:effectLst/>
                <a:latin typeface="Calibri"/>
                <a:ea typeface="Calibri" panose="020F0502020204030204"/>
                <a:cs typeface="Calibri"/>
              </a:rPr>
              <a:t>La répétition des tests de dépistage du VIH est nécessaire pour éclairer les décisions relatives à la poursuite ou à l’arrêt de la PrEP orale.</a:t>
            </a:r>
          </a:p>
          <a:p>
            <a:pPr marL="365773" indent="-365773"/>
            <a:r>
              <a:rPr lang="fr-FR" sz="2200" b="0" i="0" strike="noStrike" cap="none" spc="-41" baseline="0" dirty="0">
                <a:solidFill>
                  <a:srgbClr val="000000"/>
                </a:solidFill>
                <a:effectLst/>
                <a:latin typeface="Calibri"/>
                <a:ea typeface="Calibri" panose="020F0502020204030204"/>
                <a:cs typeface="Calibri"/>
              </a:rPr>
              <a:t>Répétition du dépistage du VIH selon les directives nationales</a:t>
            </a:r>
          </a:p>
          <a:p>
            <a:pPr marL="731547" lvl="1" indent="-365773">
              <a:spcBef>
                <a:spcPct val="0"/>
              </a:spcBef>
              <a:buFont typeface="Wingdings" panose="05000000000000000000" pitchFamily="2" charset="2"/>
              <a:buChar char="§"/>
            </a:pPr>
            <a:r>
              <a:rPr lang="fr-FR" sz="2200" b="0" i="0" strike="noStrike" cap="none" spc="-41" baseline="0" dirty="0">
                <a:solidFill>
                  <a:srgbClr val="000000"/>
                </a:solidFill>
                <a:effectLst/>
                <a:latin typeface="Calibri"/>
                <a:ea typeface="Calibri" panose="020F0502020204030204"/>
                <a:cs typeface="Calibri"/>
              </a:rPr>
              <a:t>Un mois après le début de la PrEP orale (suggéré)</a:t>
            </a:r>
          </a:p>
          <a:p>
            <a:pPr marL="731547" lvl="1" indent="-365773">
              <a:spcBef>
                <a:spcPct val="0"/>
              </a:spcBef>
              <a:buFont typeface="Wingdings" panose="05000000000000000000" pitchFamily="2" charset="2"/>
              <a:buChar char="§"/>
            </a:pPr>
            <a:r>
              <a:rPr lang="fr-FR" sz="2200" b="0" i="0" strike="noStrike" cap="none" spc="-41" baseline="0" dirty="0">
                <a:solidFill>
                  <a:srgbClr val="000000"/>
                </a:solidFill>
                <a:effectLst/>
                <a:latin typeface="Calibri"/>
                <a:ea typeface="Calibri" panose="020F0502020204030204"/>
                <a:cs typeface="Calibri"/>
              </a:rPr>
              <a:t>Tous les trois mois par la suite</a:t>
            </a:r>
          </a:p>
          <a:p>
            <a:pPr marL="365773" indent="-365773"/>
            <a:r>
              <a:rPr lang="fr-FR" sz="2200" b="0" i="0" strike="noStrike" cap="none" spc="-41" baseline="0" dirty="0">
                <a:solidFill>
                  <a:srgbClr val="000000"/>
                </a:solidFill>
                <a:effectLst/>
                <a:latin typeface="Calibri"/>
                <a:ea typeface="Calibri" panose="020F0502020204030204"/>
                <a:cs typeface="Calibri"/>
              </a:rPr>
              <a:t>N’oubliez pas la limitation des tests sérologiques au cours de l’IAH dans la période de « fenêtre » entre l’infection par le VIH et la détection des anticorps.</a:t>
            </a:r>
          </a:p>
        </p:txBody>
      </p:sp>
    </p:spTree>
    <p:extLst>
      <p:ext uri="{BB962C8B-B14F-4D97-AF65-F5344CB8AC3E}">
        <p14:creationId xmlns:p14="http://schemas.microsoft.com/office/powerpoint/2010/main" val="46449732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de suivi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000" b="0" i="0" strike="noStrike" cap="none" spc="0" baseline="0" dirty="0">
                <a:solidFill>
                  <a:srgbClr val="000000"/>
                </a:solidFill>
                <a:effectLst/>
                <a:latin typeface="Calibri"/>
                <a:ea typeface="Calibri" panose="020F0502020204030204"/>
                <a:cs typeface="Calibri"/>
              </a:rPr>
              <a:t>Dépistage et conseil en matière de VIH</a:t>
            </a:r>
            <a:endParaRPr lang="en-US" sz="2000" dirty="0">
              <a:cs typeface="Calibri"/>
            </a:endParaRPr>
          </a:p>
          <a:p>
            <a:r>
              <a:rPr lang="fr-FR" sz="2000" b="0" i="0" u="sng" strike="noStrike" cap="none" spc="0" baseline="0" dirty="0">
                <a:solidFill>
                  <a:srgbClr val="000000"/>
                </a:solidFill>
                <a:effectLst/>
                <a:uFill>
                  <a:solidFill>
                    <a:srgbClr val="000000"/>
                  </a:solidFill>
                </a:uFill>
                <a:latin typeface="Calibri"/>
                <a:ea typeface="Calibri" panose="020F0502020204030204"/>
                <a:cs typeface="Calibri"/>
              </a:rPr>
              <a:t>Évaluations</a:t>
            </a:r>
            <a:endParaRPr lang="en-US" sz="2000" u="sng"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problèmes d’observance et fournir un soutien</a:t>
            </a:r>
            <a:endParaRPr lang="en-US" sz="2000"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clients exposés au VIH au cours des 72 dernières heures</a:t>
            </a:r>
            <a:endParaRPr lang="en-US" sz="2000" dirty="0">
              <a:cs typeface="Calibri"/>
            </a:endParaRPr>
          </a:p>
          <a:p>
            <a:pPr marL="556915" lvl="1" indent="-214003"/>
            <a:r>
              <a:rPr lang="fr-FR" sz="2000" b="0" i="0" strike="noStrike" cap="none" spc="0" baseline="0" dirty="0">
                <a:solidFill>
                  <a:srgbClr val="000000"/>
                </a:solidFill>
                <a:effectLst/>
                <a:latin typeface="Calibri"/>
                <a:ea typeface="Calibri" panose="020F0502020204030204"/>
                <a:cs typeface="Calibri"/>
              </a:rPr>
              <a:t>Identifier les clients susceptibles de présenter une IAH</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Conseils concernant la PrEP orale</a:t>
            </a:r>
            <a:endParaRPr lang="en-US" sz="2000" dirty="0">
              <a:cs typeface="Calibri"/>
            </a:endParaRPr>
          </a:p>
          <a:p>
            <a:r>
              <a:rPr lang="fr-FR" sz="2000" b="0" i="0" strike="noStrike" cap="none" spc="0" baseline="0" dirty="0">
                <a:solidFill>
                  <a:srgbClr val="000000"/>
                </a:solidFill>
                <a:effectLst/>
                <a:latin typeface="Calibri"/>
                <a:ea typeface="Calibri" panose="020F0502020204030204"/>
                <a:cs typeface="Calibri"/>
              </a:rPr>
              <a:t>Renouvellement de la prescription</a:t>
            </a:r>
            <a:endParaRPr lang="en-US" sz="2000" dirty="0">
              <a:cs typeface="Calibri"/>
            </a:endParaRPr>
          </a:p>
        </p:txBody>
      </p:sp>
    </p:spTree>
    <p:extLst>
      <p:ext uri="{BB962C8B-B14F-4D97-AF65-F5344CB8AC3E}">
        <p14:creationId xmlns:p14="http://schemas.microsoft.com/office/powerpoint/2010/main" val="29243282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63CF-D32F-4BAA-B28C-14146A37624A}"/>
              </a:ext>
            </a:extLst>
          </p:cNvPr>
          <p:cNvSpPr>
            <a:spLocks noGrp="1"/>
          </p:cNvSpPr>
          <p:nvPr>
            <p:ph type="title"/>
          </p:nvPr>
        </p:nvSpPr>
        <p:spPr>
          <a:xfrm>
            <a:off x="342900" y="317500"/>
            <a:ext cx="11630025" cy="858837"/>
          </a:xfrm>
        </p:spPr>
        <p:txBody>
          <a:bodyPr/>
          <a:lstStyle/>
          <a:p>
            <a:r>
              <a:rPr lang="fr-FR" sz="3400" b="1" i="0" strike="noStrike" cap="none" spc="0" baseline="0" dirty="0">
                <a:solidFill>
                  <a:srgbClr val="1F497D"/>
                </a:solidFill>
                <a:effectLst/>
                <a:latin typeface="Calibri"/>
                <a:ea typeface="Calibri" panose="020F0502020204030204"/>
                <a:cs typeface="Calibri"/>
              </a:rPr>
              <a:t>Algorithme pour évaluer l’indication de PEP et l’IAH lors des visites de suivi de la PrEP orale</a:t>
            </a:r>
          </a:p>
        </p:txBody>
      </p:sp>
      <p:sp>
        <p:nvSpPr>
          <p:cNvPr id="3" name="Content Placeholder 2">
            <a:extLst>
              <a:ext uri="{FF2B5EF4-FFF2-40B4-BE49-F238E27FC236}">
                <a16:creationId xmlns:a16="http://schemas.microsoft.com/office/drawing/2014/main" id="{9B3E4F24-2424-4760-A1E8-6E3C94E4D462}"/>
              </a:ext>
            </a:extLst>
          </p:cNvPr>
          <p:cNvSpPr>
            <a:spLocks noGrp="1"/>
          </p:cNvSpPr>
          <p:nvPr>
            <p:ph sz="quarter" idx="10"/>
          </p:nvPr>
        </p:nvSpPr>
        <p:spPr>
          <a:xfrm>
            <a:off x="577797" y="1531082"/>
            <a:ext cx="4127553" cy="4794251"/>
          </a:xfrm>
        </p:spPr>
        <p:txBody>
          <a:bodyPr>
            <a:normAutofit fontScale="92500" lnSpcReduction="20000"/>
          </a:bodyPr>
          <a:lstStyle/>
          <a:p>
            <a:r>
              <a:rPr lang="fr-FR" sz="1300" b="0" i="0" strike="noStrike" cap="none" spc="0" baseline="0" dirty="0">
                <a:solidFill>
                  <a:srgbClr val="000000"/>
                </a:solidFill>
                <a:effectLst/>
                <a:latin typeface="Calibri"/>
                <a:ea typeface="Calibri" panose="020F0502020204030204"/>
                <a:cs typeface="Calibri"/>
              </a:rPr>
              <a:t>0 Si l’observance était si faible qu’elle constituait un arrêt de la PrEP, considérez que le client recommence la PrEP orale </a:t>
            </a:r>
          </a:p>
          <a:p>
            <a:r>
              <a:rPr lang="fr-FR" sz="1300" b="0" i="0" strike="noStrike" cap="none" spc="0" baseline="0" dirty="0">
                <a:solidFill>
                  <a:srgbClr val="000000"/>
                </a:solidFill>
                <a:effectLst/>
                <a:latin typeface="Calibri"/>
                <a:ea typeface="Calibri" panose="020F0502020204030204"/>
                <a:cs typeface="Calibri"/>
              </a:rPr>
              <a:t>1 Une réponse « Non » à la question « Exposé(e) au VIH au cours des 72 dernières heures ? » signifie qu’il n’y a pas d’exposition antérieure connue au VIH ou que l’exposition connue au VIH remonte à plus de 73 heures.</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2 Les signes/symptômes imitant une infection aiguë par le VIH (mal de gorge, fièvre, sueurs, glandes enflées, aphtes, maux de tête, éruptions cutanées, douleurs musculaires) sont couramment dus à des maladies autres que le VIH ; les prestataires doivent faire preuve de discernement pour déterminer si la symptomatologie est compatible avec le VIH ou si une autre cause peut l’expliquer.</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3 Si le TAAN du VIH est disponible, la PrEP peut être commencée avant 28 jours si le client est négatif au TAAN ; le clinicien peut envisager un TAR entièrement suppressif dans l’intervalle de 28 jours si le client doit attendre 28 jours pour subir un nouveau test de dépistage du VIH.</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4 PrEP de référence </a:t>
            </a:r>
          </a:p>
          <a:p>
            <a:pPr marL="0" indent="0">
              <a:buNone/>
            </a:pPr>
            <a:r>
              <a:rPr lang="fr-FR" sz="1200" b="0" i="0" strike="noStrike" cap="none" spc="0" baseline="0" dirty="0">
                <a:solidFill>
                  <a:srgbClr val="000000"/>
                </a:solidFill>
                <a:effectLst/>
                <a:latin typeface="Calibri"/>
                <a:ea typeface="Calibri" panose="020F0502020204030204"/>
                <a:cs typeface="Calibri"/>
              </a:rPr>
              <a:t>Algorithme développé par Jhpiego en collaboration avec Jared Baeten (Université de Washington) et Rachel Baggaley (OMS) et adapté</a:t>
            </a:r>
            <a:endParaRPr lang="en-US" sz="1200" dirty="0">
              <a:cs typeface="Calibri"/>
            </a:endParaRPr>
          </a:p>
          <a:p>
            <a:endParaRPr lang="en-US" sz="1200" dirty="0"/>
          </a:p>
          <a:p>
            <a:endParaRPr lang="en-US" sz="1300" dirty="0"/>
          </a:p>
        </p:txBody>
      </p:sp>
      <p:grpSp>
        <p:nvGrpSpPr>
          <p:cNvPr id="52" name="Group 51">
            <a:extLst>
              <a:ext uri="{FF2B5EF4-FFF2-40B4-BE49-F238E27FC236}">
                <a16:creationId xmlns:a16="http://schemas.microsoft.com/office/drawing/2014/main" id="{EB3BC4FE-F548-45BA-99C6-F292D340343B}"/>
              </a:ext>
            </a:extLst>
          </p:cNvPr>
          <p:cNvGrpSpPr/>
          <p:nvPr/>
        </p:nvGrpSpPr>
        <p:grpSpPr>
          <a:xfrm>
            <a:off x="4757411" y="746918"/>
            <a:ext cx="7215514" cy="5694937"/>
            <a:chOff x="4757411" y="746918"/>
            <a:chExt cx="7215514" cy="5694937"/>
          </a:xfrm>
        </p:grpSpPr>
        <p:pic>
          <p:nvPicPr>
            <p:cNvPr id="51" name="Picture 50">
              <a:extLst>
                <a:ext uri="{FF2B5EF4-FFF2-40B4-BE49-F238E27FC236}">
                  <a16:creationId xmlns:a16="http://schemas.microsoft.com/office/drawing/2014/main" id="{659CBC4D-56AB-40C5-9A63-15F85BCB2802}"/>
                </a:ext>
              </a:extLst>
            </p:cNvPr>
            <p:cNvPicPr>
              <a:picLocks noChangeAspect="1"/>
            </p:cNvPicPr>
            <p:nvPr/>
          </p:nvPicPr>
          <p:blipFill>
            <a:blip r:embed="rId2"/>
            <a:stretch>
              <a:fillRect/>
            </a:stretch>
          </p:blipFill>
          <p:spPr>
            <a:xfrm>
              <a:off x="4757411" y="746918"/>
              <a:ext cx="7215514" cy="5694937"/>
            </a:xfrm>
            <a:prstGeom prst="rect">
              <a:avLst/>
            </a:prstGeom>
          </p:spPr>
        </p:pic>
        <p:sp>
          <p:nvSpPr>
            <p:cNvPr id="50" name="CuadroTexto 29">
              <a:extLst>
                <a:ext uri="{FF2B5EF4-FFF2-40B4-BE49-F238E27FC236}">
                  <a16:creationId xmlns:a16="http://schemas.microsoft.com/office/drawing/2014/main" id="{13E6E1C1-D0F3-43C3-BB62-B7B3C38E7A01}"/>
                </a:ext>
              </a:extLst>
            </p:cNvPr>
            <p:cNvSpPr txBox="1"/>
            <p:nvPr/>
          </p:nvSpPr>
          <p:spPr>
            <a:xfrm>
              <a:off x="9996342" y="1044642"/>
              <a:ext cx="1852758" cy="1238801"/>
            </a:xfrm>
            <a:prstGeom prst="rect">
              <a:avLst/>
            </a:prstGeom>
            <a:noFill/>
          </p:spPr>
          <p:txBody>
            <a:bodyPr wrap="square" lIns="0" tIns="0" rIns="0" bIns="0" rtlCol="0">
              <a:spAutoFit/>
            </a:bodyPr>
            <a:lstStyle/>
            <a:p>
              <a:pPr>
                <a:spcAft>
                  <a:spcPts val="300"/>
                </a:spcAft>
              </a:pPr>
              <a:r>
                <a:rPr lang="fr-FR" sz="1400" baseline="-25000" dirty="0">
                  <a:solidFill>
                    <a:srgbClr val="000000"/>
                  </a:solidFill>
                  <a:latin typeface="Calibri"/>
                  <a:cs typeface="Calibri"/>
                </a:rPr>
                <a:t>IAH: infection aiguë par le VIH</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PEP: prophylaxie post-exposition</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prophylaxie </a:t>
              </a:r>
              <a:r>
                <a:rPr lang="fr-FR" sz="1400" baseline="-25000" dirty="0" err="1">
                  <a:solidFill>
                    <a:srgbClr val="000000"/>
                  </a:solidFill>
                  <a:latin typeface="Calibri"/>
                  <a:cs typeface="Calibri"/>
                </a:rPr>
                <a:t>pré-exposition</a:t>
              </a:r>
              <a:endParaRPr lang="fr-FR"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SOC: PrEP </a:t>
              </a:r>
              <a:r>
                <a:rPr lang="fr-FR" sz="1400" b="0" i="0" strike="noStrike" cap="none" spc="0" baseline="-25000" dirty="0">
                  <a:solidFill>
                    <a:srgbClr val="000000"/>
                  </a:solidFill>
                  <a:effectLst/>
                  <a:latin typeface="Calibri"/>
                  <a:ea typeface="Calibri" panose="020F0502020204030204"/>
                  <a:cs typeface="Calibri"/>
                </a:rPr>
                <a:t>de référence </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TAAN: test d’amplification des acides nucléiques du VIH</a:t>
              </a:r>
            </a:p>
            <a:p>
              <a:pPr>
                <a:spcAft>
                  <a:spcPts val="300"/>
                </a:spcAft>
              </a:pPr>
              <a:r>
                <a:rPr lang="fr-FR" sz="1400" baseline="-25000" dirty="0">
                  <a:solidFill>
                    <a:srgbClr val="000000"/>
                  </a:solidFill>
                  <a:latin typeface="Calibri"/>
                  <a:cs typeface="Calibri"/>
                </a:rPr>
                <a:t>TAR = traitement antirétroviral</a:t>
              </a:r>
              <a:endParaRPr lang="en-US" sz="1400" baseline="-25000" dirty="0">
                <a:solidFill>
                  <a:srgbClr val="000000"/>
                </a:solidFill>
                <a:latin typeface="Calibri"/>
                <a:cs typeface="Calibri"/>
              </a:endParaRPr>
            </a:p>
          </p:txBody>
        </p:sp>
      </p:grpSp>
    </p:spTree>
    <p:extLst>
      <p:ext uri="{BB962C8B-B14F-4D97-AF65-F5344CB8AC3E}">
        <p14:creationId xmlns:p14="http://schemas.microsoft.com/office/powerpoint/2010/main" val="2725668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de l’observance de la PrEP orale</a:t>
            </a:r>
          </a:p>
        </p:txBody>
      </p:sp>
      <p:sp>
        <p:nvSpPr>
          <p:cNvPr id="3" name="Content Placeholder 2"/>
          <p:cNvSpPr>
            <a:spLocks noGrp="1"/>
          </p:cNvSpPr>
          <p:nvPr>
            <p:ph sz="quarter" idx="10"/>
          </p:nvPr>
        </p:nvSpPr>
        <p:spPr/>
        <p:txBody>
          <a:bodyPr>
            <a:norm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Il est important de surveiller l’utilisation et l’observance de la PrEP orale.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Il est essentiel que le suivi soit effectué de manière ouverte et sans jugement.</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Une évaluation neutre</a:t>
            </a:r>
            <a:r>
              <a:rPr lang="fr-FR" sz="2200" b="0" i="1" strike="noStrike" cap="none" spc="-41" baseline="0" dirty="0">
                <a:solidFill>
                  <a:srgbClr val="00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de l’observance favorise une discussion constructive qui peut aider le client à trouver des solutions aux problèmes d’observance. </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Adopter une approche neutre du comportement face à l’observance afin d’aider le client à trouver des solutions aux problèmes d’observance.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En cas de mauvaise observance, le client doit être évalué pour l’indication de PEP et les symptômes d’IAH</a:t>
            </a:r>
          </a:p>
          <a:p>
            <a:pPr marL="365773" indent="-365773">
              <a:lnSpc>
                <a:spcPts val="2601"/>
              </a:lnSpc>
              <a:spcBef>
                <a:spcPts val="1801"/>
              </a:spcBef>
            </a:pPr>
            <a:endParaRPr lang="en-US" sz="2200" spc="-41" dirty="0"/>
          </a:p>
          <a:p>
            <a:endParaRPr lang="en-US" sz="2200" dirty="0"/>
          </a:p>
        </p:txBody>
      </p:sp>
    </p:spTree>
    <p:extLst>
      <p:ext uri="{BB962C8B-B14F-4D97-AF65-F5344CB8AC3E}">
        <p14:creationId xmlns:p14="http://schemas.microsoft.com/office/powerpoint/2010/main" val="24433848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 (5 minutes)</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endParaRPr lang="en-US" sz="2600" dirty="0"/>
          </a:p>
          <a:p>
            <a:endParaRPr lang="en-US" sz="2600" dirty="0"/>
          </a:p>
          <a:p>
            <a:r>
              <a:rPr lang="fr-FR" sz="2600" b="0" i="0" strike="noStrike" cap="none" spc="-100" baseline="0" dirty="0">
                <a:solidFill>
                  <a:srgbClr val="000000"/>
                </a:solidFill>
                <a:effectLst/>
                <a:latin typeface="Calibri"/>
                <a:ea typeface="Calibri" panose="020F0502020204030204"/>
                <a:cs typeface="Calibri"/>
              </a:rPr>
              <a:t>Quelles questions poseriez-vous pour évaluer son observance de la PrEP orale ? </a:t>
            </a:r>
          </a:p>
          <a:p>
            <a:pPr marL="1143044" lvl="2" indent="-228609">
              <a:lnSpc>
                <a:spcPct val="107000"/>
              </a:lnSpc>
              <a:spcBef>
                <a:spcPct val="0"/>
              </a:spcBef>
              <a:spcAft>
                <a:spcPts val="800"/>
              </a:spcAft>
              <a:buFont typeface="Wingdings" panose="05000000000000000000" pitchFamily="2" charset="2"/>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sz="2600" spc="-100" dirty="0">
              <a:cs typeface="Calibri"/>
            </a:endParaRPr>
          </a:p>
        </p:txBody>
      </p:sp>
    </p:spTree>
    <p:extLst>
      <p:ext uri="{BB962C8B-B14F-4D97-AF65-F5344CB8AC3E}">
        <p14:creationId xmlns:p14="http://schemas.microsoft.com/office/powerpoint/2010/main" val="24300019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de l’observance de la PrEP orale</a:t>
            </a:r>
            <a:endParaRPr lang="en-US" sz="3400" b="0" i="1" spc="-100" dirty="0">
              <a:latin typeface="Calibri"/>
              <a:cs typeface="Calibri"/>
            </a:endParaRPr>
          </a:p>
        </p:txBody>
      </p:sp>
      <p:sp>
        <p:nvSpPr>
          <p:cNvPr id="3" name="Content Placeholder 2"/>
          <p:cNvSpPr>
            <a:spLocks noGrp="1"/>
          </p:cNvSpPr>
          <p:nvPr>
            <p:ph sz="quarter" idx="10"/>
          </p:nvPr>
        </p:nvSpPr>
        <p:spPr/>
        <p:txBody>
          <a:bodyPr>
            <a:normAutofit/>
          </a:bodyPr>
          <a:lstStyle/>
          <a:p>
            <a:pPr marL="365773" lvl="1" indent="-365773">
              <a:lnSpc>
                <a:spcPts val="2601"/>
              </a:lnSpc>
              <a:spcBef>
                <a:spcPts val="1801"/>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Normalisez les problèmes d’observance :</a:t>
            </a:r>
          </a:p>
          <a:p>
            <a:pPr marL="365773" indent="0">
              <a:lnSpc>
                <a:spcPts val="2601"/>
              </a:lnSpc>
              <a:spcBef>
                <a:spcPts val="601"/>
              </a:spcBef>
              <a:spcAft>
                <a:spcPts val="1200"/>
              </a:spcAft>
              <a:buNone/>
            </a:pPr>
            <a:r>
              <a:rPr lang="fr-FR" sz="2200" b="0" i="1" strike="noStrike" cap="none" spc="-41" baseline="0" dirty="0">
                <a:solidFill>
                  <a:srgbClr val="000000"/>
                </a:solidFill>
                <a:effectLst/>
                <a:latin typeface="Calibri"/>
                <a:ea typeface="Calibri" panose="020F0502020204030204"/>
                <a:cs typeface="Calibri"/>
              </a:rPr>
              <a:t>« De nombreuses personnes ont du mal à se souvenir de prendre un comprimé, surtout lorsqu’elles commencent un nouveau médicament. Cela vous est-il arrivé ? »</a:t>
            </a:r>
          </a:p>
          <a:p>
            <a:pPr marL="365773" lvl="1" indent="-365773">
              <a:lnSpc>
                <a:spcPts val="2601"/>
              </a:lnSpc>
              <a:spcBef>
                <a:spcPts val="1801"/>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Posez des questions sur les difficultés de l’observance, pas sur la non-observance :</a:t>
            </a:r>
          </a:p>
          <a:p>
            <a:pPr marL="365773" indent="0">
              <a:lnSpc>
                <a:spcPts val="2601"/>
              </a:lnSpc>
              <a:spcBef>
                <a:spcPts val="601"/>
              </a:spcBef>
              <a:spcAft>
                <a:spcPts val="1200"/>
              </a:spcAft>
              <a:buNone/>
            </a:pPr>
            <a:r>
              <a:rPr lang="fr-FR" sz="2200" b="0" i="1" strike="noStrike" cap="none" spc="-41" baseline="0" dirty="0">
                <a:solidFill>
                  <a:srgbClr val="000000"/>
                </a:solidFill>
                <a:effectLst/>
                <a:latin typeface="Calibri"/>
                <a:ea typeface="Calibri" panose="020F0502020204030204"/>
                <a:cs typeface="Calibri"/>
              </a:rPr>
              <a:t>« Parlez-moi des difficultés que vous avez eues à prendre votre comprimé. »</a:t>
            </a:r>
          </a:p>
          <a:p>
            <a:pPr marL="365773" indent="0">
              <a:lnSpc>
                <a:spcPts val="2601"/>
              </a:lnSpc>
              <a:spcBef>
                <a:spcPts val="601"/>
              </a:spcBef>
              <a:spcAft>
                <a:spcPts val="1200"/>
              </a:spcAft>
              <a:buNone/>
            </a:pPr>
            <a:r>
              <a:rPr lang="fr-FR" sz="2200" b="0" i="0" strike="noStrike" cap="none" spc="-41" baseline="0" dirty="0">
                <a:solidFill>
                  <a:srgbClr val="000000"/>
                </a:solidFill>
                <a:effectLst/>
                <a:latin typeface="Calibri"/>
                <a:ea typeface="Calibri" panose="020F0502020204030204"/>
                <a:cs typeface="Calibri"/>
              </a:rPr>
              <a:t>Au lieu de :</a:t>
            </a:r>
          </a:p>
          <a:p>
            <a:pPr marL="365773" indent="0">
              <a:lnSpc>
                <a:spcPts val="2601"/>
              </a:lnSpc>
              <a:spcBef>
                <a:spcPts val="601"/>
              </a:spcBef>
              <a:spcAft>
                <a:spcPts val="1200"/>
              </a:spcAft>
              <a:buNone/>
            </a:pPr>
            <a:r>
              <a:rPr lang="fr-FR" sz="2200" b="0" i="1" strike="noStrike" cap="none" spc="-41" baseline="0" dirty="0">
                <a:solidFill>
                  <a:srgbClr val="000000"/>
                </a:solidFill>
                <a:effectLst/>
                <a:latin typeface="Calibri"/>
                <a:ea typeface="Calibri" panose="020F0502020204030204"/>
                <a:cs typeface="Calibri"/>
              </a:rPr>
              <a:t>« Avez-vous oublié des doses de vos médicaments ? »</a:t>
            </a:r>
          </a:p>
          <a:p>
            <a:endParaRPr lang="en-US" sz="2200" dirty="0"/>
          </a:p>
        </p:txBody>
      </p:sp>
    </p:spTree>
    <p:extLst>
      <p:ext uri="{BB962C8B-B14F-4D97-AF65-F5344CB8AC3E}">
        <p14:creationId xmlns:p14="http://schemas.microsoft.com/office/powerpoint/2010/main" val="34697105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63CF-D32F-4BAA-B28C-14146A37624A}"/>
              </a:ext>
            </a:extLst>
          </p:cNvPr>
          <p:cNvSpPr>
            <a:spLocks noGrp="1"/>
          </p:cNvSpPr>
          <p:nvPr>
            <p:ph type="title"/>
          </p:nvPr>
        </p:nvSpPr>
        <p:spPr>
          <a:xfrm>
            <a:off x="342900" y="317500"/>
            <a:ext cx="11630025" cy="858837"/>
          </a:xfrm>
        </p:spPr>
        <p:txBody>
          <a:bodyPr/>
          <a:lstStyle/>
          <a:p>
            <a:r>
              <a:rPr lang="fr-FR" sz="3400" b="1" i="0" strike="noStrike" cap="none" spc="0" baseline="0" dirty="0">
                <a:solidFill>
                  <a:srgbClr val="1F497D"/>
                </a:solidFill>
                <a:effectLst/>
                <a:latin typeface="Calibri"/>
                <a:ea typeface="Calibri" panose="020F0502020204030204"/>
                <a:cs typeface="Calibri"/>
              </a:rPr>
              <a:t>Algorithme pour évaluer l’indication de PEP et l’IAH lors des visites de suivi de la PrEP orale</a:t>
            </a:r>
          </a:p>
        </p:txBody>
      </p:sp>
      <p:sp>
        <p:nvSpPr>
          <p:cNvPr id="3" name="Content Placeholder 2">
            <a:extLst>
              <a:ext uri="{FF2B5EF4-FFF2-40B4-BE49-F238E27FC236}">
                <a16:creationId xmlns:a16="http://schemas.microsoft.com/office/drawing/2014/main" id="{9B3E4F24-2424-4760-A1E8-6E3C94E4D462}"/>
              </a:ext>
            </a:extLst>
          </p:cNvPr>
          <p:cNvSpPr>
            <a:spLocks noGrp="1"/>
          </p:cNvSpPr>
          <p:nvPr>
            <p:ph sz="quarter" idx="10"/>
          </p:nvPr>
        </p:nvSpPr>
        <p:spPr>
          <a:xfrm>
            <a:off x="577797" y="1531082"/>
            <a:ext cx="4127553" cy="4794251"/>
          </a:xfrm>
        </p:spPr>
        <p:txBody>
          <a:bodyPr>
            <a:normAutofit fontScale="92500" lnSpcReduction="20000"/>
          </a:bodyPr>
          <a:lstStyle/>
          <a:p>
            <a:r>
              <a:rPr lang="fr-FR" sz="1300" b="0" i="0" strike="noStrike" cap="none" spc="0" baseline="0" dirty="0">
                <a:solidFill>
                  <a:srgbClr val="000000"/>
                </a:solidFill>
                <a:effectLst/>
                <a:latin typeface="Calibri"/>
                <a:ea typeface="Calibri" panose="020F0502020204030204"/>
                <a:cs typeface="Calibri"/>
              </a:rPr>
              <a:t>0 Si l’observance était si faible qu’elle constituait un arrêt de la PrEP, considérez que le client recommence la PrEP orale </a:t>
            </a:r>
          </a:p>
          <a:p>
            <a:r>
              <a:rPr lang="fr-FR" sz="1300" b="0" i="0" strike="noStrike" cap="none" spc="0" baseline="0" dirty="0">
                <a:solidFill>
                  <a:srgbClr val="000000"/>
                </a:solidFill>
                <a:effectLst/>
                <a:latin typeface="Calibri"/>
                <a:ea typeface="Calibri" panose="020F0502020204030204"/>
                <a:cs typeface="Calibri"/>
              </a:rPr>
              <a:t>1 Une réponse « Non » à la question « Exposé(e) au VIH au cours des 72 dernières heures ? » signifie qu’il n’y a pas d’exposition antérieure connue au VIH ou que l’exposition connue au VIH remonte à plus de 73 heures.</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2 Les signes/symptômes imitant une infection aiguë par le VIH (mal de gorge, fièvre, sueurs, glandes enflées, aphtes, maux de tête, éruptions cutanées, douleurs musculaires) sont couramment dus à des maladies autres que le VIH ; les prestataires doivent faire preuve de discernement pour déterminer si la symptomatologie est compatible avec le VIH ou si une autre cause peut l’expliquer.</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3 Si le TAAN du VIH est disponible, la PrEP peut être commencée avant 28 jours si le client est négatif au TAAN ; le clinicien peut envisager un TAR entièrement suppressif dans l’intervalle de 28 jours si le client doit attendre 28 jours pour subir un nouveau test de dépistage du VIH.</a:t>
            </a:r>
            <a:endParaRPr lang="en-US" sz="1300" dirty="0">
              <a:cs typeface="Calibri"/>
            </a:endParaRPr>
          </a:p>
          <a:p>
            <a:r>
              <a:rPr lang="fr-FR" sz="1300" b="0" i="0" strike="noStrike" cap="none" spc="0" baseline="0" dirty="0">
                <a:solidFill>
                  <a:srgbClr val="000000"/>
                </a:solidFill>
                <a:effectLst/>
                <a:latin typeface="Calibri"/>
                <a:ea typeface="Calibri" panose="020F0502020204030204"/>
                <a:cs typeface="Calibri"/>
              </a:rPr>
              <a:t>4 PrEP de référence </a:t>
            </a:r>
          </a:p>
          <a:p>
            <a:pPr marL="0" indent="0">
              <a:buNone/>
            </a:pPr>
            <a:r>
              <a:rPr lang="fr-FR" sz="1200" b="0" i="0" strike="noStrike" cap="none" spc="0" baseline="0" dirty="0">
                <a:solidFill>
                  <a:srgbClr val="000000"/>
                </a:solidFill>
                <a:effectLst/>
                <a:latin typeface="Calibri"/>
                <a:ea typeface="Calibri" panose="020F0502020204030204"/>
                <a:cs typeface="Calibri"/>
              </a:rPr>
              <a:t>Algorithme développé par Jhpiego en collaboration avec Jared Baeten (Université de Washington) et Rachel Baggaley (OMS) et adapté</a:t>
            </a:r>
            <a:endParaRPr lang="en-US" sz="1200" dirty="0">
              <a:cs typeface="Calibri"/>
            </a:endParaRPr>
          </a:p>
          <a:p>
            <a:endParaRPr lang="en-US" sz="1200" dirty="0"/>
          </a:p>
          <a:p>
            <a:endParaRPr lang="en-US" sz="1300" dirty="0"/>
          </a:p>
        </p:txBody>
      </p:sp>
      <p:grpSp>
        <p:nvGrpSpPr>
          <p:cNvPr id="52" name="Group 51">
            <a:extLst>
              <a:ext uri="{FF2B5EF4-FFF2-40B4-BE49-F238E27FC236}">
                <a16:creationId xmlns:a16="http://schemas.microsoft.com/office/drawing/2014/main" id="{EB3BC4FE-F548-45BA-99C6-F292D340343B}"/>
              </a:ext>
            </a:extLst>
          </p:cNvPr>
          <p:cNvGrpSpPr/>
          <p:nvPr/>
        </p:nvGrpSpPr>
        <p:grpSpPr>
          <a:xfrm>
            <a:off x="4757411" y="746918"/>
            <a:ext cx="7215514" cy="5694937"/>
            <a:chOff x="4757411" y="746918"/>
            <a:chExt cx="7215514" cy="5694937"/>
          </a:xfrm>
        </p:grpSpPr>
        <p:pic>
          <p:nvPicPr>
            <p:cNvPr id="51" name="Picture 50">
              <a:extLst>
                <a:ext uri="{FF2B5EF4-FFF2-40B4-BE49-F238E27FC236}">
                  <a16:creationId xmlns:a16="http://schemas.microsoft.com/office/drawing/2014/main" id="{659CBC4D-56AB-40C5-9A63-15F85BCB2802}"/>
                </a:ext>
              </a:extLst>
            </p:cNvPr>
            <p:cNvPicPr>
              <a:picLocks noChangeAspect="1"/>
            </p:cNvPicPr>
            <p:nvPr/>
          </p:nvPicPr>
          <p:blipFill>
            <a:blip r:embed="rId2"/>
            <a:stretch>
              <a:fillRect/>
            </a:stretch>
          </p:blipFill>
          <p:spPr>
            <a:xfrm>
              <a:off x="4757411" y="746918"/>
              <a:ext cx="7215514" cy="5694937"/>
            </a:xfrm>
            <a:prstGeom prst="rect">
              <a:avLst/>
            </a:prstGeom>
          </p:spPr>
        </p:pic>
        <p:sp>
          <p:nvSpPr>
            <p:cNvPr id="50" name="CuadroTexto 29">
              <a:extLst>
                <a:ext uri="{FF2B5EF4-FFF2-40B4-BE49-F238E27FC236}">
                  <a16:creationId xmlns:a16="http://schemas.microsoft.com/office/drawing/2014/main" id="{13E6E1C1-D0F3-43C3-BB62-B7B3C38E7A01}"/>
                </a:ext>
              </a:extLst>
            </p:cNvPr>
            <p:cNvSpPr txBox="1"/>
            <p:nvPr/>
          </p:nvSpPr>
          <p:spPr>
            <a:xfrm>
              <a:off x="9996342" y="1044642"/>
              <a:ext cx="1852758" cy="1238801"/>
            </a:xfrm>
            <a:prstGeom prst="rect">
              <a:avLst/>
            </a:prstGeom>
            <a:noFill/>
          </p:spPr>
          <p:txBody>
            <a:bodyPr wrap="square" lIns="0" tIns="0" rIns="0" bIns="0" rtlCol="0">
              <a:spAutoFit/>
            </a:bodyPr>
            <a:lstStyle/>
            <a:p>
              <a:pPr>
                <a:spcAft>
                  <a:spcPts val="300"/>
                </a:spcAft>
              </a:pPr>
              <a:r>
                <a:rPr lang="fr-FR" sz="1400" baseline="-25000" dirty="0">
                  <a:solidFill>
                    <a:srgbClr val="000000"/>
                  </a:solidFill>
                  <a:latin typeface="Calibri"/>
                  <a:cs typeface="Calibri"/>
                </a:rPr>
                <a:t>IAH: infection aiguë par le VIH</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PEP: prophylaxie post-exposition</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prophylaxie </a:t>
              </a:r>
              <a:r>
                <a:rPr lang="fr-FR" sz="1400" baseline="-25000" dirty="0" err="1">
                  <a:solidFill>
                    <a:srgbClr val="000000"/>
                  </a:solidFill>
                  <a:latin typeface="Calibri"/>
                  <a:cs typeface="Calibri"/>
                </a:rPr>
                <a:t>pré-exposition</a:t>
              </a:r>
              <a:endParaRPr lang="fr-FR"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SOC: PrEP </a:t>
              </a:r>
              <a:r>
                <a:rPr lang="fr-FR" sz="1400" b="0" i="0" strike="noStrike" cap="none" spc="0" baseline="-25000" dirty="0">
                  <a:solidFill>
                    <a:srgbClr val="000000"/>
                  </a:solidFill>
                  <a:effectLst/>
                  <a:latin typeface="Calibri"/>
                  <a:ea typeface="Calibri" panose="020F0502020204030204"/>
                  <a:cs typeface="Calibri"/>
                </a:rPr>
                <a:t>de référence </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TAAN: test d’amplification des acides nucléiques du VIH</a:t>
              </a:r>
            </a:p>
            <a:p>
              <a:pPr>
                <a:spcAft>
                  <a:spcPts val="300"/>
                </a:spcAft>
              </a:pPr>
              <a:r>
                <a:rPr lang="fr-FR" sz="1400" baseline="-25000" dirty="0">
                  <a:solidFill>
                    <a:srgbClr val="000000"/>
                  </a:solidFill>
                  <a:latin typeface="Calibri"/>
                  <a:cs typeface="Calibri"/>
                </a:rPr>
                <a:t>TAR = traitement antirétroviral</a:t>
              </a:r>
              <a:endParaRPr lang="en-US" sz="1400" baseline="-25000" dirty="0">
                <a:solidFill>
                  <a:srgbClr val="000000"/>
                </a:solidFill>
                <a:latin typeface="Calibri"/>
                <a:cs typeface="Calibri"/>
              </a:endParaRPr>
            </a:p>
          </p:txBody>
        </p:sp>
      </p:grpSp>
    </p:spTree>
    <p:extLst>
      <p:ext uri="{BB962C8B-B14F-4D97-AF65-F5344CB8AC3E}">
        <p14:creationId xmlns:p14="http://schemas.microsoft.com/office/powerpoint/2010/main" val="386224325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B628-CBEF-48FB-9CDD-CA52117C1DD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Évaluation de l’indication de la PEP et de l’IAH</a:t>
            </a:r>
          </a:p>
        </p:txBody>
      </p:sp>
      <p:sp>
        <p:nvSpPr>
          <p:cNvPr id="3" name="Content Placeholder 2">
            <a:extLst>
              <a:ext uri="{FF2B5EF4-FFF2-40B4-BE49-F238E27FC236}">
                <a16:creationId xmlns:a16="http://schemas.microsoft.com/office/drawing/2014/main" id="{17606EA3-E8FA-4BB0-A3A4-6315E0C1109B}"/>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Comme lors de la visite d’instauration, les clients doivent être évalués pour l’indication de la PPE et l’IAH lors des visites de suivi </a:t>
            </a: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s’ils rapportent une mauvaise observance</a:t>
            </a:r>
            <a:r>
              <a:rPr lang="fr-FR" sz="2600" b="0" i="0" strike="noStrike" cap="none" spc="0" baseline="0" dirty="0">
                <a:solidFill>
                  <a:srgbClr val="000000"/>
                </a:solidFill>
                <a:effectLst/>
                <a:latin typeface="Calibri"/>
                <a:ea typeface="Calibri" panose="020F0502020204030204"/>
                <a:cs typeface="Calibri"/>
              </a:rPr>
              <a:t> de leur prescription de PrEP orale</a:t>
            </a:r>
          </a:p>
          <a:p>
            <a:endParaRPr lang="en-US" sz="2600" dirty="0"/>
          </a:p>
        </p:txBody>
      </p:sp>
    </p:spTree>
    <p:extLst>
      <p:ext uri="{BB962C8B-B14F-4D97-AF65-F5344CB8AC3E}">
        <p14:creationId xmlns:p14="http://schemas.microsoft.com/office/powerpoint/2010/main" val="76052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a:xfrm>
            <a:off x="1200155" y="274638"/>
            <a:ext cx="9671046" cy="1143000"/>
          </a:xfrm>
        </p:spPr>
        <p:txBody>
          <a:bodyPr/>
          <a:lstStyle/>
          <a:p>
            <a:r>
              <a:rPr lang="fr-FR" sz="4000" b="1" i="0" strike="noStrike" cap="none" spc="0" baseline="0" dirty="0">
                <a:solidFill>
                  <a:srgbClr val="1F497D"/>
                </a:solidFill>
                <a:effectLst/>
                <a:latin typeface="Calibri"/>
                <a:ea typeface="Calibri" panose="020F0502020204030204"/>
                <a:cs typeface="Calibri"/>
              </a:rPr>
              <a:t>Exemple de programme de formation en personne - Jour 1</a:t>
            </a:r>
          </a:p>
        </p:txBody>
      </p:sp>
      <p:graphicFrame>
        <p:nvGraphicFramePr>
          <p:cNvPr id="4" name="Table 4">
            <a:extLst>
              <a:ext uri="{FF2B5EF4-FFF2-40B4-BE49-F238E27FC236}">
                <a16:creationId xmlns:a16="http://schemas.microsoft.com/office/drawing/2014/main" id="{F5B2A100-3658-4C5B-A14A-9BFD5337FA68}"/>
              </a:ext>
            </a:extLst>
          </p:cNvPr>
          <p:cNvGraphicFramePr>
            <a:graphicFrameLocks noGrp="1"/>
          </p:cNvGraphicFramePr>
          <p:nvPr>
            <p:ph idx="1"/>
            <p:extLst>
              <p:ext uri="{D42A27DB-BD31-4B8C-83A1-F6EECF244321}">
                <p14:modId xmlns:p14="http://schemas.microsoft.com/office/powerpoint/2010/main" val="726093962"/>
              </p:ext>
            </p:extLst>
          </p:nvPr>
        </p:nvGraphicFramePr>
        <p:xfrm>
          <a:off x="1250283" y="1574685"/>
          <a:ext cx="9870985" cy="2773694"/>
        </p:xfrm>
        <a:graphic>
          <a:graphicData uri="http://schemas.openxmlformats.org/drawingml/2006/table">
            <a:tbl>
              <a:tblPr firstRow="1" bandRow="1">
                <a:tableStyleId>{6E25E649-3F16-4E02-A733-19D2CDBF48F0}</a:tableStyleId>
              </a:tblPr>
              <a:tblGrid>
                <a:gridCol w="1576976">
                  <a:extLst>
                    <a:ext uri="{9D8B030D-6E8A-4147-A177-3AD203B41FA5}">
                      <a16:colId xmlns:a16="http://schemas.microsoft.com/office/drawing/2014/main" val="3232075614"/>
                    </a:ext>
                  </a:extLst>
                </a:gridCol>
                <a:gridCol w="1370297">
                  <a:extLst>
                    <a:ext uri="{9D8B030D-6E8A-4147-A177-3AD203B41FA5}">
                      <a16:colId xmlns:a16="http://schemas.microsoft.com/office/drawing/2014/main" val="306020604"/>
                    </a:ext>
                  </a:extLst>
                </a:gridCol>
                <a:gridCol w="4314851">
                  <a:extLst>
                    <a:ext uri="{9D8B030D-6E8A-4147-A177-3AD203B41FA5}">
                      <a16:colId xmlns:a16="http://schemas.microsoft.com/office/drawing/2014/main" val="1713202100"/>
                    </a:ext>
                  </a:extLst>
                </a:gridCol>
                <a:gridCol w="2608861">
                  <a:extLst>
                    <a:ext uri="{9D8B030D-6E8A-4147-A177-3AD203B41FA5}">
                      <a16:colId xmlns:a16="http://schemas.microsoft.com/office/drawing/2014/main" val="3006028027"/>
                    </a:ext>
                  </a:extLst>
                </a:gridCol>
              </a:tblGrid>
              <a:tr h="396242">
                <a:tc>
                  <a:txBody>
                    <a:bodyPr/>
                    <a:lstStyle/>
                    <a:p>
                      <a:r>
                        <a:rPr lang="fr-FR" sz="1800" b="1" i="0" strike="noStrike" cap="none" spc="0" baseline="0" dirty="0">
                          <a:solidFill>
                            <a:srgbClr val="FFFFFF"/>
                          </a:solidFill>
                          <a:effectLst/>
                          <a:latin typeface="Calibri"/>
                          <a:ea typeface="Calibri" panose="020F0502020204030204"/>
                          <a:cs typeface="Calibri"/>
                        </a:rPr>
                        <a:t>Horaires</a:t>
                      </a:r>
                    </a:p>
                  </a:txBody>
                  <a:tcPr marT="45721" marB="45721"/>
                </a:tc>
                <a:tc>
                  <a:txBody>
                    <a:bodyPr/>
                    <a:lstStyle/>
                    <a:p>
                      <a:endParaRPr lang="en-US" sz="1800" dirty="0"/>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Sujet</a:t>
                      </a:r>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Présentateur</a:t>
                      </a:r>
                      <a:r>
                        <a:rPr lang="fr-FR" sz="1800" b="1" i="0" strike="noStrike" cap="none" spc="0" baseline="0" dirty="0">
                          <a:solidFill>
                            <a:schemeClr val="bg1"/>
                          </a:solidFill>
                          <a:effectLst/>
                          <a:latin typeface="Calibri"/>
                          <a:ea typeface="Calibri" panose="020F0502020204030204"/>
                          <a:cs typeface="Calibri"/>
                        </a:rPr>
                        <a:t>/Facilitateur</a:t>
                      </a:r>
                    </a:p>
                  </a:txBody>
                  <a:tcPr marT="45721" marB="45721"/>
                </a:tc>
                <a:extLst>
                  <a:ext uri="{0D108BD9-81ED-4DB2-BD59-A6C34878D82A}">
                    <a16:rowId xmlns:a16="http://schemas.microsoft.com/office/drawing/2014/main" val="396731781"/>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9h00-11h00</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2 heures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Section 1 (Présentation et Module 1)</a:t>
                      </a:r>
                    </a:p>
                  </a:txBody>
                  <a:tcPr marT="45721" marB="45721"/>
                </a:tc>
                <a:tc>
                  <a:txBody>
                    <a:bodyPr/>
                    <a:lstStyle/>
                    <a:p>
                      <a:endParaRPr lang="en-US" sz="1800" dirty="0"/>
                    </a:p>
                  </a:txBody>
                  <a:tcPr marT="45721" marB="45721"/>
                </a:tc>
                <a:extLst>
                  <a:ext uri="{0D108BD9-81ED-4DB2-BD59-A6C34878D82A}">
                    <a16:rowId xmlns:a16="http://schemas.microsoft.com/office/drawing/2014/main" val="3007246127"/>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11h00-11h15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15 min</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Pause</a:t>
                      </a:r>
                    </a:p>
                  </a:txBody>
                  <a:tcPr marT="45721" marB="45721"/>
                </a:tc>
                <a:tc>
                  <a:txBody>
                    <a:bodyPr/>
                    <a:lstStyle/>
                    <a:p>
                      <a:endParaRPr lang="en-US" sz="1800" dirty="0"/>
                    </a:p>
                  </a:txBody>
                  <a:tcPr marT="45721" marB="45721"/>
                </a:tc>
                <a:extLst>
                  <a:ext uri="{0D108BD9-81ED-4DB2-BD59-A6C34878D82A}">
                    <a16:rowId xmlns:a16="http://schemas.microsoft.com/office/drawing/2014/main" val="490740033"/>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11h15-13h15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2 heures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Section 2 (Modules 1 et 2)</a:t>
                      </a:r>
                    </a:p>
                  </a:txBody>
                  <a:tcPr marT="45721" marB="45721"/>
                </a:tc>
                <a:tc>
                  <a:txBody>
                    <a:bodyPr/>
                    <a:lstStyle/>
                    <a:p>
                      <a:endParaRPr lang="en-US" sz="1800" dirty="0"/>
                    </a:p>
                  </a:txBody>
                  <a:tcPr marT="45721" marB="45721"/>
                </a:tc>
                <a:extLst>
                  <a:ext uri="{0D108BD9-81ED-4DB2-BD59-A6C34878D82A}">
                    <a16:rowId xmlns:a16="http://schemas.microsoft.com/office/drawing/2014/main" val="902749316"/>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13h15-14h15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1 heure</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Déjeuner</a:t>
                      </a:r>
                    </a:p>
                  </a:txBody>
                  <a:tcPr marT="45721" marB="45721"/>
                </a:tc>
                <a:tc>
                  <a:txBody>
                    <a:bodyPr/>
                    <a:lstStyle/>
                    <a:p>
                      <a:endParaRPr lang="en-US" sz="1800" dirty="0"/>
                    </a:p>
                  </a:txBody>
                  <a:tcPr marT="45721" marB="45721"/>
                </a:tc>
                <a:extLst>
                  <a:ext uri="{0D108BD9-81ED-4DB2-BD59-A6C34878D82A}">
                    <a16:rowId xmlns:a16="http://schemas.microsoft.com/office/drawing/2014/main" val="3308819598"/>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14h15-16h15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2 heures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Section 3 (Modules 2 et 3)</a:t>
                      </a:r>
                    </a:p>
                  </a:txBody>
                  <a:tcPr marT="45721" marB="45721"/>
                </a:tc>
                <a:tc>
                  <a:txBody>
                    <a:bodyPr/>
                    <a:lstStyle/>
                    <a:p>
                      <a:endParaRPr lang="en-US" sz="1800" dirty="0"/>
                    </a:p>
                  </a:txBody>
                  <a:tcPr marT="45721" marB="45721"/>
                </a:tc>
                <a:extLst>
                  <a:ext uri="{0D108BD9-81ED-4DB2-BD59-A6C34878D82A}">
                    <a16:rowId xmlns:a16="http://schemas.microsoft.com/office/drawing/2014/main" val="2651664002"/>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16h15-16h30</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15 min</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Débriefing</a:t>
                      </a:r>
                    </a:p>
                  </a:txBody>
                  <a:tcPr marT="45721" marB="45721"/>
                </a:tc>
                <a:tc>
                  <a:txBody>
                    <a:bodyPr/>
                    <a:lstStyle/>
                    <a:p>
                      <a:endParaRPr lang="en-US" sz="1800" dirty="0"/>
                    </a:p>
                  </a:txBody>
                  <a:tcPr marT="45721" marB="45721"/>
                </a:tc>
                <a:extLst>
                  <a:ext uri="{0D108BD9-81ED-4DB2-BD59-A6C34878D82A}">
                    <a16:rowId xmlns:a16="http://schemas.microsoft.com/office/drawing/2014/main" val="2336550390"/>
                  </a:ext>
                </a:extLst>
              </a:tr>
            </a:tbl>
          </a:graphicData>
        </a:graphic>
      </p:graphicFrame>
    </p:spTree>
    <p:extLst>
      <p:ext uri="{BB962C8B-B14F-4D97-AF65-F5344CB8AC3E}">
        <p14:creationId xmlns:p14="http://schemas.microsoft.com/office/powerpoint/2010/main" val="110511503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D04A-C1D7-409A-BF03-3C62C3D2E96A}"/>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B8B9216C-15C9-4532-99AE-462DC339711C}"/>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Si la PEP est commencée, refaire un test de dépistage du VIH dans ___ jours et recommencer la PEP en cas de séronégativité (et si toujours éligible par ailleurs)</a:t>
            </a:r>
          </a:p>
          <a:p>
            <a:pPr marL="0" indent="0">
              <a:buNone/>
            </a:pPr>
            <a:endParaRPr lang="en-US" sz="2600" b="1" dirty="0">
              <a:cs typeface="Calibri"/>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7</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14</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28</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30</a:t>
            </a:r>
          </a:p>
        </p:txBody>
      </p:sp>
    </p:spTree>
    <p:extLst>
      <p:ext uri="{BB962C8B-B14F-4D97-AF65-F5344CB8AC3E}">
        <p14:creationId xmlns:p14="http://schemas.microsoft.com/office/powerpoint/2010/main" val="22675011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3B3A-CCDE-49D7-B6BE-046622870874}"/>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C461D8B0-96CE-453D-819C-E7FEFDB58C48}"/>
              </a:ext>
            </a:extLst>
          </p:cNvPr>
          <p:cNvSpPr>
            <a:spLocks noGrp="1"/>
          </p:cNvSpPr>
          <p:nvPr>
            <p:ph idx="1"/>
          </p:nvPr>
        </p:nvSpPr>
        <p:spPr>
          <a:xfrm>
            <a:off x="1200154" y="1769362"/>
            <a:ext cx="10382249" cy="4547305"/>
          </a:xfrm>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Si la PEP est commencée, refaire un test de dépistage du VIH dans ___ jours et recommencer la PEP en cas de séronégativité (et si toujours éligible par ailleurs)</a:t>
            </a:r>
            <a:endParaRPr lang="en-US" sz="2600" dirty="0">
              <a:ea typeface="+mn-lt"/>
              <a:cs typeface="+mn-lt"/>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7</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14</a:t>
            </a: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28</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30</a:t>
            </a:r>
            <a:endParaRPr lang="en-US" sz="2600" dirty="0"/>
          </a:p>
        </p:txBody>
      </p:sp>
      <p:sp>
        <p:nvSpPr>
          <p:cNvPr id="5" name="Content Placeholder 2">
            <a:extLst>
              <a:ext uri="{FF2B5EF4-FFF2-40B4-BE49-F238E27FC236}">
                <a16:creationId xmlns:a16="http://schemas.microsoft.com/office/drawing/2014/main" id="{A17E9C08-8A5F-431E-A1B9-AABF78F2F9B8}"/>
              </a:ext>
            </a:extLst>
          </p:cNvPr>
          <p:cNvSpPr txBox="1"/>
          <p:nvPr/>
        </p:nvSpPr>
        <p:spPr bwMode="auto">
          <a:xfrm>
            <a:off x="1073157" y="5143680"/>
            <a:ext cx="107447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fr-FR" sz="2000" b="0" i="0" strike="noStrike" cap="none" spc="0" baseline="0" dirty="0">
                <a:solidFill>
                  <a:srgbClr val="000000"/>
                </a:solidFill>
                <a:effectLst/>
                <a:latin typeface="Calibri"/>
                <a:ea typeface="Calibri" panose="020F0502020204030204"/>
                <a:cs typeface="Calibri"/>
              </a:rPr>
              <a:t>Pour les clients qui ont été exposés au VIH au cours des 72 dernières heures et qui ont commencé par une PEP, refaire un test de dépistage du VIH dans les 28 jours et reprendre la PrEP si le client est séronégatif et par ailleurs toujours éligible selon les autres critères</a:t>
            </a:r>
            <a:r>
              <a:rPr lang="fr-FR" sz="2400" b="0" i="0" strike="noStrike" cap="none" spc="0" baseline="0" dirty="0">
                <a:solidFill>
                  <a:srgbClr val="000000"/>
                </a:solidFill>
                <a:effectLst/>
                <a:latin typeface="Calibri"/>
                <a:ea typeface="Calibri" panose="020F0502020204030204"/>
                <a:cs typeface="Calibri"/>
              </a:rPr>
              <a:t>. </a:t>
            </a:r>
            <a:endParaRPr lang="en-US" sz="2400" dirty="0">
              <a:cs typeface="Arial"/>
            </a:endParaRPr>
          </a:p>
        </p:txBody>
      </p:sp>
    </p:spTree>
    <p:extLst>
      <p:ext uri="{BB962C8B-B14F-4D97-AF65-F5344CB8AC3E}">
        <p14:creationId xmlns:p14="http://schemas.microsoft.com/office/powerpoint/2010/main" val="20507354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de suivi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000" b="0" i="0" strike="noStrike" cap="none" spc="0" baseline="0" dirty="0">
                <a:solidFill>
                  <a:srgbClr val="000000"/>
                </a:solidFill>
                <a:effectLst/>
                <a:latin typeface="Calibri"/>
                <a:ea typeface="Calibri" panose="020F0502020204030204"/>
                <a:cs typeface="Calibri"/>
              </a:rPr>
              <a:t>Dépistage et conseil en matière de VIH</a:t>
            </a:r>
          </a:p>
          <a:p>
            <a:r>
              <a:rPr lang="fr-FR" sz="2000" b="0" i="0" strike="noStrike" cap="none" spc="0" baseline="0" dirty="0">
                <a:solidFill>
                  <a:srgbClr val="000000"/>
                </a:solidFill>
                <a:effectLst/>
                <a:latin typeface="Calibri"/>
                <a:ea typeface="Calibri" panose="020F0502020204030204"/>
                <a:cs typeface="Calibri"/>
              </a:rPr>
              <a:t>Évaluations</a:t>
            </a:r>
          </a:p>
          <a:p>
            <a:pPr lvl="1"/>
            <a:r>
              <a:rPr lang="fr-FR" sz="2000" b="0" i="0" strike="noStrike" cap="none" spc="0" baseline="0" dirty="0">
                <a:solidFill>
                  <a:srgbClr val="000000"/>
                </a:solidFill>
                <a:effectLst/>
                <a:latin typeface="Calibri"/>
                <a:ea typeface="Calibri" panose="020F0502020204030204"/>
                <a:cs typeface="Calibri"/>
              </a:rPr>
              <a:t>Identifier les problèmes d’observance et fournir un soutien</a:t>
            </a:r>
          </a:p>
          <a:p>
            <a:pPr lvl="1"/>
            <a:r>
              <a:rPr lang="fr-FR" sz="2000" b="0" i="0" strike="noStrike" cap="none" spc="0" baseline="0" dirty="0">
                <a:solidFill>
                  <a:srgbClr val="000000"/>
                </a:solidFill>
                <a:effectLst/>
                <a:latin typeface="Calibri"/>
                <a:ea typeface="Calibri" panose="020F0502020204030204"/>
                <a:cs typeface="Calibri"/>
              </a:rPr>
              <a:t>Identifier les clients exposés au VIH au cours des 72 dernières heures</a:t>
            </a:r>
          </a:p>
          <a:p>
            <a:pPr lvl="1"/>
            <a:r>
              <a:rPr lang="fr-FR" sz="2000" b="0" i="0" strike="noStrike" cap="none" spc="0" baseline="0" dirty="0">
                <a:solidFill>
                  <a:srgbClr val="000000"/>
                </a:solidFill>
                <a:effectLst/>
                <a:latin typeface="Calibri"/>
                <a:ea typeface="Calibri" panose="020F0502020204030204"/>
                <a:cs typeface="Calibri"/>
              </a:rPr>
              <a:t>Identifier les clients susceptibles de présenter une IAH</a:t>
            </a:r>
          </a:p>
          <a:p>
            <a:r>
              <a:rPr lang="fr-FR" sz="2000" b="1" i="0" u="sng" strike="noStrike" cap="none" spc="0" baseline="0" dirty="0">
                <a:solidFill>
                  <a:srgbClr val="000000"/>
                </a:solidFill>
                <a:effectLst/>
                <a:uFill>
                  <a:solidFill>
                    <a:srgbClr val="000000"/>
                  </a:solidFill>
                </a:uFill>
                <a:latin typeface="Calibri"/>
                <a:ea typeface="Calibri" panose="020F0502020204030204"/>
                <a:cs typeface="Calibri"/>
              </a:rPr>
              <a:t>Conseils </a:t>
            </a:r>
            <a:r>
              <a:rPr lang="fr-FR" sz="2000" b="1" u="sng" dirty="0">
                <a:solidFill>
                  <a:srgbClr val="000000"/>
                </a:solidFill>
                <a:uFill>
                  <a:solidFill>
                    <a:srgbClr val="000000"/>
                  </a:solidFill>
                </a:uFill>
                <a:latin typeface="Calibri"/>
                <a:cs typeface="Calibri"/>
              </a:rPr>
              <a:t>concernant</a:t>
            </a:r>
            <a:r>
              <a:rPr lang="fr-FR" sz="2000" b="1" i="0" u="sng" strike="noStrike" cap="none" spc="0" baseline="0" dirty="0">
                <a:solidFill>
                  <a:srgbClr val="000000"/>
                </a:solidFill>
                <a:effectLst/>
                <a:uFill>
                  <a:solidFill>
                    <a:srgbClr val="000000"/>
                  </a:solidFill>
                </a:uFill>
                <a:latin typeface="Calibri"/>
                <a:ea typeface="Calibri" panose="020F0502020204030204"/>
                <a:cs typeface="Calibri"/>
              </a:rPr>
              <a:t> la PrEP orale</a:t>
            </a:r>
          </a:p>
          <a:p>
            <a:r>
              <a:rPr lang="fr-FR" sz="2000" b="0" i="0" strike="noStrike" cap="none" spc="0" baseline="0" dirty="0">
                <a:solidFill>
                  <a:srgbClr val="000000"/>
                </a:solidFill>
                <a:effectLst/>
                <a:latin typeface="Calibri"/>
                <a:ea typeface="Calibri" panose="020F0502020204030204"/>
                <a:cs typeface="Calibri"/>
              </a:rPr>
              <a:t>Renouvellement de la prescription</a:t>
            </a:r>
          </a:p>
        </p:txBody>
      </p:sp>
    </p:spTree>
    <p:extLst>
      <p:ext uri="{BB962C8B-B14F-4D97-AF65-F5344CB8AC3E}">
        <p14:creationId xmlns:p14="http://schemas.microsoft.com/office/powerpoint/2010/main" val="271591012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8BF3-54AD-446B-BFE2-D6E9E772715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Conseils sur la PrEP orale lors des visites de suivi</a:t>
            </a:r>
          </a:p>
        </p:txBody>
      </p:sp>
      <p:sp>
        <p:nvSpPr>
          <p:cNvPr id="3" name="Content Placeholder 2">
            <a:extLst>
              <a:ext uri="{FF2B5EF4-FFF2-40B4-BE49-F238E27FC236}">
                <a16:creationId xmlns:a16="http://schemas.microsoft.com/office/drawing/2014/main" id="{7A415817-4516-441F-93CC-24A3A6F61780}"/>
              </a:ext>
            </a:extLst>
          </p:cNvPr>
          <p:cNvSpPr>
            <a:spLocks noGrp="1"/>
          </p:cNvSpPr>
          <p:nvPr>
            <p:ph sz="quarter" idx="10"/>
          </p:nvPr>
        </p:nvSpPr>
        <p:spPr/>
        <p:txBody>
          <a:bodyPr>
            <a:normAutofit/>
          </a:bodyPr>
          <a:lstStyle/>
          <a:p>
            <a:r>
              <a:rPr lang="fr-FR" sz="2200" b="0" i="0" strike="noStrike" cap="none" spc="0" baseline="0" dirty="0">
                <a:solidFill>
                  <a:srgbClr val="000000"/>
                </a:solidFill>
                <a:effectLst/>
                <a:latin typeface="Calibri"/>
                <a:ea typeface="Calibri" panose="020F0502020204030204"/>
                <a:cs typeface="Calibri"/>
              </a:rPr>
              <a:t>En plus des messages clés et des sujets de conseil abordés lors de l’instauration :</a:t>
            </a:r>
            <a:endParaRPr lang="en-US" sz="2200" dirty="0">
              <a:cs typeface="Calibri"/>
            </a:endParaRPr>
          </a:p>
          <a:p>
            <a:pPr marL="556915" lvl="1" indent="-214003"/>
            <a:r>
              <a:rPr lang="fr-FR" sz="2200" b="0" i="0" strike="noStrike" cap="none" spc="0" baseline="0" dirty="0">
                <a:solidFill>
                  <a:srgbClr val="000000"/>
                </a:solidFill>
                <a:effectLst/>
                <a:latin typeface="Calibri"/>
                <a:ea typeface="Calibri" panose="020F0502020204030204"/>
                <a:cs typeface="Calibri"/>
              </a:rPr>
              <a:t>Évaluez les effets indésirables (et prenez-les en charge si nécessaire)</a:t>
            </a:r>
            <a:endParaRPr lang="en-US" sz="2200" dirty="0">
              <a:cs typeface="Calibri"/>
            </a:endParaRPr>
          </a:p>
          <a:p>
            <a:pPr marL="556915" lvl="1" indent="-214003"/>
            <a:r>
              <a:rPr lang="fr-FR" sz="2200" b="0" i="0" strike="noStrike" cap="none" spc="0" baseline="0" dirty="0">
                <a:solidFill>
                  <a:srgbClr val="000000"/>
                </a:solidFill>
                <a:effectLst/>
                <a:latin typeface="Calibri"/>
                <a:ea typeface="Calibri" panose="020F0502020204030204"/>
                <a:cs typeface="Calibri"/>
              </a:rPr>
              <a:t>Rappelez aux utilisateurs de la PrEP orale comment utiliser efficacement la PrEP orale (début et arrêt)</a:t>
            </a:r>
          </a:p>
          <a:p>
            <a:pPr marL="556915" lvl="1" indent="-214003"/>
            <a:r>
              <a:rPr lang="fr-FR" sz="2200" b="0" i="0" strike="noStrike" cap="none" spc="0" baseline="0" dirty="0">
                <a:solidFill>
                  <a:srgbClr val="000000"/>
                </a:solidFill>
                <a:effectLst/>
                <a:latin typeface="Calibri"/>
                <a:ea typeface="Calibri" panose="020F0502020204030204"/>
                <a:cs typeface="Calibri"/>
              </a:rPr>
              <a:t>Déterminez s’il existe une exposition continue au VIH et s’il est nécessaire de continuer à utiliser la PrEP orale</a:t>
            </a:r>
            <a:endParaRPr lang="en-US" sz="2200" dirty="0">
              <a:cs typeface="Calibri"/>
            </a:endParaRPr>
          </a:p>
          <a:p>
            <a:endParaRPr lang="en-US" sz="2200" dirty="0"/>
          </a:p>
          <a:p>
            <a:endParaRPr lang="en-US" sz="2200" dirty="0"/>
          </a:p>
          <a:p>
            <a:endParaRPr lang="en-US" sz="2200" dirty="0"/>
          </a:p>
        </p:txBody>
      </p:sp>
    </p:spTree>
    <p:extLst>
      <p:ext uri="{BB962C8B-B14F-4D97-AF65-F5344CB8AC3E}">
        <p14:creationId xmlns:p14="http://schemas.microsoft.com/office/powerpoint/2010/main" val="3753125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Arrêt de la PrEP orale</a:t>
            </a:r>
          </a:p>
        </p:txBody>
      </p:sp>
      <p:sp>
        <p:nvSpPr>
          <p:cNvPr id="3" name="Content Placeholder 2"/>
          <p:cNvSpPr>
            <a:spLocks noGrp="1"/>
          </p:cNvSpPr>
          <p:nvPr>
            <p:ph sz="quarter" idx="10"/>
          </p:nvPr>
        </p:nvSpPr>
        <p:spPr/>
        <p:txBody>
          <a:bodyPr>
            <a:noAutofit/>
          </a:bodyPr>
          <a:lstStyle/>
          <a:p>
            <a:pPr marL="365773"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Idéalement, les clients doivent informer leur prestataire de services lorsqu’ils souhaitent arrêter la PrEP orale. Les prestataires doivent discuter avec leurs clients des options concernant l’arrêt de la PrEP orale. </a:t>
            </a:r>
          </a:p>
          <a:p>
            <a:pPr marL="365773"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La PrEP orale peut être arrêtée pour les raisons suivantes :</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Demande du client</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Test de dépistage du VIH positif (les clients qui présentent une séroconversion pendant qu’ils sont sous PrEP orale doivent être mis en relation avec les services de soins et recevoir un TAR, conformément aux directives nationales).</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Problèmes de sécurité d’emploi, tels qu’un DFGe &lt; 60 ml/min (si connu)</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Ne présente plus de probabilité élevée de contracter le VIH</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Effets indésirables persistants qui ne sont pas gérables</a:t>
            </a:r>
          </a:p>
          <a:p>
            <a:pPr marL="765839" lvl="1" indent="-365773">
              <a:lnSpc>
                <a:spcPct val="100000"/>
              </a:lnSpc>
              <a:spcBef>
                <a:spcPct val="0"/>
              </a:spcBef>
              <a:spcAft>
                <a:spcPct val="0"/>
              </a:spcAft>
            </a:pPr>
            <a:r>
              <a:rPr lang="fr-FR" sz="2200" b="0" i="0" strike="noStrike" cap="none" spc="-41" baseline="0" dirty="0">
                <a:solidFill>
                  <a:srgbClr val="000000"/>
                </a:solidFill>
                <a:effectLst/>
                <a:latin typeface="Calibri"/>
                <a:ea typeface="Calibri" panose="020F0502020204030204"/>
                <a:cs typeface="Calibri"/>
              </a:rPr>
              <a:t>Décision de passer à une autre stratégie ou méthode de prévention du VIH</a:t>
            </a:r>
          </a:p>
        </p:txBody>
      </p:sp>
    </p:spTree>
    <p:extLst>
      <p:ext uri="{BB962C8B-B14F-4D97-AF65-F5344CB8AC3E}">
        <p14:creationId xmlns:p14="http://schemas.microsoft.com/office/powerpoint/2010/main" val="14408863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Arrêt de la PrEP orale</a:t>
            </a:r>
          </a:p>
        </p:txBody>
      </p:sp>
      <p:sp>
        <p:nvSpPr>
          <p:cNvPr id="3" name="Content Placeholder 2"/>
          <p:cNvSpPr>
            <a:spLocks noGrp="1"/>
          </p:cNvSpPr>
          <p:nvPr>
            <p:ph sz="quarter" idx="10"/>
          </p:nvPr>
        </p:nvSpPr>
        <p:spPr/>
        <p:txBody>
          <a:bodyPr>
            <a:noAutofit/>
          </a:bodyPr>
          <a:lstStyle/>
          <a:p>
            <a:pPr marL="0" indent="0" defTabSz="685827" fontAlgn="auto">
              <a:lnSpc>
                <a:spcPct val="115000"/>
              </a:lnSpc>
              <a:spcBef>
                <a:spcPct val="0"/>
              </a:spcBef>
              <a:spcAft>
                <a:spcPct val="0"/>
              </a:spcAft>
              <a:buClrTx/>
              <a:buNone/>
              <a:defRPr/>
            </a:pPr>
            <a:r>
              <a:rPr lang="fr-FR" sz="2200" b="1" i="0" strike="noStrike" cap="none" spc="0" baseline="0" dirty="0">
                <a:solidFill>
                  <a:srgbClr val="000000"/>
                </a:solidFill>
                <a:effectLst/>
                <a:latin typeface="Calibri"/>
                <a:ea typeface="Calibri" panose="020F0502020204030204"/>
                <a:cs typeface="Calibri"/>
              </a:rPr>
              <a:t>Pour tous les clients utilisant la PrEP orale pour prévenir l’acquisition du VIH lors d’expositions non sexuelles, tous les clients AFAB, et pour les clients AMAB qui utilisent des hormones exogènes à base d’estradiol</a:t>
            </a:r>
          </a:p>
          <a:p>
            <a:pPr marL="642620" lvl="1" indent="-342900">
              <a:spcBef>
                <a:spcPct val="0"/>
              </a:spcBef>
              <a:spcAft>
                <a:spcPts val="1200"/>
              </a:spcAft>
            </a:pPr>
            <a:r>
              <a:rPr lang="fr-FR" sz="2200" b="0" i="0" strike="noStrike" cap="none" spc="-41" baseline="0" dirty="0">
                <a:solidFill>
                  <a:srgbClr val="000000"/>
                </a:solidFill>
                <a:effectLst/>
                <a:latin typeface="Calibri"/>
                <a:ea typeface="Calibri" panose="020F0502020204030204"/>
                <a:cs typeface="Calibri"/>
              </a:rPr>
              <a:t>Il faut continuer à prendre un comprimé par jour pendant 7 jours après la dernière exposition potentielle.</a:t>
            </a:r>
            <a:endParaRPr lang="en-US" sz="2200" spc="-41" dirty="0">
              <a:cs typeface="Calibri"/>
            </a:endParaRPr>
          </a:p>
          <a:p>
            <a:pPr marL="0" indent="0">
              <a:lnSpc>
                <a:spcPct val="115000"/>
              </a:lnSpc>
              <a:spcBef>
                <a:spcPts val="300"/>
              </a:spcBef>
              <a:spcAft>
                <a:spcPts val="300"/>
              </a:spcAft>
              <a:buNone/>
            </a:pPr>
            <a:r>
              <a:rPr lang="fr-FR" sz="2200" b="1" i="0" strike="noStrike" cap="none" spc="0" baseline="0" dirty="0">
                <a:solidFill>
                  <a:srgbClr val="000000"/>
                </a:solidFill>
                <a:effectLst/>
                <a:latin typeface="Calibri"/>
                <a:ea typeface="Calibri" panose="020F0502020204030204"/>
                <a:cs typeface="Calibri"/>
              </a:rPr>
              <a:t>Pour les clients </a:t>
            </a:r>
            <a:r>
              <a:rPr lang="fr-FR" sz="2200" b="1" i="0" strike="noStrike" cap="none" spc="0" baseline="0" dirty="0">
                <a:effectLst/>
                <a:latin typeface="Calibri"/>
                <a:ea typeface="Calibri" panose="020F0502020204030204"/>
                <a:cs typeface="Calibri"/>
              </a:rPr>
              <a:t>PAHN</a:t>
            </a:r>
            <a:r>
              <a:rPr lang="fr-FR" sz="2200" b="1" i="0" strike="noStrike" cap="none" spc="0" baseline="0" dirty="0">
                <a:solidFill>
                  <a:srgbClr val="000000"/>
                </a:solidFill>
                <a:effectLst/>
                <a:latin typeface="Calibri"/>
                <a:ea typeface="Calibri" panose="020F0502020204030204"/>
                <a:cs typeface="Calibri"/>
              </a:rPr>
              <a:t> utilisant une PrEP orale pour prévenir l’acquisition du VIH lors d’expositions sexuelles et qui n’utilisent pas d’hormones exogènes à base d’estradiol</a:t>
            </a:r>
          </a:p>
          <a:p>
            <a:pPr marL="642620" lvl="1" indent="-342900">
              <a:spcBef>
                <a:spcPct val="0"/>
              </a:spcBef>
              <a:spcAft>
                <a:spcPts val="1200"/>
              </a:spcAft>
            </a:pPr>
            <a:r>
              <a:rPr lang="fr-FR" sz="2200" b="0" i="0" strike="noStrike" cap="none" spc="-41" baseline="0" dirty="0">
                <a:solidFill>
                  <a:srgbClr val="000000"/>
                </a:solidFill>
                <a:effectLst/>
                <a:latin typeface="Calibri"/>
                <a:ea typeface="Calibri" panose="020F0502020204030204"/>
                <a:cs typeface="Calibri"/>
              </a:rPr>
              <a:t>Il faut continuer à prendre un comprimé par jour pendant 2 jours après la dernière exposition sexuelle potentielle.</a:t>
            </a:r>
            <a:endParaRPr lang="en-US" sz="2200" spc="-41" dirty="0">
              <a:cs typeface="Calibri"/>
            </a:endParaRPr>
          </a:p>
        </p:txBody>
      </p:sp>
    </p:spTree>
    <p:extLst>
      <p:ext uri="{BB962C8B-B14F-4D97-AF65-F5344CB8AC3E}">
        <p14:creationId xmlns:p14="http://schemas.microsoft.com/office/powerpoint/2010/main" val="31284931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 PrEP orale ne doit </a:t>
            </a:r>
            <a:r>
              <a:rPr lang="fr-FR" sz="2600" b="1" i="0" u="sng" strike="noStrike" cap="none" spc="0" baseline="0" dirty="0">
                <a:solidFill>
                  <a:srgbClr val="000000"/>
                </a:solidFill>
                <a:effectLst/>
                <a:uFill>
                  <a:solidFill>
                    <a:srgbClr val="000000"/>
                  </a:solidFill>
                </a:uFill>
                <a:latin typeface="Calibri"/>
                <a:ea typeface="Calibri" panose="020F0502020204030204"/>
                <a:cs typeface="Calibri"/>
              </a:rPr>
              <a:t>pas</a:t>
            </a:r>
            <a:r>
              <a:rPr lang="fr-FR" sz="2600" b="1" i="0" strike="noStrike" cap="none" spc="0" baseline="0" dirty="0">
                <a:solidFill>
                  <a:srgbClr val="000000"/>
                </a:solidFill>
                <a:effectLst/>
                <a:latin typeface="Calibri"/>
                <a:ea typeface="Calibri" panose="020F0502020204030204"/>
                <a:cs typeface="Calibri"/>
              </a:rPr>
              <a:t> être interrompue si :</a:t>
            </a:r>
            <a:r>
              <a:rPr lang="fr-FR" sz="2600" b="0" i="0" strike="noStrike" cap="none" spc="0" baseline="0" dirty="0">
                <a:solidFill>
                  <a:srgbClr val="000000"/>
                </a:solidFill>
                <a:effectLst/>
                <a:latin typeface="Calibri"/>
                <a:ea typeface="Calibri" panose="020F0502020204030204"/>
                <a:cs typeface="Calibri"/>
              </a:rPr>
              <a:t>   </a:t>
            </a:r>
            <a:endParaRPr lang="en-US" sz="2600" dirty="0">
              <a:effectLst/>
              <a:latin typeface="+mj-lt"/>
              <a:ea typeface="Times New Roman" panose="02020603050405020304" pitchFamily="18" charset="0"/>
            </a:endParaRP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Le prestataire de santé décide de manière indépendante que ce n’est plus bon pour le client. </a:t>
            </a:r>
            <a:endParaRPr lang="en-US" sz="2600" dirty="0">
              <a:effectLst/>
              <a:latin typeface="+mj-lt"/>
              <a:ea typeface="Times New Roman" panose="02020603050405020304" pitchFamily="18" charset="0"/>
              <a:cs typeface="Calibri"/>
            </a:endParaRP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La clairance de la créatinine estimée diminue à &lt; 60 ml/min, comme confirmé par un résultat similaire sur un autre échantillon, un autre jour</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Le client demande à interrompre</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Le client reçoit un résultat positif au test de dépistage du VIH</a:t>
            </a:r>
          </a:p>
        </p:txBody>
      </p:sp>
    </p:spTree>
    <p:extLst>
      <p:ext uri="{BB962C8B-B14F-4D97-AF65-F5344CB8AC3E}">
        <p14:creationId xmlns:p14="http://schemas.microsoft.com/office/powerpoint/2010/main" val="11956569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a:xfrm>
            <a:off x="1200154" y="1769360"/>
            <a:ext cx="10382249" cy="3249207"/>
          </a:xfrm>
        </p:spPr>
        <p:txBody>
          <a:bodyPr>
            <a:normAutofit/>
          </a:bodyPr>
          <a:lstStyle/>
          <a:p>
            <a:pPr marL="0" indent="0">
              <a:spcBef>
                <a:spcPct val="0"/>
              </a:spcBef>
              <a:spcAft>
                <a:spcPct val="0"/>
              </a:spcAft>
              <a:buNone/>
              <a:tabLst>
                <a:tab pos="457216" algn="l"/>
              </a:tabLst>
            </a:pPr>
            <a:r>
              <a:rPr lang="fr-FR" sz="2400" b="1" i="0" strike="noStrike" cap="none" spc="0" baseline="0" dirty="0">
                <a:solidFill>
                  <a:srgbClr val="000000"/>
                </a:solidFill>
                <a:effectLst/>
                <a:latin typeface="Calibri"/>
                <a:ea typeface="Calibri" panose="020F0502020204030204"/>
                <a:cs typeface="Calibri"/>
              </a:rPr>
              <a:t>La PrEP orale ne doit </a:t>
            </a:r>
            <a:r>
              <a:rPr lang="fr-FR" sz="2400" b="1" i="0" u="sng" strike="noStrike" cap="none" spc="0" baseline="0" dirty="0">
                <a:solidFill>
                  <a:srgbClr val="000000"/>
                </a:solidFill>
                <a:effectLst/>
                <a:uFill>
                  <a:solidFill>
                    <a:srgbClr val="000000"/>
                  </a:solidFill>
                </a:uFill>
                <a:latin typeface="Calibri"/>
                <a:ea typeface="Calibri" panose="020F0502020204030204"/>
                <a:cs typeface="Calibri"/>
              </a:rPr>
              <a:t>pas</a:t>
            </a:r>
            <a:r>
              <a:rPr lang="fr-FR" sz="2400" b="1" i="0" strike="noStrike" cap="none" spc="0" baseline="0" dirty="0">
                <a:solidFill>
                  <a:srgbClr val="000000"/>
                </a:solidFill>
                <a:effectLst/>
                <a:latin typeface="Calibri"/>
                <a:ea typeface="Calibri" panose="020F0502020204030204"/>
                <a:cs typeface="Calibri"/>
              </a:rPr>
              <a:t> être interrompue si :</a:t>
            </a:r>
            <a:r>
              <a:rPr lang="fr-FR" sz="2400" b="0" i="0" strike="noStrike" cap="none" spc="0" baseline="0" dirty="0">
                <a:solidFill>
                  <a:srgbClr val="000000"/>
                </a:solidFill>
                <a:effectLst/>
                <a:latin typeface="Calibri"/>
                <a:ea typeface="Calibri" panose="020F0502020204030204"/>
                <a:cs typeface="Calibri"/>
              </a:rPr>
              <a:t>   </a:t>
            </a:r>
            <a:endParaRPr lang="en-US" sz="2400" dirty="0">
              <a:effectLst/>
              <a:latin typeface="+mj-lt"/>
              <a:ea typeface="Times New Roman" panose="02020603050405020304" pitchFamily="18" charset="0"/>
            </a:endParaRPr>
          </a:p>
          <a:p>
            <a:pPr marL="0" indent="0">
              <a:spcBef>
                <a:spcPct val="0"/>
              </a:spcBef>
              <a:spcAft>
                <a:spcPct val="0"/>
              </a:spcAft>
              <a:buNone/>
              <a:tabLst>
                <a:tab pos="457216" algn="l"/>
              </a:tabLst>
            </a:pPr>
            <a:endParaRPr lang="en-US" sz="2400" dirty="0">
              <a:effectLst/>
              <a:latin typeface="+mj-lt"/>
              <a:ea typeface="Times New Roman" panose="02020603050405020304" pitchFamily="18" charset="0"/>
            </a:endParaRPr>
          </a:p>
          <a:p>
            <a:pPr marL="342900" indent="-342900">
              <a:spcBef>
                <a:spcPct val="0"/>
              </a:spcBef>
              <a:spcAft>
                <a:spcPct val="0"/>
              </a:spcAft>
              <a:buFont typeface="+mj-lt"/>
              <a:buAutoNum type="alphaLcParenR"/>
              <a:tabLst>
                <a:tab pos="457216" algn="l"/>
              </a:tabLst>
            </a:pPr>
            <a:r>
              <a:rPr lang="fr-FR" sz="2400" b="0" i="0" u="sng" strike="noStrike" cap="none" spc="0" baseline="0" dirty="0">
                <a:solidFill>
                  <a:srgbClr val="000000"/>
                </a:solidFill>
                <a:effectLst/>
                <a:uFill>
                  <a:solidFill>
                    <a:srgbClr val="000000"/>
                  </a:solidFill>
                </a:uFill>
                <a:latin typeface="Calibri"/>
                <a:ea typeface="Calibri" panose="020F0502020204030204"/>
                <a:cs typeface="Calibri"/>
              </a:rPr>
              <a:t>Le prestataire de santé décide de manière indépendante que ce n’est plus bon pour le client. </a:t>
            </a:r>
            <a:endParaRPr lang="en-US" sz="2400" u="sng" dirty="0">
              <a:effectLst/>
              <a:latin typeface="+mj-lt"/>
              <a:ea typeface="Times New Roman" panose="02020603050405020304" pitchFamily="18" charset="0"/>
              <a:cs typeface="Calibri"/>
            </a:endParaRPr>
          </a:p>
          <a:p>
            <a:pPr marL="342900" indent="-342900">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La clairance de la créatinine estimée diminue à &lt; 60 ml/min, comme confirmé par un résultat similaire sur un autre échantillon, un autre jour</a:t>
            </a:r>
          </a:p>
          <a:p>
            <a:pPr marL="342900" indent="-342900">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Le client demande à interrompre</a:t>
            </a:r>
          </a:p>
          <a:p>
            <a:pPr marL="342900" indent="-342900">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Le client reçoit un résultat positif au test de dépistage du VIH</a:t>
            </a:r>
          </a:p>
        </p:txBody>
      </p:sp>
      <p:sp>
        <p:nvSpPr>
          <p:cNvPr id="4" name="Content Placeholder 2">
            <a:extLst>
              <a:ext uri="{FF2B5EF4-FFF2-40B4-BE49-F238E27FC236}">
                <a16:creationId xmlns:a16="http://schemas.microsoft.com/office/drawing/2014/main" id="{599DC1A3-6F87-439D-A7A8-6F1B071A709F}"/>
              </a:ext>
            </a:extLst>
          </p:cNvPr>
          <p:cNvSpPr txBox="1"/>
          <p:nvPr/>
        </p:nvSpPr>
        <p:spPr bwMode="auto">
          <a:xfrm>
            <a:off x="1148933" y="5199147"/>
            <a:ext cx="10433470" cy="1143000"/>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1700" b="0" i="0" strike="noStrike" cap="none" spc="-50" baseline="0" dirty="0">
                <a:solidFill>
                  <a:srgbClr val="000000"/>
                </a:solidFill>
                <a:effectLst/>
                <a:latin typeface="Calibri"/>
                <a:ea typeface="Calibri" panose="020F0502020204030204"/>
                <a:cs typeface="Calibri"/>
              </a:rPr>
              <a:t>La PrEP orale doit être interrompue si la clairance de la créatinine estimée diminue à &lt; 60 ml/min, comme confirmé par un résultat similaire sur un échantillon différent, un autre jour, si le client demande à l’interrompre et/ou si le client reçoit un résultat positif au test du VIH. L’opinion « ce n’est plus bon » du travailleur de la santé ne doit pas justifier l’arrêt du traitement ; cette décision pourrait être biaisée et ne pas être dans le meilleur intérêt du client. </a:t>
            </a:r>
          </a:p>
        </p:txBody>
      </p:sp>
    </p:spTree>
    <p:extLst>
      <p:ext uri="{BB962C8B-B14F-4D97-AF65-F5344CB8AC3E}">
        <p14:creationId xmlns:p14="http://schemas.microsoft.com/office/powerpoint/2010/main" val="22582500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Composantes essentielles de la visite de suivi de la PrEP orale</a:t>
            </a:r>
          </a:p>
        </p:txBody>
      </p:sp>
      <p:sp>
        <p:nvSpPr>
          <p:cNvPr id="3" name="Content Placeholder 2">
            <a:extLst>
              <a:ext uri="{FF2B5EF4-FFF2-40B4-BE49-F238E27FC236}">
                <a16:creationId xmlns:a16="http://schemas.microsoft.com/office/drawing/2014/main" id="{B9BB122D-A699-4FF7-8A3A-391BC0943AA6}"/>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Dépistage et conseil en matière de VIH</a:t>
            </a:r>
          </a:p>
          <a:p>
            <a:r>
              <a:rPr lang="fr-FR" sz="2600" b="0" i="0" strike="noStrike" cap="none" spc="0" baseline="0" dirty="0">
                <a:solidFill>
                  <a:srgbClr val="000000"/>
                </a:solidFill>
                <a:effectLst/>
                <a:latin typeface="Calibri"/>
                <a:ea typeface="Calibri" panose="020F0502020204030204"/>
                <a:cs typeface="Calibri"/>
              </a:rPr>
              <a:t>Évaluations</a:t>
            </a:r>
          </a:p>
          <a:p>
            <a:pPr lvl="1"/>
            <a:r>
              <a:rPr lang="fr-FR" sz="2200" b="0" i="0" strike="noStrike" cap="none" spc="0" baseline="0" dirty="0">
                <a:solidFill>
                  <a:srgbClr val="000000"/>
                </a:solidFill>
                <a:effectLst/>
                <a:latin typeface="Calibri"/>
                <a:ea typeface="Calibri" panose="020F0502020204030204"/>
                <a:cs typeface="Calibri"/>
              </a:rPr>
              <a:t>Identifier les problèmes d’observance et fournir un soutien</a:t>
            </a:r>
          </a:p>
          <a:p>
            <a:pPr lvl="1"/>
            <a:r>
              <a:rPr lang="fr-FR" sz="2200" b="0" i="0" strike="noStrike" cap="none" spc="0" baseline="0" dirty="0">
                <a:solidFill>
                  <a:srgbClr val="000000"/>
                </a:solidFill>
                <a:effectLst/>
                <a:latin typeface="Calibri"/>
                <a:ea typeface="Calibri" panose="020F0502020204030204"/>
                <a:cs typeface="Calibri"/>
              </a:rPr>
              <a:t>Identifier les clients exposés au VIH au cours des 72 dernières heures</a:t>
            </a:r>
          </a:p>
          <a:p>
            <a:pPr lvl="1"/>
            <a:r>
              <a:rPr lang="fr-FR" sz="2200" b="0" i="0" strike="noStrike" cap="none" spc="0" baseline="0" dirty="0">
                <a:solidFill>
                  <a:srgbClr val="000000"/>
                </a:solidFill>
                <a:effectLst/>
                <a:latin typeface="Calibri"/>
                <a:ea typeface="Calibri" panose="020F0502020204030204"/>
                <a:cs typeface="Calibri"/>
              </a:rPr>
              <a:t>Identifier les clients susceptibles d’avoir une IAH</a:t>
            </a:r>
          </a:p>
          <a:p>
            <a:r>
              <a:rPr lang="fr-FR" sz="2600" b="0" i="0" strike="noStrike" cap="none" spc="0" baseline="0" dirty="0">
                <a:solidFill>
                  <a:srgbClr val="000000"/>
                </a:solidFill>
                <a:effectLst/>
                <a:latin typeface="Calibri"/>
                <a:ea typeface="Calibri" panose="020F0502020204030204"/>
                <a:cs typeface="Calibri"/>
              </a:rPr>
              <a:t>Conseils concernant la PrEP orale</a:t>
            </a:r>
          </a:p>
          <a:p>
            <a:r>
              <a:rPr lang="fr-FR" sz="2600" b="1" i="0" u="sng" strike="noStrike" cap="none" spc="0" baseline="0" dirty="0">
                <a:solidFill>
                  <a:srgbClr val="000000"/>
                </a:solidFill>
                <a:effectLst/>
                <a:uFill>
                  <a:solidFill>
                    <a:srgbClr val="000000"/>
                  </a:solidFill>
                </a:uFill>
                <a:latin typeface="Calibri"/>
                <a:ea typeface="Calibri" panose="020F0502020204030204"/>
                <a:cs typeface="Calibri"/>
              </a:rPr>
              <a:t>Renouvellement de la prescription</a:t>
            </a:r>
          </a:p>
        </p:txBody>
      </p:sp>
    </p:spTree>
    <p:extLst>
      <p:ext uri="{BB962C8B-B14F-4D97-AF65-F5344CB8AC3E}">
        <p14:creationId xmlns:p14="http://schemas.microsoft.com/office/powerpoint/2010/main" val="102929363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fr-FR" sz="3400" b="1" i="0" strike="noStrike" cap="none" spc="0" baseline="0" dirty="0">
                <a:solidFill>
                  <a:srgbClr val="1F497D"/>
                </a:solidFill>
                <a:effectLst/>
                <a:latin typeface="Calibri"/>
                <a:ea typeface="Calibri" panose="020F0502020204030204"/>
                <a:cs typeface="Calibri"/>
              </a:rPr>
              <a:t>Prescription de PrEP orale lors des visites de suivi </a:t>
            </a:r>
            <a:br>
              <a:rPr sz="3400" dirty="0"/>
            </a:br>
            <a:r>
              <a:rPr lang="fr-FR" sz="3400" b="1" i="0" strike="noStrike" cap="none" spc="0" baseline="0" dirty="0">
                <a:solidFill>
                  <a:srgbClr val="1F497D"/>
                </a:solidFill>
                <a:effectLst/>
                <a:latin typeface="Calibri"/>
                <a:ea typeface="Calibri" panose="020F0502020204030204"/>
                <a:cs typeface="Calibri"/>
              </a:rPr>
              <a:t>(PrEP quotidienne et ED-PrEP)</a:t>
            </a:r>
          </a:p>
        </p:txBody>
      </p:sp>
      <p:sp>
        <p:nvSpPr>
          <p:cNvPr id="10" name="Content Placeholder 9"/>
          <p:cNvSpPr>
            <a:spLocks noGrp="1"/>
          </p:cNvSpPr>
          <p:nvPr>
            <p:ph sz="quarter" idx="10"/>
          </p:nvPr>
        </p:nvSpPr>
        <p:spPr/>
        <p:txBody>
          <a:bodyPr>
            <a:normAutofit fontScale="92500"/>
          </a:bodyPr>
          <a:lstStyle/>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Lors des visites de suivi, les clients doivent recevoir plusieurs flacons de PrEP.</a:t>
            </a: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Lors de la visite de suivi à un mois, prescrire 3 flacons. Lors d’une visite de suivi à trois mois </a:t>
            </a:r>
          </a:p>
          <a:p>
            <a:pPr marL="665823" lvl="1" indent="-365773">
              <a:lnSpc>
                <a:spcPts val="2601"/>
              </a:lnSpc>
              <a:spcBef>
                <a:spcPts val="1801"/>
              </a:spcBef>
            </a:pPr>
            <a:r>
              <a:rPr lang="fr-FR" sz="1800" b="0" i="0" strike="noStrike" cap="none" spc="-41" baseline="0" dirty="0">
                <a:solidFill>
                  <a:srgbClr val="000000"/>
                </a:solidFill>
                <a:effectLst/>
                <a:latin typeface="Calibri"/>
                <a:ea typeface="Calibri" panose="020F0502020204030204"/>
                <a:cs typeface="Calibri"/>
              </a:rPr>
              <a:t>Prescrire 3 flacons pour les clients utilisant une PrEP orale quotidienne</a:t>
            </a:r>
          </a:p>
          <a:p>
            <a:pPr marL="665823" lvl="1" indent="-365773">
              <a:lnSpc>
                <a:spcPts val="2601"/>
              </a:lnSpc>
              <a:spcBef>
                <a:spcPts val="1801"/>
              </a:spcBef>
            </a:pPr>
            <a:r>
              <a:rPr lang="fr-FR" sz="1800" b="0" i="0" strike="noStrike" cap="none" spc="-41" baseline="0" dirty="0">
                <a:solidFill>
                  <a:srgbClr val="000000"/>
                </a:solidFill>
                <a:effectLst/>
                <a:latin typeface="Calibri"/>
                <a:ea typeface="Calibri" panose="020F0502020204030204"/>
                <a:cs typeface="Calibri"/>
              </a:rPr>
              <a:t>Prescrire 3 flacons moins le nombre de flacons pleins que le client a à domicile pour les clients susceptibles d’utiliser l’ED-PrEP. </a:t>
            </a:r>
            <a:r>
              <a:rPr lang="fr-FR" sz="1800" b="0" i="0" strike="noStrike" cap="none" spc="0" baseline="0" dirty="0">
                <a:solidFill>
                  <a:srgbClr val="000000"/>
                </a:solidFill>
                <a:effectLst/>
                <a:latin typeface="Calibri"/>
                <a:ea typeface="Calibri" panose="020F0502020204030204"/>
                <a:cs typeface="Calibri"/>
              </a:rPr>
              <a:t>Les clients doivent avoir suffisamment de comprimés entre les visites s’ils utilisent la PrEP orale quotidiennement.</a:t>
            </a:r>
            <a:r>
              <a:rPr lang="fr-FR" sz="1800" b="0" i="0" strike="noStrike" cap="none" spc="-41" baseline="0" dirty="0">
                <a:solidFill>
                  <a:srgbClr val="000000"/>
                </a:solidFill>
                <a:effectLst/>
                <a:latin typeface="Calibri"/>
                <a:ea typeface="Calibri" panose="020F0502020204030204"/>
                <a:cs typeface="Calibri"/>
              </a:rPr>
              <a:t> </a:t>
            </a: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Si le client préfère avoir moins de flacons parce qu’il n’a pas d’endroit pour les conserver discrètement ou en toute sécurité, il est possible de prescrire/distribuer moins de flacons</a:t>
            </a:r>
          </a:p>
          <a:p>
            <a:pPr marL="365773" indent="-365773">
              <a:lnSpc>
                <a:spcPts val="2601"/>
              </a:lnSpc>
              <a:spcBef>
                <a:spcPts val="1801"/>
              </a:spcBef>
            </a:pPr>
            <a:r>
              <a:rPr lang="fr-FR" sz="2400" b="0" i="0" strike="noStrike" cap="none" spc="-41" baseline="0" dirty="0">
                <a:solidFill>
                  <a:srgbClr val="000000"/>
                </a:solidFill>
                <a:effectLst/>
                <a:latin typeface="Calibri"/>
                <a:ea typeface="Calibri" panose="020F0502020204030204"/>
                <a:cs typeface="Calibri"/>
              </a:rPr>
              <a:t>Programmer la prochaine visite du client une semaine avant l’épuisement de la réserve de comprimés en fonction de l’utilisation quotidienne, au moins tous les trois mois. </a:t>
            </a:r>
            <a:endParaRPr lang="en-US" sz="2400" spc="-41" dirty="0">
              <a:cs typeface="Calibri"/>
            </a:endParaRPr>
          </a:p>
        </p:txBody>
      </p:sp>
    </p:spTree>
    <p:extLst>
      <p:ext uri="{BB962C8B-B14F-4D97-AF65-F5344CB8AC3E}">
        <p14:creationId xmlns:p14="http://schemas.microsoft.com/office/powerpoint/2010/main" val="285678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a:xfrm>
            <a:off x="1200155" y="274638"/>
            <a:ext cx="9683746" cy="1143000"/>
          </a:xfrm>
        </p:spPr>
        <p:txBody>
          <a:bodyPr/>
          <a:lstStyle/>
          <a:p>
            <a:r>
              <a:rPr lang="fr-FR" sz="4000" b="1" i="0" strike="noStrike" cap="none" spc="0" baseline="0" dirty="0">
                <a:solidFill>
                  <a:srgbClr val="1F497D"/>
                </a:solidFill>
                <a:effectLst/>
                <a:latin typeface="Calibri"/>
                <a:ea typeface="Calibri" panose="020F0502020204030204"/>
                <a:cs typeface="Calibri"/>
              </a:rPr>
              <a:t>Exemple de programme de formation en personne - Jour 2</a:t>
            </a:r>
          </a:p>
        </p:txBody>
      </p:sp>
      <p:graphicFrame>
        <p:nvGraphicFramePr>
          <p:cNvPr id="4" name="Table 4">
            <a:extLst>
              <a:ext uri="{FF2B5EF4-FFF2-40B4-BE49-F238E27FC236}">
                <a16:creationId xmlns:a16="http://schemas.microsoft.com/office/drawing/2014/main" id="{F5B2A100-3658-4C5B-A14A-9BFD5337FA68}"/>
              </a:ext>
            </a:extLst>
          </p:cNvPr>
          <p:cNvGraphicFramePr>
            <a:graphicFrameLocks noGrp="1"/>
          </p:cNvGraphicFramePr>
          <p:nvPr>
            <p:ph idx="1"/>
            <p:extLst>
              <p:ext uri="{D42A27DB-BD31-4B8C-83A1-F6EECF244321}">
                <p14:modId xmlns:p14="http://schemas.microsoft.com/office/powerpoint/2010/main" val="2033593341"/>
              </p:ext>
            </p:extLst>
          </p:nvPr>
        </p:nvGraphicFramePr>
        <p:xfrm>
          <a:off x="1250283" y="1574685"/>
          <a:ext cx="9690539" cy="1981210"/>
        </p:xfrm>
        <a:graphic>
          <a:graphicData uri="http://schemas.openxmlformats.org/drawingml/2006/table">
            <a:tbl>
              <a:tblPr firstRow="1" bandRow="1">
                <a:tableStyleId>{6E25E649-3F16-4E02-A733-19D2CDBF48F0}</a:tableStyleId>
              </a:tblPr>
              <a:tblGrid>
                <a:gridCol w="1542453">
                  <a:extLst>
                    <a:ext uri="{9D8B030D-6E8A-4147-A177-3AD203B41FA5}">
                      <a16:colId xmlns:a16="http://schemas.microsoft.com/office/drawing/2014/main" val="3232075614"/>
                    </a:ext>
                  </a:extLst>
                </a:gridCol>
                <a:gridCol w="1340299">
                  <a:extLst>
                    <a:ext uri="{9D8B030D-6E8A-4147-A177-3AD203B41FA5}">
                      <a16:colId xmlns:a16="http://schemas.microsoft.com/office/drawing/2014/main" val="306020604"/>
                    </a:ext>
                  </a:extLst>
                </a:gridCol>
                <a:gridCol w="4191815">
                  <a:extLst>
                    <a:ext uri="{9D8B030D-6E8A-4147-A177-3AD203B41FA5}">
                      <a16:colId xmlns:a16="http://schemas.microsoft.com/office/drawing/2014/main" val="1713202100"/>
                    </a:ext>
                  </a:extLst>
                </a:gridCol>
                <a:gridCol w="2615972">
                  <a:extLst>
                    <a:ext uri="{9D8B030D-6E8A-4147-A177-3AD203B41FA5}">
                      <a16:colId xmlns:a16="http://schemas.microsoft.com/office/drawing/2014/main" val="3006028027"/>
                    </a:ext>
                  </a:extLst>
                </a:gridCol>
              </a:tblGrid>
              <a:tr h="396242">
                <a:tc>
                  <a:txBody>
                    <a:bodyPr/>
                    <a:lstStyle/>
                    <a:p>
                      <a:r>
                        <a:rPr lang="fr-FR" sz="1800" b="1" i="0" strike="noStrike" cap="none" spc="0" baseline="0" dirty="0">
                          <a:solidFill>
                            <a:srgbClr val="FFFFFF"/>
                          </a:solidFill>
                          <a:effectLst/>
                          <a:latin typeface="Calibri"/>
                          <a:ea typeface="Calibri" panose="020F0502020204030204"/>
                          <a:cs typeface="Calibri"/>
                        </a:rPr>
                        <a:t>Horaires</a:t>
                      </a:r>
                    </a:p>
                  </a:txBody>
                  <a:tcPr marT="45721" marB="45721"/>
                </a:tc>
                <a:tc>
                  <a:txBody>
                    <a:bodyPr/>
                    <a:lstStyle/>
                    <a:p>
                      <a:endParaRPr lang="en-US" sz="1800" dirty="0"/>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Sujet</a:t>
                      </a:r>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Présentateur/</a:t>
                      </a:r>
                      <a:r>
                        <a:rPr lang="fr-FR" sz="1800" b="1" i="0" strike="noStrike" cap="none" spc="0" baseline="0" dirty="0">
                          <a:solidFill>
                            <a:schemeClr val="bg1"/>
                          </a:solidFill>
                          <a:effectLst/>
                          <a:latin typeface="Calibri"/>
                          <a:ea typeface="Calibri" panose="020F0502020204030204"/>
                          <a:cs typeface="Calibri"/>
                        </a:rPr>
                        <a:t>Facilitateur</a:t>
                      </a:r>
                    </a:p>
                  </a:txBody>
                  <a:tcPr marT="45721" marB="45721"/>
                </a:tc>
                <a:extLst>
                  <a:ext uri="{0D108BD9-81ED-4DB2-BD59-A6C34878D82A}">
                    <a16:rowId xmlns:a16="http://schemas.microsoft.com/office/drawing/2014/main" val="396731781"/>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9h00-11h00</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2 heures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Section 4 (Modules 3 et 4)</a:t>
                      </a:r>
                    </a:p>
                  </a:txBody>
                  <a:tcPr marT="45721" marB="45721"/>
                </a:tc>
                <a:tc>
                  <a:txBody>
                    <a:bodyPr/>
                    <a:lstStyle/>
                    <a:p>
                      <a:endParaRPr lang="en-US" sz="1800" dirty="0"/>
                    </a:p>
                  </a:txBody>
                  <a:tcPr marT="45721" marB="45721"/>
                </a:tc>
                <a:extLst>
                  <a:ext uri="{0D108BD9-81ED-4DB2-BD59-A6C34878D82A}">
                    <a16:rowId xmlns:a16="http://schemas.microsoft.com/office/drawing/2014/main" val="3007246127"/>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11h00-11h15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15 min</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Pause</a:t>
                      </a:r>
                    </a:p>
                  </a:txBody>
                  <a:tcPr marT="45721" marB="45721"/>
                </a:tc>
                <a:tc>
                  <a:txBody>
                    <a:bodyPr/>
                    <a:lstStyle/>
                    <a:p>
                      <a:endParaRPr lang="en-US" sz="1800" dirty="0"/>
                    </a:p>
                  </a:txBody>
                  <a:tcPr marT="45721" marB="45721"/>
                </a:tc>
                <a:extLst>
                  <a:ext uri="{0D108BD9-81ED-4DB2-BD59-A6C34878D82A}">
                    <a16:rowId xmlns:a16="http://schemas.microsoft.com/office/drawing/2014/main" val="490740033"/>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11h15-13h15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2 heures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Section 5 (Modules 5, 6 et 7)</a:t>
                      </a:r>
                    </a:p>
                  </a:txBody>
                  <a:tcPr marT="45721" marB="45721"/>
                </a:tc>
                <a:tc>
                  <a:txBody>
                    <a:bodyPr/>
                    <a:lstStyle/>
                    <a:p>
                      <a:endParaRPr lang="en-US" sz="1800" dirty="0"/>
                    </a:p>
                  </a:txBody>
                  <a:tcPr marT="45721" marB="45721"/>
                </a:tc>
                <a:extLst>
                  <a:ext uri="{0D108BD9-81ED-4DB2-BD59-A6C34878D82A}">
                    <a16:rowId xmlns:a16="http://schemas.microsoft.com/office/drawing/2014/main" val="902749316"/>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13h15-14h15</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1 heure</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Déjeuner</a:t>
                      </a:r>
                    </a:p>
                  </a:txBody>
                  <a:tcPr marT="45721" marB="45721"/>
                </a:tc>
                <a:tc>
                  <a:txBody>
                    <a:bodyPr/>
                    <a:lstStyle/>
                    <a:p>
                      <a:endParaRPr lang="en-US" sz="1800" dirty="0"/>
                    </a:p>
                  </a:txBody>
                  <a:tcPr marT="45721" marB="45721"/>
                </a:tc>
                <a:extLst>
                  <a:ext uri="{0D108BD9-81ED-4DB2-BD59-A6C34878D82A}">
                    <a16:rowId xmlns:a16="http://schemas.microsoft.com/office/drawing/2014/main" val="3308819598"/>
                  </a:ext>
                </a:extLst>
              </a:tr>
            </a:tbl>
          </a:graphicData>
        </a:graphic>
      </p:graphicFrame>
    </p:spTree>
    <p:extLst>
      <p:ext uri="{BB962C8B-B14F-4D97-AF65-F5344CB8AC3E}">
        <p14:creationId xmlns:p14="http://schemas.microsoft.com/office/powerpoint/2010/main" val="185198165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a:xfrm>
            <a:off x="1200154" y="1590675"/>
            <a:ext cx="10382249" cy="4535489"/>
          </a:xfrm>
        </p:spPr>
        <p:txBody>
          <a:bodyPr/>
          <a:lstStyle/>
          <a:p>
            <a:pPr marL="0" indent="0">
              <a:lnSpc>
                <a:spcPts val="2601"/>
              </a:lnSpc>
              <a:spcBef>
                <a:spcPts val="1801"/>
              </a:spcBef>
              <a:buNone/>
            </a:pPr>
            <a:r>
              <a:rPr lang="fr-FR" sz="2600" b="1" i="0" strike="noStrike" cap="none" spc="0" baseline="0" dirty="0">
                <a:solidFill>
                  <a:srgbClr val="000000"/>
                </a:solidFill>
                <a:effectLst/>
                <a:latin typeface="Calibri"/>
                <a:ea typeface="Calibri" panose="020F0502020204030204"/>
                <a:cs typeface="Calibri"/>
              </a:rPr>
              <a:t>Dans les scénarios suivants, remplissez les espaces vides pour faire correspondre l’utilisation de la PrEP avec le renouvellement correct de la prescription lors d’une visite de suiv</a:t>
            </a:r>
            <a:r>
              <a:rPr lang="fr-FR" sz="2600" b="0" i="0" strike="noStrike" cap="none" spc="0" baseline="0" dirty="0">
                <a:solidFill>
                  <a:srgbClr val="000000"/>
                </a:solidFill>
                <a:effectLst/>
                <a:latin typeface="Calibri"/>
                <a:ea typeface="Calibri" panose="020F0502020204030204"/>
                <a:cs typeface="Calibri"/>
              </a:rPr>
              <a:t>i </a:t>
            </a:r>
            <a:r>
              <a:rPr lang="fr-FR" sz="2600" b="1" i="0" strike="noStrike" cap="none" spc="0" baseline="0" dirty="0">
                <a:solidFill>
                  <a:srgbClr val="000000"/>
                </a:solidFill>
                <a:effectLst/>
                <a:latin typeface="Calibri"/>
                <a:ea typeface="Calibri" panose="020F0502020204030204"/>
                <a:cs typeface="Calibri"/>
              </a:rPr>
              <a:t>à 3 mois</a:t>
            </a:r>
            <a:endParaRPr lang="en-US" sz="2600" b="1" dirty="0"/>
          </a:p>
          <a:p>
            <a:pPr marL="0" indent="0">
              <a:buNone/>
            </a:pPr>
            <a:endParaRPr lang="en-US" dirty="0">
              <a:effectLst/>
              <a:latin typeface="Calibri" panose="020F0502020204030204" pitchFamily="34" charset="0"/>
              <a:ea typeface="Calibri" panose="020F0502020204030204" pitchFamily="34" charset="0"/>
              <a:cs typeface="Calibri"/>
            </a:endParaRPr>
          </a:p>
          <a:p>
            <a:pPr marL="1143044" lvl="2" indent="-228609">
              <a:lnSpc>
                <a:spcPct val="107000"/>
              </a:lnSpc>
              <a:spcBef>
                <a:spcPct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pc="-100" dirty="0">
              <a:cs typeface="Calibri"/>
            </a:endParaRPr>
          </a:p>
          <a:p>
            <a:pPr marL="0" indent="0">
              <a:lnSpc>
                <a:spcPct val="100000"/>
              </a:lnSpc>
              <a:spcBef>
                <a:spcPct val="0"/>
              </a:spcBef>
              <a:spcAft>
                <a:spcPct val="0"/>
              </a:spcAft>
              <a:buNone/>
            </a:pPr>
            <a:endParaRPr lang="en-US" sz="1801" b="1" spc="-100" dirty="0">
              <a:cs typeface="Calibri"/>
            </a:endParaRPr>
          </a:p>
          <a:p>
            <a:pPr marL="457200" indent="-457200">
              <a:lnSpc>
                <a:spcPct val="100000"/>
              </a:lnSpc>
              <a:spcBef>
                <a:spcPct val="0"/>
              </a:spcBef>
              <a:spcAft>
                <a:spcPct val="0"/>
              </a:spcAft>
              <a:buFont typeface="+mj-lt"/>
              <a:buAutoNum type="alphaLcParenR"/>
            </a:pPr>
            <a:r>
              <a:rPr lang="fr-FR" sz="2200" b="0" i="0" strike="noStrike" cap="none" spc="-100" baseline="0" dirty="0">
                <a:solidFill>
                  <a:srgbClr val="000000"/>
                </a:solidFill>
                <a:effectLst/>
                <a:latin typeface="Calibri"/>
                <a:ea typeface="Calibri" panose="020F0502020204030204"/>
                <a:cs typeface="Calibri"/>
              </a:rPr>
              <a:t>A = deux flacons, B = trois flacons</a:t>
            </a:r>
          </a:p>
          <a:p>
            <a:pPr marL="457200" indent="-457200">
              <a:lnSpc>
                <a:spcPct val="100000"/>
              </a:lnSpc>
              <a:spcBef>
                <a:spcPct val="0"/>
              </a:spcBef>
              <a:spcAft>
                <a:spcPct val="0"/>
              </a:spcAft>
              <a:buFont typeface="+mj-lt"/>
              <a:buAutoNum type="alphaLcParenR"/>
            </a:pPr>
            <a:r>
              <a:rPr lang="fr-FR" sz="2200" b="0" i="0" strike="noStrike" cap="none" spc="-100" baseline="0" dirty="0">
                <a:solidFill>
                  <a:srgbClr val="000000"/>
                </a:solidFill>
                <a:effectLst/>
                <a:latin typeface="Calibri"/>
                <a:ea typeface="Calibri" panose="020F0502020204030204"/>
                <a:cs typeface="Calibri"/>
              </a:rPr>
              <a:t>A = trois flacons, B = trois flacons moins le nombre de flacons que le client a à domicile</a:t>
            </a:r>
          </a:p>
          <a:p>
            <a:pPr marL="457200" indent="-457200">
              <a:lnSpc>
                <a:spcPct val="100000"/>
              </a:lnSpc>
              <a:spcBef>
                <a:spcPct val="0"/>
              </a:spcBef>
              <a:spcAft>
                <a:spcPct val="0"/>
              </a:spcAft>
              <a:buFont typeface="+mj-lt"/>
              <a:buAutoNum type="alphaLcParenR"/>
            </a:pPr>
            <a:r>
              <a:rPr lang="fr-FR" sz="2200" b="0" i="0" strike="noStrike" cap="none" spc="-100" baseline="0" dirty="0">
                <a:solidFill>
                  <a:srgbClr val="000000"/>
                </a:solidFill>
                <a:effectLst/>
                <a:latin typeface="Calibri"/>
                <a:ea typeface="Calibri" panose="020F0502020204030204"/>
                <a:cs typeface="Calibri"/>
              </a:rPr>
              <a:t>A = trois flacons moins le nombre de flacons que le client a à domicile, B = trois flacons</a:t>
            </a:r>
          </a:p>
          <a:p>
            <a:pPr marL="457200" indent="-457200">
              <a:lnSpc>
                <a:spcPct val="100000"/>
              </a:lnSpc>
              <a:spcBef>
                <a:spcPct val="0"/>
              </a:spcBef>
              <a:spcAft>
                <a:spcPct val="0"/>
              </a:spcAft>
              <a:buFont typeface="+mj-lt"/>
              <a:buAutoNum type="alphaLcParenR"/>
            </a:pPr>
            <a:r>
              <a:rPr lang="fr-FR" sz="2200" b="0" i="0" strike="noStrike" cap="none" spc="-100" baseline="0" dirty="0">
                <a:solidFill>
                  <a:srgbClr val="000000"/>
                </a:solidFill>
                <a:effectLst/>
                <a:latin typeface="Calibri"/>
                <a:ea typeface="Calibri" panose="020F0502020204030204"/>
                <a:cs typeface="Calibri"/>
              </a:rPr>
              <a:t>A = 4 flacons, B = 2 flacons</a:t>
            </a:r>
          </a:p>
        </p:txBody>
      </p:sp>
      <p:graphicFrame>
        <p:nvGraphicFramePr>
          <p:cNvPr id="4" name="Table 4">
            <a:extLst>
              <a:ext uri="{FF2B5EF4-FFF2-40B4-BE49-F238E27FC236}">
                <a16:creationId xmlns:a16="http://schemas.microsoft.com/office/drawing/2014/main" id="{B112851E-1715-41F0-A43F-0D850B33DF59}"/>
              </a:ext>
            </a:extLst>
          </p:cNvPr>
          <p:cNvGraphicFramePr>
            <a:graphicFrameLocks noGrp="1"/>
          </p:cNvGraphicFramePr>
          <p:nvPr>
            <p:extLst>
              <p:ext uri="{D42A27DB-BD31-4B8C-83A1-F6EECF244321}">
                <p14:modId xmlns:p14="http://schemas.microsoft.com/office/powerpoint/2010/main" val="1533719536"/>
              </p:ext>
            </p:extLst>
          </p:nvPr>
        </p:nvGraphicFramePr>
        <p:xfrm>
          <a:off x="1989668" y="2635252"/>
          <a:ext cx="8472648" cy="1346882"/>
        </p:xfrm>
        <a:graphic>
          <a:graphicData uri="http://schemas.openxmlformats.org/drawingml/2006/table">
            <a:tbl>
              <a:tblPr firstRow="1" bandRow="1">
                <a:tableStyleId>{5C22544A-7EE6-4342-B048-85BDC9FD1C3A}</a:tableStyleId>
              </a:tblPr>
              <a:tblGrid>
                <a:gridCol w="4236324">
                  <a:extLst>
                    <a:ext uri="{9D8B030D-6E8A-4147-A177-3AD203B41FA5}">
                      <a16:colId xmlns:a16="http://schemas.microsoft.com/office/drawing/2014/main" val="979856200"/>
                    </a:ext>
                  </a:extLst>
                </a:gridCol>
                <a:gridCol w="4236324">
                  <a:extLst>
                    <a:ext uri="{9D8B030D-6E8A-4147-A177-3AD203B41FA5}">
                      <a16:colId xmlns:a16="http://schemas.microsoft.com/office/drawing/2014/main" val="295908651"/>
                    </a:ext>
                  </a:extLst>
                </a:gridCol>
              </a:tblGrid>
              <a:tr h="396242">
                <a:tc>
                  <a:txBody>
                    <a:bodyPr/>
                    <a:lstStyle/>
                    <a:p>
                      <a:r>
                        <a:rPr lang="fr-FR" sz="1800" b="1" i="0" strike="noStrike" cap="none" spc="0" baseline="0" dirty="0">
                          <a:solidFill>
                            <a:srgbClr val="FFFFFF"/>
                          </a:solidFill>
                          <a:effectLst/>
                          <a:latin typeface="Calibri"/>
                          <a:ea typeface="Calibri" panose="020F0502020204030204"/>
                          <a:cs typeface="Calibri"/>
                        </a:rPr>
                        <a:t>Utilisation de la PrEP</a:t>
                      </a:r>
                    </a:p>
                  </a:txBody>
                  <a:tcPr marT="45721" marB="45721">
                    <a:solidFill>
                      <a:schemeClr val="tx2"/>
                    </a:solidFill>
                  </a:tcPr>
                </a:tc>
                <a:tc>
                  <a:txBody>
                    <a:bodyPr/>
                    <a:lstStyle/>
                    <a:p>
                      <a:r>
                        <a:rPr lang="fr-FR" sz="1800" b="1" i="0" strike="noStrike" cap="none" spc="0" baseline="0" dirty="0">
                          <a:solidFill>
                            <a:srgbClr val="FFFFFF"/>
                          </a:solidFill>
                          <a:effectLst/>
                          <a:latin typeface="Calibri"/>
                          <a:ea typeface="Calibri" panose="020F0502020204030204"/>
                          <a:cs typeface="Calibri"/>
                        </a:rPr>
                        <a:t>Visite de suivi à 3 mois</a:t>
                      </a:r>
                    </a:p>
                  </a:txBody>
                  <a:tcPr marT="45721" marB="45721">
                    <a:solidFill>
                      <a:schemeClr val="tx2"/>
                    </a:solidFill>
                  </a:tcPr>
                </a:tc>
                <a:extLst>
                  <a:ext uri="{0D108BD9-81ED-4DB2-BD59-A6C34878D82A}">
                    <a16:rowId xmlns:a16="http://schemas.microsoft.com/office/drawing/2014/main" val="2732657280"/>
                  </a:ext>
                </a:extLst>
              </a:tr>
              <a:tr h="396242">
                <a:tc>
                  <a:txBody>
                    <a:bodyPr/>
                    <a:lstStyle/>
                    <a:p>
                      <a:r>
                        <a:rPr lang="fr-FR" sz="1800" b="0" i="0" strike="noStrike" cap="none" spc="0" baseline="0" dirty="0">
                          <a:solidFill>
                            <a:srgbClr val="000000"/>
                          </a:solidFill>
                          <a:effectLst/>
                          <a:latin typeface="Calibri"/>
                          <a:ea typeface="Calibri" panose="020F0502020204030204"/>
                          <a:cs typeface="Calibri"/>
                        </a:rPr>
                        <a:t>Le client prend une PrEP orale quotidienne</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Prescrire </a:t>
                      </a:r>
                      <a:r>
                        <a:rPr lang="fr-FR" sz="1800" b="0" i="0" u="sng" strike="noStrike" cap="none" spc="0" baseline="0" dirty="0">
                          <a:solidFill>
                            <a:srgbClr val="000000"/>
                          </a:solidFill>
                          <a:effectLst/>
                          <a:uFill>
                            <a:solidFill>
                              <a:srgbClr val="000000"/>
                            </a:solidFill>
                          </a:uFill>
                          <a:latin typeface="Calibri"/>
                          <a:ea typeface="Calibri" panose="020F0502020204030204"/>
                          <a:cs typeface="Calibri"/>
                        </a:rPr>
                        <a:t>___A___</a:t>
                      </a:r>
                    </a:p>
                  </a:txBody>
                  <a:tcPr marT="45721" marB="45721"/>
                </a:tc>
                <a:extLst>
                  <a:ext uri="{0D108BD9-81ED-4DB2-BD59-A6C34878D82A}">
                    <a16:rowId xmlns:a16="http://schemas.microsoft.com/office/drawing/2014/main" val="2566013078"/>
                  </a:ext>
                </a:extLst>
              </a:tr>
              <a:tr h="554398">
                <a:tc>
                  <a:txBody>
                    <a:bodyPr/>
                    <a:lstStyle/>
                    <a:p>
                      <a:r>
                        <a:rPr lang="fr-FR" sz="1800" b="0" i="0" strike="noStrike" cap="none" spc="0" baseline="0" dirty="0">
                          <a:solidFill>
                            <a:srgbClr val="000000"/>
                          </a:solidFill>
                          <a:effectLst/>
                          <a:latin typeface="Calibri"/>
                          <a:ea typeface="Calibri" panose="020F0502020204030204"/>
                          <a:cs typeface="Calibri"/>
                        </a:rPr>
                        <a:t>Le client a utilisé l’ED-PrEP</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Prescrire </a:t>
                      </a:r>
                      <a:r>
                        <a:rPr lang="fr-FR" sz="1800" b="0" i="0" u="sng" strike="noStrike" cap="none" spc="0" baseline="0" dirty="0">
                          <a:solidFill>
                            <a:srgbClr val="000000"/>
                          </a:solidFill>
                          <a:effectLst/>
                          <a:uFill>
                            <a:solidFill>
                              <a:srgbClr val="000000"/>
                            </a:solidFill>
                          </a:uFill>
                          <a:latin typeface="Calibri"/>
                          <a:ea typeface="Calibri" panose="020F0502020204030204"/>
                          <a:cs typeface="Calibri"/>
                        </a:rPr>
                        <a:t>___B___ </a:t>
                      </a:r>
                      <a:endParaRPr lang="en-US" sz="1800" u="sng" dirty="0"/>
                    </a:p>
                  </a:txBody>
                  <a:tcPr marT="45721" marB="45721"/>
                </a:tc>
                <a:extLst>
                  <a:ext uri="{0D108BD9-81ED-4DB2-BD59-A6C34878D82A}">
                    <a16:rowId xmlns:a16="http://schemas.microsoft.com/office/drawing/2014/main" val="702725193"/>
                  </a:ext>
                </a:extLst>
              </a:tr>
            </a:tbl>
          </a:graphicData>
        </a:graphic>
      </p:graphicFrame>
    </p:spTree>
    <p:extLst>
      <p:ext uri="{BB962C8B-B14F-4D97-AF65-F5344CB8AC3E}">
        <p14:creationId xmlns:p14="http://schemas.microsoft.com/office/powerpoint/2010/main" val="7095427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6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a:xfrm>
            <a:off x="1200154" y="1552575"/>
            <a:ext cx="10382249" cy="4573589"/>
          </a:xfrm>
        </p:spPr>
        <p:txBody>
          <a:bodyPr/>
          <a:lstStyle/>
          <a:p>
            <a:pPr marL="0" indent="0">
              <a:lnSpc>
                <a:spcPts val="2601"/>
              </a:lnSpc>
              <a:spcBef>
                <a:spcPts val="1801"/>
              </a:spcBef>
              <a:buNone/>
            </a:pPr>
            <a:r>
              <a:rPr lang="fr-FR" sz="2800" b="1" i="0" strike="noStrike" cap="none" spc="0" baseline="0" dirty="0">
                <a:solidFill>
                  <a:srgbClr val="000000"/>
                </a:solidFill>
                <a:effectLst/>
                <a:latin typeface="Calibri"/>
                <a:ea typeface="Calibri" panose="020F0502020204030204"/>
                <a:cs typeface="Calibri"/>
              </a:rPr>
              <a:t>Dans les scénarios suivants, remplissez les espaces vides pour faire correspondre l’utilisation de la PrEP avec le renouvellement correct de la prescription lors d’une visite de suiv</a:t>
            </a:r>
            <a:r>
              <a:rPr lang="fr-FR" sz="2800" b="0" i="0" strike="noStrike" cap="none" spc="0" baseline="0" dirty="0">
                <a:solidFill>
                  <a:srgbClr val="000000"/>
                </a:solidFill>
                <a:effectLst/>
                <a:latin typeface="Calibri"/>
                <a:ea typeface="Calibri" panose="020F0502020204030204"/>
                <a:cs typeface="Calibri"/>
              </a:rPr>
              <a:t>i </a:t>
            </a:r>
            <a:r>
              <a:rPr lang="fr-FR" sz="2800" b="1" i="0" strike="noStrike" cap="none" spc="0" baseline="0" dirty="0">
                <a:solidFill>
                  <a:srgbClr val="000000"/>
                </a:solidFill>
                <a:effectLst/>
                <a:latin typeface="Calibri"/>
                <a:ea typeface="Calibri" panose="020F0502020204030204"/>
                <a:cs typeface="Calibri"/>
              </a:rPr>
              <a:t>à 3 mois</a:t>
            </a:r>
            <a:endParaRPr lang="en-US" b="1" dirty="0"/>
          </a:p>
          <a:p>
            <a:pPr marL="0" indent="0">
              <a:buNone/>
            </a:pPr>
            <a:endParaRPr lang="en-US" dirty="0">
              <a:effectLst/>
              <a:latin typeface="Calibri" panose="020F0502020204030204" pitchFamily="34" charset="0"/>
              <a:ea typeface="Calibri" panose="020F0502020204030204" pitchFamily="34" charset="0"/>
              <a:cs typeface="Calibri"/>
            </a:endParaRPr>
          </a:p>
          <a:p>
            <a:pPr marL="1143044" lvl="2" indent="-228609">
              <a:lnSpc>
                <a:spcPct val="107000"/>
              </a:lnSpc>
              <a:spcBef>
                <a:spcPct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pc="-100" dirty="0">
              <a:cs typeface="Calibri"/>
            </a:endParaRPr>
          </a:p>
          <a:p>
            <a:pPr marL="0" indent="0">
              <a:lnSpc>
                <a:spcPct val="100000"/>
              </a:lnSpc>
              <a:spcBef>
                <a:spcPct val="0"/>
              </a:spcBef>
              <a:spcAft>
                <a:spcPct val="0"/>
              </a:spcAft>
              <a:buNone/>
            </a:pPr>
            <a:endParaRPr lang="en-US" sz="1801" b="1" spc="-100" dirty="0">
              <a:cs typeface="Calibri"/>
            </a:endParaRPr>
          </a:p>
          <a:p>
            <a:pPr marL="457200" indent="-457200">
              <a:lnSpc>
                <a:spcPct val="100000"/>
              </a:lnSpc>
              <a:spcBef>
                <a:spcPct val="0"/>
              </a:spcBef>
              <a:spcAft>
                <a:spcPct val="0"/>
              </a:spcAft>
              <a:buFont typeface="+mj-lt"/>
              <a:buAutoNum type="alphaLcParenR"/>
            </a:pPr>
            <a:r>
              <a:rPr lang="fr-FR" sz="2400" b="0" i="0" strike="noStrike" cap="none" spc="-100" baseline="0" dirty="0">
                <a:solidFill>
                  <a:srgbClr val="000000"/>
                </a:solidFill>
                <a:effectLst/>
                <a:latin typeface="Calibri"/>
                <a:ea typeface="Calibri" panose="020F0502020204030204"/>
                <a:cs typeface="Calibri"/>
              </a:rPr>
              <a:t>A = deux flacons, B = trois flacons</a:t>
            </a:r>
          </a:p>
          <a:p>
            <a:pPr marL="457200" indent="-457200">
              <a:lnSpc>
                <a:spcPct val="100000"/>
              </a:lnSpc>
              <a:spcBef>
                <a:spcPct val="0"/>
              </a:spcBef>
              <a:spcAft>
                <a:spcPct val="0"/>
              </a:spcAft>
              <a:buFont typeface="+mj-lt"/>
              <a:buAutoNum type="alphaLcParenR"/>
            </a:pPr>
            <a:r>
              <a:rPr lang="fr-FR" sz="2400" b="0" i="0" u="sng" strike="noStrike" cap="none" spc="-100" baseline="0" dirty="0">
                <a:solidFill>
                  <a:srgbClr val="000000"/>
                </a:solidFill>
                <a:effectLst/>
                <a:uFill>
                  <a:solidFill>
                    <a:srgbClr val="000000"/>
                  </a:solidFill>
                </a:uFill>
                <a:latin typeface="Calibri"/>
                <a:ea typeface="Calibri" panose="020F0502020204030204"/>
                <a:cs typeface="Calibri"/>
              </a:rPr>
              <a:t>A = trois flacons, B = trois flacons moins le nombre de flacons que le client a à domicile</a:t>
            </a:r>
          </a:p>
          <a:p>
            <a:pPr marL="457200" indent="-457200">
              <a:lnSpc>
                <a:spcPct val="100000"/>
              </a:lnSpc>
              <a:spcBef>
                <a:spcPct val="0"/>
              </a:spcBef>
              <a:spcAft>
                <a:spcPct val="0"/>
              </a:spcAft>
              <a:buFont typeface="+mj-lt"/>
              <a:buAutoNum type="alphaLcParenR"/>
            </a:pPr>
            <a:r>
              <a:rPr lang="fr-FR" sz="2400" b="0" i="0" strike="noStrike" cap="none" spc="-100" baseline="0" dirty="0">
                <a:solidFill>
                  <a:srgbClr val="000000"/>
                </a:solidFill>
                <a:effectLst/>
                <a:latin typeface="Calibri"/>
                <a:ea typeface="Calibri" panose="020F0502020204030204"/>
                <a:cs typeface="Calibri"/>
              </a:rPr>
              <a:t>A = trois flacons moins le nombre de flacons que le client a à domicile, B = trois flacons</a:t>
            </a:r>
          </a:p>
          <a:p>
            <a:pPr marL="457200" indent="-457200">
              <a:lnSpc>
                <a:spcPct val="100000"/>
              </a:lnSpc>
              <a:spcBef>
                <a:spcPct val="0"/>
              </a:spcBef>
              <a:spcAft>
                <a:spcPct val="0"/>
              </a:spcAft>
              <a:buFont typeface="+mj-lt"/>
              <a:buAutoNum type="alphaLcParenR"/>
            </a:pPr>
            <a:r>
              <a:rPr lang="fr-FR" sz="2400" b="0" i="0" strike="noStrike" cap="none" spc="-100" baseline="0" dirty="0">
                <a:solidFill>
                  <a:srgbClr val="000000"/>
                </a:solidFill>
                <a:effectLst/>
                <a:latin typeface="Calibri"/>
                <a:ea typeface="Calibri" panose="020F0502020204030204"/>
                <a:cs typeface="Calibri"/>
              </a:rPr>
              <a:t>A = 4 flacons, B = 2 flacons</a:t>
            </a:r>
          </a:p>
        </p:txBody>
      </p:sp>
      <p:graphicFrame>
        <p:nvGraphicFramePr>
          <p:cNvPr id="4" name="Table 4">
            <a:extLst>
              <a:ext uri="{FF2B5EF4-FFF2-40B4-BE49-F238E27FC236}">
                <a16:creationId xmlns:a16="http://schemas.microsoft.com/office/drawing/2014/main" id="{B112851E-1715-41F0-A43F-0D850B33DF59}"/>
              </a:ext>
            </a:extLst>
          </p:cNvPr>
          <p:cNvGraphicFramePr>
            <a:graphicFrameLocks noGrp="1"/>
          </p:cNvGraphicFramePr>
          <p:nvPr/>
        </p:nvGraphicFramePr>
        <p:xfrm>
          <a:off x="1989668" y="2635252"/>
          <a:ext cx="8472648" cy="1651682"/>
        </p:xfrm>
        <a:graphic>
          <a:graphicData uri="http://schemas.openxmlformats.org/drawingml/2006/table">
            <a:tbl>
              <a:tblPr firstRow="1" bandRow="1">
                <a:tableStyleId>{5C22544A-7EE6-4342-B048-85BDC9FD1C3A}</a:tableStyleId>
              </a:tblPr>
              <a:tblGrid>
                <a:gridCol w="4236324">
                  <a:extLst>
                    <a:ext uri="{9D8B030D-6E8A-4147-A177-3AD203B41FA5}">
                      <a16:colId xmlns:a16="http://schemas.microsoft.com/office/drawing/2014/main" val="979856200"/>
                    </a:ext>
                  </a:extLst>
                </a:gridCol>
                <a:gridCol w="4236324">
                  <a:extLst>
                    <a:ext uri="{9D8B030D-6E8A-4147-A177-3AD203B41FA5}">
                      <a16:colId xmlns:a16="http://schemas.microsoft.com/office/drawing/2014/main" val="295908651"/>
                    </a:ext>
                  </a:extLst>
                </a:gridCol>
              </a:tblGrid>
              <a:tr h="396242">
                <a:tc>
                  <a:txBody>
                    <a:bodyPr/>
                    <a:lstStyle/>
                    <a:p>
                      <a:r>
                        <a:rPr lang="fr-FR" sz="2000" b="1" i="0" strike="noStrike" cap="none" spc="0" baseline="0" dirty="0">
                          <a:solidFill>
                            <a:srgbClr val="FFFFFF"/>
                          </a:solidFill>
                          <a:effectLst/>
                          <a:latin typeface="Calibri"/>
                          <a:ea typeface="Calibri" panose="020F0502020204030204"/>
                          <a:cs typeface="Calibri"/>
                        </a:rPr>
                        <a:t>Utilisation de la PrEP</a:t>
                      </a:r>
                    </a:p>
                  </a:txBody>
                  <a:tcPr marT="45721" marB="45721">
                    <a:solidFill>
                      <a:schemeClr val="tx2"/>
                    </a:solidFill>
                  </a:tcPr>
                </a:tc>
                <a:tc>
                  <a:txBody>
                    <a:bodyPr/>
                    <a:lstStyle/>
                    <a:p>
                      <a:r>
                        <a:rPr lang="fr-FR" sz="2000" b="1" i="0" strike="noStrike" cap="none" spc="0" baseline="0" dirty="0">
                          <a:solidFill>
                            <a:srgbClr val="FFFFFF"/>
                          </a:solidFill>
                          <a:effectLst/>
                          <a:latin typeface="Calibri"/>
                          <a:ea typeface="Calibri" panose="020F0502020204030204"/>
                          <a:cs typeface="Calibri"/>
                        </a:rPr>
                        <a:t>Visite de suivi à 3 mois</a:t>
                      </a:r>
                    </a:p>
                  </a:txBody>
                  <a:tcPr marT="45721" marB="45721">
                    <a:solidFill>
                      <a:schemeClr val="tx2"/>
                    </a:solidFill>
                  </a:tcPr>
                </a:tc>
                <a:extLst>
                  <a:ext uri="{0D108BD9-81ED-4DB2-BD59-A6C34878D82A}">
                    <a16:rowId xmlns:a16="http://schemas.microsoft.com/office/drawing/2014/main" val="2732657280"/>
                  </a:ext>
                </a:extLst>
              </a:tr>
              <a:tr h="396242">
                <a:tc>
                  <a:txBody>
                    <a:bodyPr/>
                    <a:lstStyle/>
                    <a:p>
                      <a:r>
                        <a:rPr lang="fr-FR" sz="2000" b="0" i="0" strike="noStrike" cap="none" spc="0" baseline="0" dirty="0">
                          <a:solidFill>
                            <a:srgbClr val="000000"/>
                          </a:solidFill>
                          <a:effectLst/>
                          <a:latin typeface="Calibri"/>
                          <a:ea typeface="Calibri" panose="020F0502020204030204"/>
                          <a:cs typeface="Calibri"/>
                        </a:rPr>
                        <a:t>Le client prend une PrEP orale quotidienne</a:t>
                      </a:r>
                    </a:p>
                  </a:txBody>
                  <a:tcPr marT="45721" marB="45721"/>
                </a:tc>
                <a:tc>
                  <a:txBody>
                    <a:bodyPr/>
                    <a:lstStyle/>
                    <a:p>
                      <a:r>
                        <a:rPr lang="fr-FR" sz="2000" b="0" i="0" strike="noStrike" cap="none" spc="0" baseline="0" dirty="0">
                          <a:solidFill>
                            <a:srgbClr val="000000"/>
                          </a:solidFill>
                          <a:effectLst/>
                          <a:latin typeface="Calibri"/>
                          <a:ea typeface="Calibri" panose="020F0502020204030204"/>
                          <a:cs typeface="Calibri"/>
                        </a:rPr>
                        <a:t>Prescrire </a:t>
                      </a:r>
                      <a:r>
                        <a:rPr lang="fr-FR" sz="2000" b="0" i="0" u="sng" strike="noStrike" cap="none" spc="0" baseline="0" dirty="0">
                          <a:solidFill>
                            <a:srgbClr val="000000"/>
                          </a:solidFill>
                          <a:effectLst/>
                          <a:uFill>
                            <a:solidFill>
                              <a:srgbClr val="000000"/>
                            </a:solidFill>
                          </a:uFill>
                          <a:latin typeface="Calibri"/>
                          <a:ea typeface="Calibri" panose="020F0502020204030204"/>
                          <a:cs typeface="Calibri"/>
                        </a:rPr>
                        <a:t>___A___</a:t>
                      </a:r>
                      <a:endParaRPr lang="en-US" sz="1400" u="sng" dirty="0"/>
                    </a:p>
                  </a:txBody>
                  <a:tcPr marT="45721" marB="45721"/>
                </a:tc>
                <a:extLst>
                  <a:ext uri="{0D108BD9-81ED-4DB2-BD59-A6C34878D82A}">
                    <a16:rowId xmlns:a16="http://schemas.microsoft.com/office/drawing/2014/main" val="2566013078"/>
                  </a:ext>
                </a:extLst>
              </a:tr>
              <a:tr h="554398">
                <a:tc>
                  <a:txBody>
                    <a:bodyPr/>
                    <a:lstStyle/>
                    <a:p>
                      <a:r>
                        <a:rPr lang="fr-FR" sz="2000" b="0" i="0" strike="noStrike" cap="none" spc="0" baseline="0" dirty="0">
                          <a:solidFill>
                            <a:srgbClr val="000000"/>
                          </a:solidFill>
                          <a:effectLst/>
                          <a:latin typeface="Calibri"/>
                          <a:ea typeface="Calibri" panose="020F0502020204030204"/>
                          <a:cs typeface="Calibri"/>
                        </a:rPr>
                        <a:t>Le client a utilisé l’ED-PrEP</a:t>
                      </a:r>
                    </a:p>
                  </a:txBody>
                  <a:tcPr marT="45721" marB="45721"/>
                </a:tc>
                <a:tc>
                  <a:txBody>
                    <a:bodyPr/>
                    <a:lstStyle/>
                    <a:p>
                      <a:r>
                        <a:rPr lang="fr-FR" sz="2000" b="0" i="0" strike="noStrike" cap="none" spc="0" baseline="0" dirty="0">
                          <a:solidFill>
                            <a:srgbClr val="000000"/>
                          </a:solidFill>
                          <a:effectLst/>
                          <a:latin typeface="Calibri"/>
                          <a:ea typeface="Calibri" panose="020F0502020204030204"/>
                          <a:cs typeface="Calibri"/>
                        </a:rPr>
                        <a:t>Prescrire </a:t>
                      </a:r>
                      <a:r>
                        <a:rPr lang="fr-FR" sz="2000" b="0" i="0" u="sng" strike="noStrike" cap="none" spc="0" baseline="0" dirty="0">
                          <a:solidFill>
                            <a:srgbClr val="000000"/>
                          </a:solidFill>
                          <a:effectLst/>
                          <a:uFill>
                            <a:solidFill>
                              <a:srgbClr val="000000"/>
                            </a:solidFill>
                          </a:uFill>
                          <a:latin typeface="Calibri"/>
                          <a:ea typeface="Calibri" panose="020F0502020204030204"/>
                          <a:cs typeface="Calibri"/>
                        </a:rPr>
                        <a:t>___B___ </a:t>
                      </a:r>
                      <a:endParaRPr lang="en-US" sz="2000" u="sng" dirty="0"/>
                    </a:p>
                  </a:txBody>
                  <a:tcPr marT="45721" marB="45721"/>
                </a:tc>
                <a:extLst>
                  <a:ext uri="{0D108BD9-81ED-4DB2-BD59-A6C34878D82A}">
                    <a16:rowId xmlns:a16="http://schemas.microsoft.com/office/drawing/2014/main" val="702725193"/>
                  </a:ext>
                </a:extLst>
              </a:tr>
            </a:tbl>
          </a:graphicData>
        </a:graphic>
      </p:graphicFrame>
    </p:spTree>
    <p:extLst>
      <p:ext uri="{BB962C8B-B14F-4D97-AF65-F5344CB8AC3E}">
        <p14:creationId xmlns:p14="http://schemas.microsoft.com/office/powerpoint/2010/main" val="37448693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68A3-3A56-4D95-946F-87999A534B6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Composantes facultatives de la visite de suivi de la PrEP orale (si disponibles)</a:t>
            </a:r>
          </a:p>
        </p:txBody>
      </p:sp>
      <p:sp>
        <p:nvSpPr>
          <p:cNvPr id="3" name="Content Placeholder 2">
            <a:extLst>
              <a:ext uri="{FF2B5EF4-FFF2-40B4-BE49-F238E27FC236}">
                <a16:creationId xmlns:a16="http://schemas.microsoft.com/office/drawing/2014/main" id="{BBE07BB3-A8FC-4A91-B4B5-29A23101456D}"/>
              </a:ext>
            </a:extLst>
          </p:cNvPr>
          <p:cNvSpPr>
            <a:spLocks noGrp="1"/>
          </p:cNvSpPr>
          <p:nvPr>
            <p:ph sz="quarter" idx="10"/>
          </p:nvPr>
        </p:nvSpPr>
        <p:spPr/>
        <p:txBody>
          <a:bodyPr>
            <a:normAutofit lnSpcReduction="10000"/>
          </a:bodyPr>
          <a:lstStyle/>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Dépistage de l’hépatite B (s’il est disponible, il peut être retardé et effectué une fois au moment de l’instauration ou dans les 3 mois qui suivent) </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Dépistage de l’hépatite C (s’il est disponible, il peut être retardé et effectué une fois au moment de l’instauration ou dans les 3 mois qui suivent) </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Dépistage, diagnostic et traitement des IST (si disponibles)</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Test de grossesse et fourniture de contraceptifs (si disponibles)</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Dépistage des troubles de la santé mentale et de la toxicomanie et fourniture de services de soutien ou d’orientation si nécessaire (si disponibles)</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Fourniture ou orientation vers des services de lutte contre la VBG, y compris la VPI</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Fourniture de services de circoncision médicale volontaire (CMMV) ou orientation vers de tels services</a:t>
            </a:r>
          </a:p>
          <a:p>
            <a:pPr marL="500081" indent="-457216">
              <a:lnSpc>
                <a:spcPct val="120000"/>
              </a:lnSpc>
              <a:spcBef>
                <a:spcPts val="600"/>
              </a:spcBef>
            </a:pPr>
            <a:r>
              <a:rPr lang="fr-FR" sz="1600" b="0" i="0" strike="noStrike" cap="none" spc="0" baseline="0" dirty="0">
                <a:solidFill>
                  <a:srgbClr val="000000"/>
                </a:solidFill>
                <a:effectLst/>
                <a:latin typeface="Calibri"/>
                <a:ea typeface="Calibri" panose="020F0502020204030204"/>
                <a:cs typeface="Calibri"/>
              </a:rPr>
              <a:t>Dépistage et traitement des maladies non transmissibles</a:t>
            </a:r>
          </a:p>
          <a:p>
            <a:pPr marL="500081" indent="-457216">
              <a:lnSpc>
                <a:spcPct val="120000"/>
              </a:lnSpc>
              <a:spcBef>
                <a:spcPts val="600"/>
              </a:spcBef>
            </a:pPr>
            <a:r>
              <a:rPr lang="fr-FR" sz="1600" b="1" i="0" u="sng" strike="noStrike" cap="none" spc="0" baseline="0" dirty="0">
                <a:solidFill>
                  <a:srgbClr val="000000"/>
                </a:solidFill>
                <a:effectLst/>
                <a:uFill>
                  <a:solidFill>
                    <a:srgbClr val="000000"/>
                  </a:solidFill>
                </a:uFill>
                <a:latin typeface="Calibri"/>
                <a:ea typeface="Calibri" panose="020F0502020204030204"/>
                <a:cs typeface="Calibri"/>
              </a:rPr>
              <a:t>Clairance de la créatinine (si disponible, en fonction de plusieurs facteurs)</a:t>
            </a:r>
            <a:endParaRPr lang="en-US" sz="1600" dirty="0"/>
          </a:p>
          <a:p>
            <a:pPr marL="42863" indent="0">
              <a:lnSpc>
                <a:spcPct val="120000"/>
              </a:lnSpc>
              <a:spcBef>
                <a:spcPts val="600"/>
              </a:spcBef>
              <a:buNone/>
            </a:pPr>
            <a:r>
              <a:rPr lang="fr-FR" sz="1600" b="0" i="0" strike="noStrike" cap="none" spc="0" baseline="0" dirty="0">
                <a:solidFill>
                  <a:srgbClr val="4F81BD"/>
                </a:solidFill>
                <a:effectLst/>
                <a:latin typeface="Calibri"/>
                <a:ea typeface="Calibri" panose="020F0502020204030204"/>
                <a:cs typeface="Calibri"/>
              </a:rPr>
              <a:t>N’oubliez pas que la PrEP orale doit être fournie même si ces services ne sont pas disponibles, ou si le client ne peut ou ne souhaite pas y avoir accès.</a:t>
            </a:r>
          </a:p>
        </p:txBody>
      </p:sp>
    </p:spTree>
    <p:extLst>
      <p:ext uri="{BB962C8B-B14F-4D97-AF65-F5344CB8AC3E}">
        <p14:creationId xmlns:p14="http://schemas.microsoft.com/office/powerpoint/2010/main" val="206125537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Dépistage de la clairance de la créatinine (si disponible)</a:t>
            </a:r>
          </a:p>
        </p:txBody>
      </p:sp>
      <p:sp>
        <p:nvSpPr>
          <p:cNvPr id="6" name="Content Placeholder 5">
            <a:extLst>
              <a:ext uri="{FF2B5EF4-FFF2-40B4-BE49-F238E27FC236}">
                <a16:creationId xmlns:a16="http://schemas.microsoft.com/office/drawing/2014/main" id="{CE4B62CF-7E0A-4FB1-A23A-101D4D881018}"/>
              </a:ext>
            </a:extLst>
          </p:cNvPr>
          <p:cNvSpPr>
            <a:spLocks noGrp="1"/>
          </p:cNvSpPr>
          <p:nvPr>
            <p:ph sz="quarter" idx="10"/>
          </p:nvPr>
        </p:nvSpPr>
        <p:spPr/>
        <p:txBody>
          <a:bodyPr/>
          <a:lstStyle/>
          <a:p>
            <a:endParaRPr lang="en-US" dirty="0"/>
          </a:p>
        </p:txBody>
      </p:sp>
      <p:graphicFrame>
        <p:nvGraphicFramePr>
          <p:cNvPr id="3" name="Table 2">
            <a:extLst>
              <a:ext uri="{FF2B5EF4-FFF2-40B4-BE49-F238E27FC236}">
                <a16:creationId xmlns:a16="http://schemas.microsoft.com/office/drawing/2014/main" id="{0794E2F1-C576-443F-A7B5-101924141B44}"/>
              </a:ext>
            </a:extLst>
          </p:cNvPr>
          <p:cNvGraphicFramePr>
            <a:graphicFrameLocks noGrp="1"/>
          </p:cNvGraphicFramePr>
          <p:nvPr>
            <p:extLst>
              <p:ext uri="{D42A27DB-BD31-4B8C-83A1-F6EECF244321}">
                <p14:modId xmlns:p14="http://schemas.microsoft.com/office/powerpoint/2010/main" val="2568964462"/>
              </p:ext>
            </p:extLst>
          </p:nvPr>
        </p:nvGraphicFramePr>
        <p:xfrm>
          <a:off x="1139126" y="1541699"/>
          <a:ext cx="10405460" cy="4501268"/>
        </p:xfrm>
        <a:graphic>
          <a:graphicData uri="http://schemas.openxmlformats.org/drawingml/2006/table">
            <a:tbl>
              <a:tblPr firstRow="1" firstCol="1" bandRow="1">
                <a:tableStyleId>{5C22544A-7EE6-4342-B048-85BDC9FD1C3A}</a:tableStyleId>
              </a:tblPr>
              <a:tblGrid>
                <a:gridCol w="3489342">
                  <a:extLst>
                    <a:ext uri="{9D8B030D-6E8A-4147-A177-3AD203B41FA5}">
                      <a16:colId xmlns:a16="http://schemas.microsoft.com/office/drawing/2014/main" val="1706250732"/>
                    </a:ext>
                  </a:extLst>
                </a:gridCol>
                <a:gridCol w="1917915">
                  <a:extLst>
                    <a:ext uri="{9D8B030D-6E8A-4147-A177-3AD203B41FA5}">
                      <a16:colId xmlns:a16="http://schemas.microsoft.com/office/drawing/2014/main" val="2201153521"/>
                    </a:ext>
                  </a:extLst>
                </a:gridCol>
                <a:gridCol w="4998203">
                  <a:extLst>
                    <a:ext uri="{9D8B030D-6E8A-4147-A177-3AD203B41FA5}">
                      <a16:colId xmlns:a16="http://schemas.microsoft.com/office/drawing/2014/main" val="3419111198"/>
                    </a:ext>
                  </a:extLst>
                </a:gridCol>
              </a:tblGrid>
              <a:tr h="284069">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Population</a:t>
                      </a:r>
                      <a:endParaRPr lang="en-US" sz="1200" dirty="0">
                        <a:solidFill>
                          <a:schemeClr val="bg1"/>
                        </a:solidFill>
                        <a:effectLst/>
                        <a:latin typeface="Calibri"/>
                        <a:ea typeface="Calibri" panose="020F0502020204030204" pitchFamily="34" charset="0"/>
                        <a:cs typeface="Times New Roman"/>
                      </a:endParaRPr>
                    </a:p>
                  </a:txBody>
                  <a:tcPr marL="61998" marR="61998" marT="24686" marB="24686">
                    <a:lnL w="0">
                      <a:noFill/>
                    </a:lnL>
                    <a:lnR w="12700">
                      <a:solidFill>
                        <a:schemeClr val="bg1"/>
                      </a:solidFill>
                    </a:lnR>
                    <a:lnT w="0">
                      <a:noFill/>
                    </a:lnT>
                    <a:lnB w="0">
                      <a:noFill/>
                    </a:lnB>
                    <a:solidFill>
                      <a:srgbClr val="1F497D"/>
                    </a:solidFill>
                  </a:tcPr>
                </a:tc>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Référence</a:t>
                      </a:r>
                      <a:endParaRPr lang="en-US" sz="1200" dirty="0">
                        <a:solidFill>
                          <a:schemeClr val="bg1"/>
                        </a:solidFill>
                        <a:effectLst/>
                        <a:latin typeface="Calibri"/>
                        <a:ea typeface="Calibri" panose="020F0502020204030204" pitchFamily="34" charset="0"/>
                        <a:cs typeface="Times New Roman"/>
                      </a:endParaRPr>
                    </a:p>
                  </a:txBody>
                  <a:tcPr marL="61998" marR="61998" marT="24686" marB="24686">
                    <a:lnL w="12700">
                      <a:solidFill>
                        <a:schemeClr val="bg1"/>
                      </a:solidFill>
                    </a:lnL>
                    <a:lnR w="12700">
                      <a:solidFill>
                        <a:schemeClr val="bg1"/>
                      </a:solidFill>
                    </a:lnR>
                    <a:lnT w="0">
                      <a:noFill/>
                    </a:lnT>
                    <a:lnB w="0">
                      <a:noFill/>
                    </a:lnB>
                    <a:solidFill>
                      <a:srgbClr val="1F497D"/>
                    </a:solidFill>
                  </a:tcPr>
                </a:tc>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Suivi</a:t>
                      </a:r>
                      <a:endParaRPr lang="en-US" sz="1200" dirty="0">
                        <a:solidFill>
                          <a:schemeClr val="bg1"/>
                        </a:solidFill>
                        <a:effectLst/>
                        <a:latin typeface="Calibri"/>
                        <a:ea typeface="Calibri" panose="020F0502020204030204" pitchFamily="34" charset="0"/>
                        <a:cs typeface="Times New Roman"/>
                      </a:endParaRPr>
                    </a:p>
                  </a:txBody>
                  <a:tcPr marL="61998" marR="61998" marT="24686" marB="24686">
                    <a:lnL w="12700">
                      <a:solidFill>
                        <a:schemeClr val="bg1"/>
                      </a:solidFill>
                    </a:lnL>
                    <a:lnR w="0">
                      <a:noFill/>
                    </a:lnR>
                    <a:lnT w="0">
                      <a:noFill/>
                    </a:lnT>
                    <a:lnB w="0">
                      <a:noFill/>
                    </a:lnB>
                    <a:solidFill>
                      <a:srgbClr val="1F497D"/>
                    </a:solidFill>
                  </a:tcPr>
                </a:tc>
                <a:extLst>
                  <a:ext uri="{0D108BD9-81ED-4DB2-BD59-A6C34878D82A}">
                    <a16:rowId xmlns:a16="http://schemas.microsoft.com/office/drawing/2014/main" val="1715108831"/>
                  </a:ext>
                </a:extLst>
              </a:tr>
              <a:tr h="1218789">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âgées de 29 ans et moins sans comorbidités rénales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0">
                      <a:noFill/>
                    </a:lnT>
                    <a:lnB w="12700">
                      <a:solidFill>
                        <a:schemeClr val="bg1"/>
                      </a:solid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Facultatif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0">
                      <a:noFill/>
                    </a:lnT>
                    <a:lnB w="12700">
                      <a:solidFill>
                        <a:schemeClr val="bg1"/>
                      </a:solid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S’il n’est pas réalisé ou si le test de référence est normal, le suivi est facultatif jusqu’à l’âge de 30 ans ou si des comorbidités rénales se développent.</a:t>
                      </a:r>
                    </a:p>
                    <a:p>
                      <a:pPr marL="0" marR="0">
                        <a:lnSpc>
                          <a:spcPct val="115000"/>
                        </a:lnSpc>
                        <a:spcBef>
                          <a:spcPct val="0"/>
                        </a:spcBef>
                        <a:spcAft>
                          <a:spcPct val="0"/>
                        </a:spcAft>
                      </a:pPr>
                      <a:endParaRPr lang="en-US" sz="1200" dirty="0">
                        <a:effectLst/>
                      </a:endParaRP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S’il est réalisé et que le résultat du test de référence est &lt; 90 ml/min, effectuer un dépistage de suivi tous les six à 12 mois, si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0">
                      <a:noFill/>
                    </a:lnT>
                    <a:lnB w="12700">
                      <a:solidFill>
                        <a:schemeClr val="bg1"/>
                      </a:solidFill>
                    </a:lnB>
                  </a:tcPr>
                </a:tc>
                <a:extLst>
                  <a:ext uri="{0D108BD9-81ED-4DB2-BD59-A6C34878D82A}">
                    <a16:rowId xmlns:a16="http://schemas.microsoft.com/office/drawing/2014/main" val="2389795001"/>
                  </a:ext>
                </a:extLst>
              </a:tr>
              <a:tr h="1218789">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âgées de 30 à 49 ans sans comorbidités rénales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12700">
                      <a:solidFill>
                        <a:schemeClr val="bg1"/>
                      </a:solidFill>
                    </a:lnT>
                    <a:lnB w="12700">
                      <a:solidFill>
                        <a:schemeClr val="bg1"/>
                      </a:solid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À réaliser une fois dans les un à trois mois suivant l’instauration de la PrEP orale, si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12700">
                      <a:solidFill>
                        <a:schemeClr val="bg1"/>
                      </a:solidFill>
                    </a:lnT>
                    <a:lnB w="12700">
                      <a:solidFill>
                        <a:schemeClr val="bg1"/>
                      </a:solid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Si le test de référence est normal, un dépistage supplémentaire est facultatif jusqu’à l’âge de 50 ans ou jusqu’à l’apparition de comorbidités rénales.</a:t>
                      </a:r>
                    </a:p>
                    <a:p>
                      <a:pPr marL="0" marR="0">
                        <a:lnSpc>
                          <a:spcPct val="115000"/>
                        </a:lnSpc>
                        <a:spcBef>
                          <a:spcPct val="0"/>
                        </a:spcBef>
                        <a:spcAft>
                          <a:spcPct val="0"/>
                        </a:spcAft>
                      </a:pPr>
                      <a:endParaRPr lang="en-US" sz="1200" dirty="0">
                        <a:effectLst/>
                      </a:endParaRP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Si le résultat du test de référence est &lt; 90 ml/min, effectuer un dépistage de suivi tous les six à 12 mois, si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12700">
                      <a:solidFill>
                        <a:schemeClr val="bg1"/>
                      </a:solidFill>
                    </a:lnT>
                    <a:lnB w="12700">
                      <a:solidFill>
                        <a:schemeClr val="bg1"/>
                      </a:solidFill>
                    </a:lnB>
                  </a:tcPr>
                </a:tc>
                <a:extLst>
                  <a:ext uri="{0D108BD9-81ED-4DB2-BD59-A6C34878D82A}">
                    <a16:rowId xmlns:a16="http://schemas.microsoft.com/office/drawing/2014/main" val="4156468888"/>
                  </a:ext>
                </a:extLst>
              </a:tr>
              <a:tr h="1779621">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âgées de 50 ans et plus</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-OU-</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de tout âge présentant des comorbidités rénales</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-OU-</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avec un dépistage antérieur de la créatinine &lt; 90 ml/min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0">
                      <a:noFill/>
                    </a:lnL>
                    <a:lnR w="12700">
                      <a:solidFill>
                        <a:schemeClr val="bg1"/>
                      </a:solidFill>
                    </a:lnR>
                    <a:lnT w="12700">
                      <a:solidFill>
                        <a:schemeClr val="bg1"/>
                      </a:solidFill>
                    </a:lnT>
                    <a:lnB w="0">
                      <a:no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À réaliser une fois dans les un à trois mois suivant l’instauration de la PrEP orale, si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12700">
                      <a:solidFill>
                        <a:schemeClr val="bg1"/>
                      </a:solidFill>
                    </a:lnR>
                    <a:lnT w="12700">
                      <a:solidFill>
                        <a:schemeClr val="bg1"/>
                      </a:solidFill>
                    </a:lnT>
                    <a:lnB w="0">
                      <a:noFill/>
                    </a:lnB>
                  </a:tcPr>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Effectuer un dépistage de suivi tous les six à 12 mois, si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998" marR="61998" marT="24686" marB="24686">
                    <a:lnL w="12700">
                      <a:solidFill>
                        <a:schemeClr val="bg1"/>
                      </a:solidFill>
                    </a:lnL>
                    <a:lnR w="0">
                      <a:noFill/>
                    </a:lnR>
                    <a:lnT w="12700">
                      <a:solidFill>
                        <a:schemeClr val="bg1"/>
                      </a:solidFill>
                    </a:lnT>
                    <a:lnB w="0">
                      <a:noFill/>
                    </a:lnB>
                  </a:tcPr>
                </a:tc>
                <a:extLst>
                  <a:ext uri="{0D108BD9-81ED-4DB2-BD59-A6C34878D82A}">
                    <a16:rowId xmlns:a16="http://schemas.microsoft.com/office/drawing/2014/main" val="289996301"/>
                  </a:ext>
                </a:extLst>
              </a:tr>
            </a:tbl>
          </a:graphicData>
        </a:graphic>
      </p:graphicFrame>
    </p:spTree>
    <p:extLst>
      <p:ext uri="{BB962C8B-B14F-4D97-AF65-F5344CB8AC3E}">
        <p14:creationId xmlns:p14="http://schemas.microsoft.com/office/powerpoint/2010/main" val="10745937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Dépistage de la clairance de la créatinine (si disponible)</a:t>
            </a:r>
          </a:p>
        </p:txBody>
      </p:sp>
      <p:sp>
        <p:nvSpPr>
          <p:cNvPr id="4" name="Content Placeholder 3">
            <a:extLst>
              <a:ext uri="{FF2B5EF4-FFF2-40B4-BE49-F238E27FC236}">
                <a16:creationId xmlns:a16="http://schemas.microsoft.com/office/drawing/2014/main" id="{4E25946A-76BF-40CD-849F-E667E6C30C9A}"/>
              </a:ext>
            </a:extLst>
          </p:cNvPr>
          <p:cNvSpPr>
            <a:spLocks noGrp="1"/>
          </p:cNvSpPr>
          <p:nvPr>
            <p:ph sz="quarter" idx="10"/>
          </p:nvPr>
        </p:nvSpPr>
        <p:spPr>
          <a:xfrm>
            <a:off x="1148931" y="1587499"/>
            <a:ext cx="5336194" cy="4794251"/>
          </a:xfrm>
        </p:spPr>
        <p:txBody>
          <a:bodyPr>
            <a:normAutofit/>
          </a:bodyPr>
          <a:lstStyle/>
          <a:p>
            <a:pPr marL="342913" indent="-342913"/>
            <a:r>
              <a:rPr lang="fr-FR" sz="2600" b="0" i="0" strike="noStrike" cap="none" spc="-30" baseline="0" dirty="0">
                <a:solidFill>
                  <a:srgbClr val="000000"/>
                </a:solidFill>
                <a:effectLst/>
                <a:latin typeface="Calibri"/>
                <a:ea typeface="Calibri" panose="020F0502020204030204"/>
                <a:cs typeface="Calibri"/>
              </a:rPr>
              <a:t>ClCr estimée = [140-âge (années)] x poids (kg) x f où f=1,23 pour les hommes et 1,04 pour les femmes / </a:t>
            </a:r>
            <a:br>
              <a:rPr sz="2600" dirty="0"/>
            </a:br>
            <a:r>
              <a:rPr lang="fr-FR" sz="2600" b="0" i="0" strike="noStrike" cap="none" spc="-30" baseline="0" dirty="0">
                <a:solidFill>
                  <a:srgbClr val="000000"/>
                </a:solidFill>
                <a:effectLst/>
                <a:latin typeface="Calibri"/>
                <a:ea typeface="Calibri" panose="020F0502020204030204"/>
                <a:cs typeface="Calibri"/>
              </a:rPr>
              <a:t>[72 x créatinine sérique (μmol/l)]</a:t>
            </a:r>
            <a:endParaRPr lang="en-US" sz="2600" spc="-41" dirty="0"/>
          </a:p>
          <a:p>
            <a:pPr marL="365773" indent="-365773">
              <a:lnSpc>
                <a:spcPct val="150000"/>
              </a:lnSpc>
              <a:spcBef>
                <a:spcPct val="0"/>
              </a:spcBef>
              <a:spcAft>
                <a:spcPct val="0"/>
              </a:spcAft>
              <a:buFont typeface="Arial"/>
              <a:buChar char="•"/>
            </a:pPr>
            <a:r>
              <a:rPr lang="fr-FR" sz="2600" b="0" i="0" strike="noStrike" cap="none" spc="-41" baseline="0" dirty="0">
                <a:solidFill>
                  <a:srgbClr val="000000"/>
                </a:solidFill>
                <a:effectLst/>
                <a:latin typeface="Calibri"/>
                <a:ea typeface="Calibri" panose="020F0502020204030204"/>
                <a:cs typeface="Calibri"/>
              </a:rPr>
              <a:t>La PrEP n’est pas indiquée si la clairance de la créatinine est &lt; 60 ml/min.</a:t>
            </a:r>
            <a:endParaRPr lang="en-US" sz="2600" spc="-41" dirty="0">
              <a:cs typeface="Calibri"/>
            </a:endParaRPr>
          </a:p>
          <a:p>
            <a:pPr marL="0" indent="0">
              <a:buNone/>
            </a:pPr>
            <a:endParaRPr lang="en-US" sz="2600" spc="-30" dirty="0">
              <a:latin typeface="+mj-lt"/>
            </a:endParaRPr>
          </a:p>
        </p:txBody>
      </p:sp>
      <p:pic>
        <p:nvPicPr>
          <p:cNvPr id="8" name="Picture 7">
            <a:extLst>
              <a:ext uri="{FF2B5EF4-FFF2-40B4-BE49-F238E27FC236}">
                <a16:creationId xmlns:a16="http://schemas.microsoft.com/office/drawing/2014/main" id="{ECBC4F36-66F9-4757-86F3-884920DF8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34" y="1804422"/>
            <a:ext cx="5275052" cy="3546204"/>
          </a:xfrm>
          <a:prstGeom prst="rect">
            <a:avLst/>
          </a:prstGeom>
          <a:ln w="3175" cmpd="sng">
            <a:solidFill>
              <a:schemeClr val="tx1"/>
            </a:solidFill>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A863D2D-49B5-445F-B430-E1266841275B}"/>
              </a:ext>
            </a:extLst>
          </p:cNvPr>
          <p:cNvSpPr txBox="1"/>
          <p:nvPr/>
        </p:nvSpPr>
        <p:spPr>
          <a:xfrm>
            <a:off x="6702860" y="5553673"/>
            <a:ext cx="5336194" cy="518162"/>
          </a:xfrm>
          <a:prstGeom prst="rect">
            <a:avLst/>
          </a:prstGeom>
          <a:noFill/>
        </p:spPr>
        <p:txBody>
          <a:bodyPr wrap="square" lIns="91440" tIns="45721" rIns="91440" bIns="45721" anchor="t">
            <a:spAutoFit/>
          </a:bodyPr>
          <a:lstStyle/>
          <a:p>
            <a:r>
              <a:rPr lang="fr-FR" sz="1200" b="1" i="0" strike="noStrike" cap="none" spc="0" baseline="0" dirty="0">
                <a:solidFill>
                  <a:srgbClr val="000000"/>
                </a:solidFill>
                <a:effectLst/>
                <a:latin typeface="Calibri"/>
                <a:ea typeface="Calibri" panose="020F0502020204030204"/>
                <a:cs typeface="Calibri"/>
              </a:rPr>
              <a:t>http://reference.medscape.com/calculator/creatinine-clearance-cockcroft-gault</a:t>
            </a:r>
          </a:p>
          <a:p>
            <a:endParaRPr lang="en-US" sz="1600" dirty="0">
              <a:solidFill>
                <a:srgbClr val="3366FF"/>
              </a:solidFill>
              <a:latin typeface="Garamond" panose="02020404030301010803" pitchFamily="18" charset="0"/>
            </a:endParaRPr>
          </a:p>
        </p:txBody>
      </p:sp>
      <p:sp>
        <p:nvSpPr>
          <p:cNvPr id="6" name="CuadroTexto 5"/>
          <p:cNvSpPr txBox="1"/>
          <p:nvPr/>
        </p:nvSpPr>
        <p:spPr>
          <a:xfrm>
            <a:off x="6812415" y="1905002"/>
            <a:ext cx="4395788" cy="502920"/>
          </a:xfrm>
          <a:prstGeom prst="rect">
            <a:avLst/>
          </a:prstGeom>
          <a:noFill/>
        </p:spPr>
        <p:txBody>
          <a:bodyPr wrap="square" lIns="0" tIns="0" rIns="0" bIns="0" rtlCol="0">
            <a:spAutoFit/>
          </a:bodyPr>
          <a:lstStyle/>
          <a:p>
            <a:r>
              <a:rPr lang="fr-FR" sz="1650" b="1" i="0" strike="noStrike" cap="none" spc="0" baseline="0" dirty="0">
                <a:solidFill>
                  <a:srgbClr val="000000"/>
                </a:solidFill>
                <a:effectLst/>
                <a:latin typeface="Calibri"/>
                <a:ea typeface="Calibri" panose="020F0502020204030204"/>
                <a:cs typeface="Calibri"/>
              </a:rPr>
              <a:t>Estimation de la clairance de la créatinine par l’équation de Cockcroft-Gault</a:t>
            </a:r>
            <a:endParaRPr lang="es-PE" sz="1650" b="1" dirty="0"/>
          </a:p>
        </p:txBody>
      </p:sp>
      <p:sp>
        <p:nvSpPr>
          <p:cNvPr id="7" name="CuadroTexto 6"/>
          <p:cNvSpPr txBox="1"/>
          <p:nvPr/>
        </p:nvSpPr>
        <p:spPr>
          <a:xfrm>
            <a:off x="11601454" y="1940179"/>
            <a:ext cx="342900" cy="32004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Partager</a:t>
            </a:r>
            <a:endParaRPr lang="es-PE" sz="1050" dirty="0"/>
          </a:p>
        </p:txBody>
      </p:sp>
      <p:sp>
        <p:nvSpPr>
          <p:cNvPr id="10" name="CuadroTexto 9"/>
          <p:cNvSpPr txBox="1"/>
          <p:nvPr/>
        </p:nvSpPr>
        <p:spPr>
          <a:xfrm>
            <a:off x="7419981" y="3026527"/>
            <a:ext cx="228596" cy="32004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Sexe</a:t>
            </a:r>
            <a:endParaRPr lang="es-PE" sz="1050" dirty="0"/>
          </a:p>
        </p:txBody>
      </p:sp>
      <p:sp>
        <p:nvSpPr>
          <p:cNvPr id="11" name="CuadroTexto 10"/>
          <p:cNvSpPr txBox="1"/>
          <p:nvPr/>
        </p:nvSpPr>
        <p:spPr>
          <a:xfrm>
            <a:off x="7827952" y="3023672"/>
            <a:ext cx="516019" cy="27432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Calibri"/>
                <a:ea typeface="Calibri" panose="020F0502020204030204"/>
                <a:cs typeface="Calibri"/>
              </a:rPr>
              <a:t>Homme (1)</a:t>
            </a:r>
            <a:endParaRPr lang="es-PE" sz="900" dirty="0"/>
          </a:p>
        </p:txBody>
      </p:sp>
      <p:sp>
        <p:nvSpPr>
          <p:cNvPr id="12" name="CuadroTexto 11"/>
          <p:cNvSpPr txBox="1"/>
          <p:nvPr/>
        </p:nvSpPr>
        <p:spPr>
          <a:xfrm>
            <a:off x="7847004" y="3226720"/>
            <a:ext cx="718226" cy="13716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Calibri"/>
                <a:ea typeface="Calibri" panose="020F0502020204030204"/>
                <a:cs typeface="Calibri"/>
              </a:rPr>
              <a:t>Femme (0,85)</a:t>
            </a:r>
            <a:endParaRPr lang="es-PE" sz="900" dirty="0"/>
          </a:p>
        </p:txBody>
      </p:sp>
      <p:sp>
        <p:nvSpPr>
          <p:cNvPr id="13" name="CuadroTexto 12"/>
          <p:cNvSpPr txBox="1"/>
          <p:nvPr/>
        </p:nvSpPr>
        <p:spPr>
          <a:xfrm>
            <a:off x="11013222" y="3164180"/>
            <a:ext cx="423281" cy="1524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Calibri"/>
                <a:ea typeface="Calibri" panose="020F0502020204030204"/>
                <a:cs typeface="Calibri"/>
              </a:rPr>
              <a:t>ml/min</a:t>
            </a:r>
            <a:endParaRPr lang="es-PE" sz="1000" dirty="0"/>
          </a:p>
        </p:txBody>
      </p:sp>
      <p:sp>
        <p:nvSpPr>
          <p:cNvPr id="16" name="CuadroTexto 15"/>
          <p:cNvSpPr txBox="1"/>
          <p:nvPr/>
        </p:nvSpPr>
        <p:spPr>
          <a:xfrm>
            <a:off x="7415658" y="3518592"/>
            <a:ext cx="228596" cy="16002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Âge</a:t>
            </a:r>
            <a:endParaRPr lang="es-PE" sz="1050" dirty="0"/>
          </a:p>
        </p:txBody>
      </p:sp>
      <p:sp>
        <p:nvSpPr>
          <p:cNvPr id="17" name="CuadroTexto 16"/>
          <p:cNvSpPr txBox="1"/>
          <p:nvPr/>
        </p:nvSpPr>
        <p:spPr>
          <a:xfrm>
            <a:off x="7282884" y="4311434"/>
            <a:ext cx="370895" cy="13716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Calibri"/>
                <a:ea typeface="Calibri" panose="020F0502020204030204"/>
                <a:cs typeface="Calibri"/>
              </a:rPr>
              <a:t>Poids</a:t>
            </a:r>
            <a:endParaRPr lang="es-PE" sz="900" dirty="0"/>
          </a:p>
        </p:txBody>
      </p:sp>
      <p:sp>
        <p:nvSpPr>
          <p:cNvPr id="19" name="CuadroTexto 18"/>
          <p:cNvSpPr txBox="1"/>
          <p:nvPr/>
        </p:nvSpPr>
        <p:spPr>
          <a:xfrm>
            <a:off x="8427471" y="3907027"/>
            <a:ext cx="340731" cy="1524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Calibri"/>
                <a:ea typeface="Calibri" panose="020F0502020204030204"/>
                <a:cs typeface="Calibri"/>
              </a:rPr>
              <a:t>mg/dl</a:t>
            </a:r>
            <a:endParaRPr lang="es-PE" sz="1000" dirty="0"/>
          </a:p>
        </p:txBody>
      </p:sp>
      <p:sp>
        <p:nvSpPr>
          <p:cNvPr id="20" name="CuadroTexto 19"/>
          <p:cNvSpPr txBox="1"/>
          <p:nvPr/>
        </p:nvSpPr>
        <p:spPr>
          <a:xfrm>
            <a:off x="8451964" y="4292750"/>
            <a:ext cx="228596" cy="1524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Calibri"/>
                <a:ea typeface="Calibri" panose="020F0502020204030204"/>
                <a:cs typeface="Calibri"/>
              </a:rPr>
              <a:t>kg</a:t>
            </a:r>
            <a:endParaRPr lang="es-PE" sz="1000" dirty="0"/>
          </a:p>
        </p:txBody>
      </p:sp>
      <p:sp>
        <p:nvSpPr>
          <p:cNvPr id="21" name="CuadroTexto 20"/>
          <p:cNvSpPr txBox="1"/>
          <p:nvPr/>
        </p:nvSpPr>
        <p:spPr>
          <a:xfrm>
            <a:off x="7036694" y="3919241"/>
            <a:ext cx="607560" cy="27432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Calibri"/>
                <a:ea typeface="Calibri" panose="020F0502020204030204"/>
                <a:cs typeface="Calibri"/>
              </a:rPr>
              <a:t>Créat. sérique</a:t>
            </a:r>
            <a:endParaRPr lang="es-PE" sz="900" dirty="0"/>
          </a:p>
        </p:txBody>
      </p:sp>
      <p:sp>
        <p:nvSpPr>
          <p:cNvPr id="22" name="CuadroTexto 21"/>
          <p:cNvSpPr txBox="1"/>
          <p:nvPr/>
        </p:nvSpPr>
        <p:spPr>
          <a:xfrm>
            <a:off x="8454622" y="3516041"/>
            <a:ext cx="143214" cy="3048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Calibri"/>
                <a:ea typeface="Calibri" panose="020F0502020204030204"/>
                <a:cs typeface="Calibri"/>
              </a:rPr>
              <a:t>ans</a:t>
            </a:r>
            <a:endParaRPr lang="es-PE" sz="1000" dirty="0"/>
          </a:p>
        </p:txBody>
      </p:sp>
      <p:sp>
        <p:nvSpPr>
          <p:cNvPr id="23" name="CuadroTexto 22"/>
          <p:cNvSpPr txBox="1"/>
          <p:nvPr/>
        </p:nvSpPr>
        <p:spPr>
          <a:xfrm>
            <a:off x="9603370" y="2869809"/>
            <a:ext cx="633294" cy="161583"/>
          </a:xfrm>
          <a:prstGeom prst="rect">
            <a:avLst/>
          </a:prstGeom>
          <a:noFill/>
        </p:spPr>
        <p:txBody>
          <a:bodyPr wrap="square" lIns="0" tIns="0" rIns="0" bIns="0" rtlCol="0">
            <a:spAutoFit/>
          </a:bodyPr>
          <a:lstStyle/>
          <a:p>
            <a:r>
              <a:rPr lang="fr-FR" sz="1050" b="1" i="0" strike="noStrike" cap="none" spc="0" baseline="0" dirty="0">
                <a:solidFill>
                  <a:srgbClr val="000000"/>
                </a:solidFill>
                <a:effectLst/>
                <a:latin typeface="Calibri"/>
                <a:ea typeface="Calibri" panose="020F0502020204030204"/>
                <a:cs typeface="Calibri"/>
              </a:rPr>
              <a:t>Résultat :</a:t>
            </a:r>
            <a:endParaRPr lang="es-PE" sz="1050" b="1" dirty="0"/>
          </a:p>
        </p:txBody>
      </p:sp>
      <p:sp>
        <p:nvSpPr>
          <p:cNvPr id="24" name="CuadroTexto 23"/>
          <p:cNvSpPr txBox="1"/>
          <p:nvPr/>
        </p:nvSpPr>
        <p:spPr>
          <a:xfrm>
            <a:off x="9697852" y="3214292"/>
            <a:ext cx="633294" cy="152400"/>
          </a:xfrm>
          <a:prstGeom prst="rect">
            <a:avLst/>
          </a:prstGeom>
          <a:noFill/>
        </p:spPr>
        <p:txBody>
          <a:bodyPr wrap="square" lIns="0" tIns="0" rIns="0" bIns="0" rtlCol="0">
            <a:spAutoFit/>
          </a:bodyPr>
          <a:lstStyle/>
          <a:p>
            <a:r>
              <a:rPr lang="fr-FR" sz="1000" b="1" i="0" strike="noStrike" cap="none" spc="0" baseline="0" dirty="0">
                <a:solidFill>
                  <a:srgbClr val="000000"/>
                </a:solidFill>
                <a:effectLst/>
                <a:latin typeface="Calibri"/>
                <a:ea typeface="Calibri" panose="020F0502020204030204"/>
                <a:cs typeface="Calibri"/>
              </a:rPr>
              <a:t>Clair Créat</a:t>
            </a:r>
            <a:endParaRPr lang="es-PE" sz="1000" b="1" dirty="0"/>
          </a:p>
        </p:txBody>
      </p:sp>
      <p:sp>
        <p:nvSpPr>
          <p:cNvPr id="25" name="CuadroTexto 24"/>
          <p:cNvSpPr txBox="1"/>
          <p:nvPr/>
        </p:nvSpPr>
        <p:spPr>
          <a:xfrm>
            <a:off x="9947824" y="3581979"/>
            <a:ext cx="998723" cy="144780"/>
          </a:xfrm>
          <a:prstGeom prst="rect">
            <a:avLst/>
          </a:prstGeom>
          <a:noFill/>
        </p:spPr>
        <p:txBody>
          <a:bodyPr wrap="square" lIns="0" tIns="0" rIns="0" bIns="0" rtlCol="0">
            <a:spAutoFit/>
          </a:bodyPr>
          <a:lstStyle/>
          <a:p>
            <a:r>
              <a:rPr lang="fr-FR" sz="950" b="1" i="0" strike="noStrike" cap="none" spc="0" baseline="0" dirty="0">
                <a:solidFill>
                  <a:srgbClr val="000000"/>
                </a:solidFill>
                <a:effectLst/>
                <a:latin typeface="Calibri"/>
                <a:ea typeface="Calibri" panose="020F0502020204030204"/>
                <a:cs typeface="Calibri"/>
              </a:rPr>
              <a:t>Précision décimale :</a:t>
            </a:r>
            <a:endParaRPr lang="es-PE" sz="950" b="1" dirty="0"/>
          </a:p>
        </p:txBody>
      </p:sp>
      <p:sp>
        <p:nvSpPr>
          <p:cNvPr id="26" name="CuadroTexto 25"/>
          <p:cNvSpPr txBox="1"/>
          <p:nvPr/>
        </p:nvSpPr>
        <p:spPr>
          <a:xfrm>
            <a:off x="11013222" y="3587926"/>
            <a:ext cx="84872" cy="144780"/>
          </a:xfrm>
          <a:prstGeom prst="rect">
            <a:avLst/>
          </a:prstGeom>
          <a:noFill/>
        </p:spPr>
        <p:txBody>
          <a:bodyPr wrap="square" lIns="0" tIns="0" rIns="0" bIns="0" rtlCol="0">
            <a:spAutoFit/>
          </a:bodyPr>
          <a:lstStyle/>
          <a:p>
            <a:r>
              <a:rPr lang="fr-FR" sz="950" b="1" i="0" strike="noStrike" cap="none" spc="0" baseline="0" dirty="0">
                <a:solidFill>
                  <a:srgbClr val="000000"/>
                </a:solidFill>
                <a:effectLst/>
                <a:latin typeface="Calibri"/>
                <a:ea typeface="Calibri" panose="020F0502020204030204"/>
                <a:cs typeface="Calibri"/>
              </a:rPr>
              <a:t>2</a:t>
            </a:r>
            <a:endParaRPr lang="es-PE" sz="950" b="1" dirty="0"/>
          </a:p>
        </p:txBody>
      </p:sp>
      <p:sp>
        <p:nvSpPr>
          <p:cNvPr id="27" name="CuadroTexto 26"/>
          <p:cNvSpPr txBox="1"/>
          <p:nvPr/>
        </p:nvSpPr>
        <p:spPr>
          <a:xfrm>
            <a:off x="6811408" y="2733235"/>
            <a:ext cx="471475" cy="161583"/>
          </a:xfrm>
          <a:prstGeom prst="rect">
            <a:avLst/>
          </a:prstGeom>
          <a:noFill/>
        </p:spPr>
        <p:txBody>
          <a:bodyPr wrap="square" lIns="0" tIns="0" rIns="0" bIns="0" rtlCol="0">
            <a:spAutoFit/>
          </a:bodyPr>
          <a:lstStyle/>
          <a:p>
            <a:r>
              <a:rPr lang="fr-FR" sz="1050" b="1" i="0" strike="noStrike" cap="none" spc="0" baseline="0" dirty="0">
                <a:solidFill>
                  <a:srgbClr val="000000"/>
                </a:solidFill>
                <a:effectLst/>
                <a:latin typeface="Calibri"/>
                <a:ea typeface="Calibri" panose="020F0502020204030204"/>
                <a:cs typeface="Calibri"/>
              </a:rPr>
              <a:t>Entrée :</a:t>
            </a:r>
            <a:endParaRPr lang="es-PE" sz="1050" b="1" dirty="0"/>
          </a:p>
        </p:txBody>
      </p:sp>
      <p:sp>
        <p:nvSpPr>
          <p:cNvPr id="28" name="CuadroTexto 27"/>
          <p:cNvSpPr txBox="1"/>
          <p:nvPr/>
        </p:nvSpPr>
        <p:spPr>
          <a:xfrm>
            <a:off x="7067058" y="4726021"/>
            <a:ext cx="469132" cy="152400"/>
          </a:xfrm>
          <a:prstGeom prst="rect">
            <a:avLst/>
          </a:prstGeom>
          <a:noFill/>
        </p:spPr>
        <p:txBody>
          <a:bodyPr wrap="square" lIns="0" tIns="0" rIns="0" bIns="0" rtlCol="0">
            <a:spAutoFit/>
          </a:bodyPr>
          <a:lstStyle/>
          <a:p>
            <a:r>
              <a:rPr lang="fr-FR" sz="1000" b="1" i="0" strike="noStrike" cap="none" spc="0" baseline="0" dirty="0">
                <a:solidFill>
                  <a:srgbClr val="000000"/>
                </a:solidFill>
                <a:effectLst/>
                <a:latin typeface="Calibri"/>
                <a:ea typeface="Calibri" panose="020F0502020204030204"/>
                <a:cs typeface="Calibri"/>
              </a:rPr>
              <a:t>Formule</a:t>
            </a:r>
            <a:endParaRPr lang="es-PE" sz="1000" b="1" dirty="0"/>
          </a:p>
        </p:txBody>
      </p:sp>
      <p:sp>
        <p:nvSpPr>
          <p:cNvPr id="29" name="CuadroTexto 28"/>
          <p:cNvSpPr txBox="1"/>
          <p:nvPr/>
        </p:nvSpPr>
        <p:spPr>
          <a:xfrm>
            <a:off x="7699792" y="4726021"/>
            <a:ext cx="397876" cy="152400"/>
          </a:xfrm>
          <a:prstGeom prst="rect">
            <a:avLst/>
          </a:prstGeom>
          <a:noFill/>
        </p:spPr>
        <p:txBody>
          <a:bodyPr wrap="square" lIns="0" tIns="0" rIns="0" bIns="0" rtlCol="0">
            <a:spAutoFit/>
          </a:bodyPr>
          <a:lstStyle/>
          <a:p>
            <a:r>
              <a:rPr lang="fr-FR" sz="1000" b="1" i="0" strike="noStrike" cap="none" spc="0" baseline="0" dirty="0">
                <a:solidFill>
                  <a:srgbClr val="003E77"/>
                </a:solidFill>
                <a:effectLst/>
                <a:latin typeface="Calibri"/>
                <a:ea typeface="Calibri" panose="020F0502020204030204"/>
                <a:cs typeface="Calibri"/>
              </a:rPr>
              <a:t>Notes</a:t>
            </a:r>
            <a:endParaRPr lang="es-PE" sz="1000" b="1" dirty="0">
              <a:solidFill>
                <a:srgbClr val="003E77"/>
              </a:solidFill>
            </a:endParaRPr>
          </a:p>
        </p:txBody>
      </p:sp>
      <p:sp>
        <p:nvSpPr>
          <p:cNvPr id="30" name="CuadroTexto 29"/>
          <p:cNvSpPr txBox="1"/>
          <p:nvPr/>
        </p:nvSpPr>
        <p:spPr>
          <a:xfrm>
            <a:off x="8209962" y="4723873"/>
            <a:ext cx="565860" cy="152400"/>
          </a:xfrm>
          <a:prstGeom prst="rect">
            <a:avLst/>
          </a:prstGeom>
          <a:noFill/>
        </p:spPr>
        <p:txBody>
          <a:bodyPr wrap="square" lIns="0" tIns="0" rIns="0" bIns="0" rtlCol="0">
            <a:spAutoFit/>
          </a:bodyPr>
          <a:lstStyle/>
          <a:p>
            <a:r>
              <a:rPr lang="fr-FR" sz="1000" b="1" i="0" strike="noStrike" cap="none" spc="0" baseline="0" dirty="0">
                <a:solidFill>
                  <a:srgbClr val="003E77"/>
                </a:solidFill>
                <a:effectLst/>
                <a:latin typeface="Calibri"/>
                <a:ea typeface="Calibri" panose="020F0502020204030204"/>
                <a:cs typeface="Calibri"/>
              </a:rPr>
              <a:t>Référence</a:t>
            </a:r>
            <a:endParaRPr lang="es-PE" sz="1000" b="1" dirty="0">
              <a:solidFill>
                <a:srgbClr val="003E77"/>
              </a:solidFill>
            </a:endParaRPr>
          </a:p>
        </p:txBody>
      </p:sp>
      <p:sp>
        <p:nvSpPr>
          <p:cNvPr id="31" name="CuadroTexto 30"/>
          <p:cNvSpPr txBox="1"/>
          <p:nvPr/>
        </p:nvSpPr>
        <p:spPr>
          <a:xfrm>
            <a:off x="6965455" y="5043514"/>
            <a:ext cx="2956264" cy="152400"/>
          </a:xfrm>
          <a:prstGeom prst="rect">
            <a:avLst/>
          </a:prstGeom>
          <a:noFill/>
        </p:spPr>
        <p:txBody>
          <a:bodyPr wrap="square" lIns="0" tIns="0" rIns="0" bIns="0" rtlCol="0">
            <a:spAutoFit/>
          </a:bodyPr>
          <a:lstStyle/>
          <a:p>
            <a:r>
              <a:rPr lang="fr-FR" sz="1000" b="1" i="0" strike="noStrike" cap="none" spc="0" baseline="0" dirty="0">
                <a:solidFill>
                  <a:srgbClr val="000000"/>
                </a:solidFill>
                <a:effectLst/>
                <a:latin typeface="Calibri"/>
                <a:ea typeface="Calibri" panose="020F0502020204030204"/>
                <a:cs typeface="Calibri"/>
              </a:rPr>
              <a:t>ClairCréat = ((140 – Âge) / (CréatSérique)) * Poids / 72)</a:t>
            </a:r>
            <a:endParaRPr lang="es-PE" sz="1000" b="1" dirty="0"/>
          </a:p>
        </p:txBody>
      </p:sp>
    </p:spTree>
    <p:extLst>
      <p:ext uri="{BB962C8B-B14F-4D97-AF65-F5344CB8AC3E}">
        <p14:creationId xmlns:p14="http://schemas.microsoft.com/office/powerpoint/2010/main" val="24949640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66-04BF-45ED-BF74-505F8C45AA9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Reprise de l’utilisation de la PrEP orale</a:t>
            </a:r>
          </a:p>
        </p:txBody>
      </p:sp>
      <p:sp>
        <p:nvSpPr>
          <p:cNvPr id="3" name="Content Placeholder 2">
            <a:extLst>
              <a:ext uri="{FF2B5EF4-FFF2-40B4-BE49-F238E27FC236}">
                <a16:creationId xmlns:a16="http://schemas.microsoft.com/office/drawing/2014/main" id="{612FC31F-998F-46DF-BCDF-AD3D769E7382}"/>
              </a:ext>
            </a:extLst>
          </p:cNvPr>
          <p:cNvSpPr>
            <a:spLocks noGrp="1"/>
          </p:cNvSpPr>
          <p:nvPr>
            <p:ph sz="quarter" idx="10"/>
          </p:nvPr>
        </p:nvSpPr>
        <p:spPr/>
        <p:txBody>
          <a:bodyPr>
            <a:normAutofit fontScale="92500"/>
          </a:bodyPr>
          <a:lstStyle/>
          <a:p>
            <a:pPr>
              <a:lnSpc>
                <a:spcPct val="120000"/>
              </a:lnSpc>
              <a:spcBef>
                <a:spcPct val="0"/>
              </a:spcBef>
            </a:pPr>
            <a:r>
              <a:rPr lang="fr-FR" sz="2400" b="0" i="0" strike="noStrike" cap="none" spc="0" baseline="0" dirty="0">
                <a:solidFill>
                  <a:srgbClr val="000000"/>
                </a:solidFill>
                <a:effectLst/>
                <a:latin typeface="Calibri"/>
                <a:ea typeface="Calibri" panose="020F0502020204030204"/>
                <a:cs typeface="Calibri"/>
              </a:rPr>
              <a:t>Toutes les visites de suivi ne seront pas des visites de première instauration ; certaines pourront être des visites de reprise</a:t>
            </a:r>
          </a:p>
          <a:p>
            <a:pPr>
              <a:lnSpc>
                <a:spcPct val="120000"/>
              </a:lnSpc>
              <a:spcBef>
                <a:spcPct val="0"/>
              </a:spcBef>
            </a:pPr>
            <a:r>
              <a:rPr lang="fr-FR" sz="2400" b="0" i="0" strike="noStrike" cap="none" spc="0" baseline="0" dirty="0">
                <a:solidFill>
                  <a:srgbClr val="000000"/>
                </a:solidFill>
                <a:effectLst/>
                <a:latin typeface="Calibri"/>
                <a:ea typeface="Calibri" panose="020F0502020204030204"/>
                <a:cs typeface="Calibri"/>
              </a:rPr>
              <a:t>Les clients peuvent et doivent utiliser la PrEP orale lorsqu’ils en ont besoin</a:t>
            </a:r>
          </a:p>
          <a:p>
            <a:pPr>
              <a:lnSpc>
                <a:spcPct val="120000"/>
              </a:lnSpc>
              <a:spcBef>
                <a:spcPct val="0"/>
              </a:spcBef>
            </a:pPr>
            <a:r>
              <a:rPr lang="fr-FR" sz="2400" b="0" i="0" strike="noStrike" cap="none" spc="0" baseline="0" dirty="0">
                <a:solidFill>
                  <a:srgbClr val="000000"/>
                </a:solidFill>
                <a:effectLst/>
                <a:latin typeface="Calibri"/>
                <a:ea typeface="Calibri" panose="020F0502020204030204"/>
                <a:cs typeface="Calibri"/>
              </a:rPr>
              <a:t>Les visites de reprise ont les mêmes composantes que les visites de suivi régulières.</a:t>
            </a:r>
          </a:p>
          <a:p>
            <a:pPr>
              <a:lnSpc>
                <a:spcPct val="120000"/>
              </a:lnSpc>
              <a:spcBef>
                <a:spcPct val="0"/>
              </a:spcBef>
            </a:pPr>
            <a:r>
              <a:rPr lang="fr-FR" sz="2400" b="0" i="0" strike="noStrike" cap="none" spc="0" baseline="0" dirty="0">
                <a:solidFill>
                  <a:srgbClr val="000000"/>
                </a:solidFill>
                <a:effectLst/>
                <a:latin typeface="Calibri"/>
                <a:ea typeface="Calibri" panose="020F0502020204030204"/>
                <a:cs typeface="Calibri"/>
              </a:rPr>
              <a:t>S’ils sont disponibles, les prestataires peuvent évaluer les taux de clairance de la créatinine dans les 1 à 3 mois suivant la reprise de la PrEP orale pour les clients âgés de 30 à 49 ans qui n’ont jamais fait l’objet d’un dépistage de la clairance de la créatinine et pour les clients qui n’ont pas fait l’objet d’un dépistage de la clairance de la créatinine au cours des 6 à 12 mois précédents, et qui : </a:t>
            </a:r>
          </a:p>
          <a:p>
            <a:pPr lvl="3">
              <a:lnSpc>
                <a:spcPct val="120000"/>
              </a:lnSpc>
              <a:spcBef>
                <a:spcPct val="0"/>
              </a:spcBef>
            </a:pPr>
            <a:r>
              <a:rPr lang="fr-FR" sz="1500" b="0" i="0" strike="noStrike" cap="none" spc="0" baseline="0" dirty="0">
                <a:solidFill>
                  <a:srgbClr val="000000"/>
                </a:solidFill>
                <a:effectLst/>
                <a:latin typeface="Calibri"/>
                <a:ea typeface="Calibri" panose="020F0502020204030204"/>
                <a:cs typeface="Calibri"/>
              </a:rPr>
              <a:t>Sont âgés de 50 ans ou plus, </a:t>
            </a:r>
          </a:p>
          <a:p>
            <a:pPr lvl="3">
              <a:lnSpc>
                <a:spcPct val="120000"/>
              </a:lnSpc>
              <a:spcBef>
                <a:spcPct val="0"/>
              </a:spcBef>
            </a:pPr>
            <a:r>
              <a:rPr lang="fr-FR" sz="1500" b="0" i="0" strike="noStrike" cap="none" spc="0" baseline="0" dirty="0">
                <a:solidFill>
                  <a:srgbClr val="000000"/>
                </a:solidFill>
                <a:effectLst/>
                <a:latin typeface="Calibri"/>
                <a:ea typeface="Calibri" panose="020F0502020204030204"/>
                <a:cs typeface="Calibri"/>
              </a:rPr>
              <a:t>Présentent des comorbidités rénales, ou  </a:t>
            </a:r>
          </a:p>
          <a:p>
            <a:pPr lvl="3">
              <a:lnSpc>
                <a:spcPct val="120000"/>
              </a:lnSpc>
              <a:spcBef>
                <a:spcPct val="0"/>
              </a:spcBef>
            </a:pPr>
            <a:r>
              <a:rPr lang="fr-FR" sz="1500" b="0" i="0" strike="noStrike" cap="none" spc="0" baseline="0" dirty="0">
                <a:solidFill>
                  <a:srgbClr val="000000"/>
                </a:solidFill>
                <a:effectLst/>
                <a:latin typeface="Calibri"/>
                <a:ea typeface="Calibri" panose="020F0502020204030204"/>
                <a:cs typeface="Calibri"/>
              </a:rPr>
              <a:t>Ont déjà eu une clairance de la créatinine inférieure à 90 ml/min. </a:t>
            </a:r>
          </a:p>
          <a:p>
            <a:pPr lvl="3">
              <a:lnSpc>
                <a:spcPct val="120000"/>
              </a:lnSpc>
              <a:spcBef>
                <a:spcPct val="0"/>
              </a:spcBef>
            </a:pPr>
            <a:r>
              <a:rPr lang="fr-FR" sz="1500" b="0" i="0" strike="noStrike" cap="none" spc="0" baseline="0" dirty="0">
                <a:solidFill>
                  <a:srgbClr val="000000"/>
                </a:solidFill>
                <a:effectLst/>
                <a:latin typeface="Calibri"/>
                <a:ea typeface="Calibri" panose="020F0502020204030204"/>
                <a:cs typeface="Calibri"/>
              </a:rPr>
              <a:t>Le dépistage pour tous les autres clients demeure facultatif.</a:t>
            </a:r>
          </a:p>
        </p:txBody>
      </p:sp>
    </p:spTree>
    <p:extLst>
      <p:ext uri="{BB962C8B-B14F-4D97-AF65-F5344CB8AC3E}">
        <p14:creationId xmlns:p14="http://schemas.microsoft.com/office/powerpoint/2010/main" val="15294341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endParaRPr lang="en-US" sz="3400"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surveillance de la clairance de la créatinine est une composante obligatoire des visites de suivi pour tous les clients. »</a:t>
            </a:r>
          </a:p>
          <a:p>
            <a:pPr marL="0" indent="0">
              <a:buNone/>
            </a:pPr>
            <a:endParaRPr lang="en-US" sz="2600" b="1" dirty="0">
              <a:ea typeface="+mn-lt"/>
              <a:cs typeface="+mn-lt"/>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p>
        </p:txBody>
      </p:sp>
    </p:spTree>
    <p:extLst>
      <p:ext uri="{BB962C8B-B14F-4D97-AF65-F5344CB8AC3E}">
        <p14:creationId xmlns:p14="http://schemas.microsoft.com/office/powerpoint/2010/main" val="16770742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E92-5628-4558-8872-FF3B08B3437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endParaRPr lang="en-US" sz="3400" u="sng" dirty="0"/>
          </a:p>
        </p:txBody>
      </p:sp>
      <p:sp>
        <p:nvSpPr>
          <p:cNvPr id="3" name="Content Placeholder 2">
            <a:extLst>
              <a:ext uri="{FF2B5EF4-FFF2-40B4-BE49-F238E27FC236}">
                <a16:creationId xmlns:a16="http://schemas.microsoft.com/office/drawing/2014/main" id="{4FC38F87-6FAE-4FB1-97CE-3B8E4F4AE00A}"/>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surveillance de la clairance de la créatinine est une composante obligatoire des visites de suivi pour tous les clients. »</a:t>
            </a:r>
          </a:p>
          <a:p>
            <a:pPr marL="0" indent="0">
              <a:buNone/>
            </a:pPr>
            <a:endParaRPr lang="en-US" sz="2600" b="1" dirty="0">
              <a:ea typeface="+mn-lt"/>
              <a:cs typeface="+mn-lt"/>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p>
        </p:txBody>
      </p:sp>
      <p:sp>
        <p:nvSpPr>
          <p:cNvPr id="4" name="Content Placeholder 2">
            <a:extLst>
              <a:ext uri="{FF2B5EF4-FFF2-40B4-BE49-F238E27FC236}">
                <a16:creationId xmlns:a16="http://schemas.microsoft.com/office/drawing/2014/main" id="{C6C02292-3CB2-4A39-8340-7C3187781B8A}"/>
              </a:ext>
            </a:extLst>
          </p:cNvPr>
          <p:cNvSpPr txBox="1"/>
          <p:nvPr/>
        </p:nvSpPr>
        <p:spPr bwMode="auto">
          <a:xfrm>
            <a:off x="1073157" y="5143680"/>
            <a:ext cx="10433470" cy="103439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fr-FR" sz="2400" b="0" i="0" strike="noStrike" cap="none" spc="0" baseline="0" dirty="0">
                <a:solidFill>
                  <a:srgbClr val="000000"/>
                </a:solidFill>
                <a:effectLst/>
                <a:latin typeface="Calibri"/>
                <a:ea typeface="Calibri" panose="020F0502020204030204"/>
                <a:cs typeface="Calibri"/>
              </a:rPr>
              <a:t>La clairance de la créatinine n’est requise pour aucun client, que ce soit lors de l’instauration ou du suivi, mais certaines personnes peuvent bénéficier d’une surveillance, comme indiqué précédemment.</a:t>
            </a:r>
            <a:endParaRPr lang="en-US" sz="2400" dirty="0"/>
          </a:p>
        </p:txBody>
      </p:sp>
    </p:spTree>
    <p:extLst>
      <p:ext uri="{BB962C8B-B14F-4D97-AF65-F5344CB8AC3E}">
        <p14:creationId xmlns:p14="http://schemas.microsoft.com/office/powerpoint/2010/main" val="32109852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Résumé du Module 3</a:t>
            </a:r>
          </a:p>
        </p:txBody>
      </p:sp>
      <p:sp>
        <p:nvSpPr>
          <p:cNvPr id="3" name="Content Placeholder 2"/>
          <p:cNvSpPr>
            <a:spLocks noGrp="1"/>
          </p:cNvSpPr>
          <p:nvPr>
            <p:ph sz="quarter" idx="10"/>
          </p:nvPr>
        </p:nvSpPr>
        <p:spPr>
          <a:noFill/>
        </p:spPr>
        <p:txBody>
          <a:bodyPr>
            <a:normAutofit/>
          </a:bodyPr>
          <a:lstStyle/>
          <a:p>
            <a:pPr marL="0" indent="0">
              <a:lnSpc>
                <a:spcPct val="107000"/>
              </a:lnSpc>
              <a:spcBef>
                <a:spcPct val="0"/>
              </a:spcBef>
              <a:spcAft>
                <a:spcPts val="800"/>
              </a:spcAft>
              <a:buNone/>
            </a:pPr>
            <a:r>
              <a:rPr lang="fr-FR" sz="1800" b="1" i="0" strike="noStrike" cap="none" spc="0" baseline="0" dirty="0">
                <a:solidFill>
                  <a:srgbClr val="000000"/>
                </a:solidFill>
                <a:effectLst/>
                <a:latin typeface="Calibri"/>
                <a:ea typeface="Calibri" panose="020F0502020204030204"/>
                <a:cs typeface="Calibri"/>
              </a:rPr>
              <a:t>Après avoir terminé le Module 3, les participants peuvent désormais :</a:t>
            </a:r>
          </a:p>
          <a:p>
            <a:pPr marL="457216" lvl="1" indent="-457216">
              <a:lnSpc>
                <a:spcPct val="107000"/>
              </a:lnSpc>
              <a:spcBef>
                <a:spcPct val="0"/>
              </a:spcBef>
              <a:spcAft>
                <a:spcPts val="800"/>
              </a:spcAft>
              <a:buFont typeface="Arial" panose="020B0604020202020204" pitchFamily="34" charset="0"/>
              <a:buChar char="•"/>
              <a:tabLst>
                <a:tab pos="914435" algn="l"/>
              </a:tabLst>
            </a:pPr>
            <a:r>
              <a:rPr lang="fr-FR" sz="1800" b="0" i="0" strike="noStrike" cap="none" spc="0" baseline="0" dirty="0">
                <a:solidFill>
                  <a:srgbClr val="000000"/>
                </a:solidFill>
                <a:effectLst/>
                <a:latin typeface="Calibri"/>
                <a:ea typeface="Calibri" panose="020F0502020204030204"/>
                <a:cs typeface="Calibri"/>
              </a:rPr>
              <a:t>Spécifier les composantes essentielles de la visite initiale de la PrEP orale</a:t>
            </a:r>
          </a:p>
          <a:p>
            <a:pPr marL="457216" lvl="1" indent="-457216">
              <a:lnSpc>
                <a:spcPct val="107000"/>
              </a:lnSpc>
              <a:spcBef>
                <a:spcPct val="0"/>
              </a:spcBef>
              <a:spcAft>
                <a:spcPts val="800"/>
              </a:spcAft>
              <a:buFont typeface="Arial" panose="020B0604020202020204" pitchFamily="34" charset="0"/>
              <a:buChar char="•"/>
              <a:tabLst>
                <a:tab pos="914435" algn="l"/>
              </a:tabLst>
            </a:pPr>
            <a:r>
              <a:rPr lang="fr-FR" sz="1800" b="0" i="0" strike="noStrike" cap="none" spc="0" baseline="0" dirty="0">
                <a:solidFill>
                  <a:srgbClr val="000000"/>
                </a:solidFill>
                <a:effectLst/>
                <a:latin typeface="Calibri"/>
                <a:ea typeface="Calibri" panose="020F0502020204030204"/>
                <a:cs typeface="Calibri"/>
              </a:rPr>
              <a:t>Délivrer les messages de conseil clés pour la visite initiale de la PrEP orale</a:t>
            </a:r>
          </a:p>
          <a:p>
            <a:pPr marL="457216" lvl="1" indent="-457216">
              <a:lnSpc>
                <a:spcPct val="107000"/>
              </a:lnSpc>
              <a:spcBef>
                <a:spcPct val="0"/>
              </a:spcBef>
              <a:spcAft>
                <a:spcPts val="800"/>
              </a:spcAft>
              <a:buFont typeface="Arial" panose="020B0604020202020204" pitchFamily="34" charset="0"/>
              <a:buChar char="•"/>
              <a:tabLst>
                <a:tab pos="914435" algn="l"/>
              </a:tabLst>
            </a:pPr>
            <a:r>
              <a:rPr lang="fr-FR" sz="1800" b="0" i="0" strike="noStrike" cap="none" spc="0" baseline="0" dirty="0">
                <a:solidFill>
                  <a:srgbClr val="000000"/>
                </a:solidFill>
                <a:effectLst/>
                <a:latin typeface="Calibri"/>
                <a:ea typeface="Calibri" panose="020F0502020204030204"/>
                <a:cs typeface="Calibri"/>
              </a:rPr>
              <a:t>Spécifier les composantes essentielles des visites de suivi de la PrEP orale</a:t>
            </a:r>
          </a:p>
          <a:p>
            <a:pPr marL="457216" lvl="1" indent="-457216">
              <a:lnSpc>
                <a:spcPct val="107000"/>
              </a:lnSpc>
              <a:spcBef>
                <a:spcPct val="0"/>
              </a:spcBef>
              <a:spcAft>
                <a:spcPts val="800"/>
              </a:spcAft>
              <a:buFont typeface="Arial" panose="020B0604020202020204" pitchFamily="34" charset="0"/>
              <a:buChar char="•"/>
              <a:tabLst>
                <a:tab pos="914435" algn="l"/>
              </a:tabLst>
            </a:pPr>
            <a:r>
              <a:rPr lang="fr-FR" sz="1800" b="0" i="0" strike="noStrike" cap="none" spc="0" baseline="0" dirty="0">
                <a:solidFill>
                  <a:srgbClr val="000000"/>
                </a:solidFill>
                <a:effectLst/>
                <a:latin typeface="Calibri"/>
                <a:ea typeface="Calibri" panose="020F0502020204030204"/>
                <a:cs typeface="Calibri"/>
              </a:rPr>
              <a:t>Délivrer les messages de conseil clés pour les visites de suivi de la PrEP orale</a:t>
            </a:r>
          </a:p>
          <a:p>
            <a:pPr marL="457216" lvl="1" indent="-457216">
              <a:lnSpc>
                <a:spcPct val="107000"/>
              </a:lnSpc>
              <a:spcBef>
                <a:spcPct val="0"/>
              </a:spcBef>
              <a:spcAft>
                <a:spcPts val="800"/>
              </a:spcAft>
              <a:buFont typeface="Arial" panose="020B0604020202020204" pitchFamily="34" charset="0"/>
              <a:buChar char="•"/>
              <a:tabLst>
                <a:tab pos="914435" algn="l"/>
              </a:tabLst>
            </a:pPr>
            <a:r>
              <a:rPr lang="fr-FR" sz="1800" b="0" i="0" strike="noStrike" cap="none" spc="0" baseline="0" dirty="0">
                <a:solidFill>
                  <a:srgbClr val="000000"/>
                </a:solidFill>
                <a:effectLst/>
                <a:latin typeface="Calibri"/>
                <a:ea typeface="Calibri" panose="020F0502020204030204"/>
                <a:cs typeface="Calibri"/>
              </a:rPr>
              <a:t>Expliquer comment la PrEP orale est prescrite et distribuée à la fois pour la PrEP quotidienne et pour la PrEP à la demande</a:t>
            </a:r>
          </a:p>
        </p:txBody>
      </p:sp>
      <p:pic>
        <p:nvPicPr>
          <p:cNvPr id="5" name="Graphic 4" descr="Classroom">
            <a:extLst>
              <a:ext uri="{FF2B5EF4-FFF2-40B4-BE49-F238E27FC236}">
                <a16:creationId xmlns:a16="http://schemas.microsoft.com/office/drawing/2014/main" id="{F5D157E4-7585-4D3D-A84B-50C918DB9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4416289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4</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99060"/>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3"/>
            <a:ext cx="4963385" cy="725849"/>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A1163BA2-70ED-4D82-97A9-DC8B9B7C0118}"/>
              </a:ext>
            </a:extLst>
          </p:cNvPr>
          <p:cNvSpPr/>
          <p:nvPr/>
        </p:nvSpPr>
        <p:spPr>
          <a:xfrm>
            <a:off x="1117608" y="2809232"/>
            <a:ext cx="7140567" cy="109575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385148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D687-DF86-4C2E-98D1-BE629B0FA44A}"/>
              </a:ext>
            </a:extLst>
          </p:cNvPr>
          <p:cNvSpPr>
            <a:spLocks noGrp="1"/>
          </p:cNvSpPr>
          <p:nvPr>
            <p:ph type="title"/>
          </p:nvPr>
        </p:nvSpPr>
        <p:spPr>
          <a:xfrm>
            <a:off x="1129970" y="274638"/>
            <a:ext cx="10452433" cy="1143000"/>
          </a:xfrm>
        </p:spPr>
        <p:txBody>
          <a:bodyPr/>
          <a:lstStyle/>
          <a:p>
            <a:r>
              <a:rPr lang="fr-FR" sz="4000" b="1" i="0" strike="noStrike" cap="none" spc="0" baseline="0" dirty="0">
                <a:solidFill>
                  <a:srgbClr val="1F497D"/>
                </a:solidFill>
                <a:effectLst/>
                <a:latin typeface="Calibri"/>
                <a:ea typeface="Calibri" panose="020F0502020204030204"/>
                <a:cs typeface="Calibri"/>
              </a:rPr>
              <a:t>Exemple de programme de formation virtuelle</a:t>
            </a:r>
          </a:p>
        </p:txBody>
      </p:sp>
      <p:sp>
        <p:nvSpPr>
          <p:cNvPr id="5" name="Content Placeholder 4">
            <a:extLst>
              <a:ext uri="{FF2B5EF4-FFF2-40B4-BE49-F238E27FC236}">
                <a16:creationId xmlns:a16="http://schemas.microsoft.com/office/drawing/2014/main" id="{6BFF8A06-C4EB-45C8-8C73-0164C53F159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986399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Objectifs d’apprentissage du Module 4</a:t>
            </a:r>
          </a:p>
        </p:txBody>
      </p:sp>
      <p:sp>
        <p:nvSpPr>
          <p:cNvPr id="10" name="Content Placeholder 2"/>
          <p:cNvSpPr>
            <a:spLocks noGrp="1"/>
          </p:cNvSpPr>
          <p:nvPr>
            <p:ph sz="quarter" idx="10"/>
          </p:nvPr>
        </p:nvSpPr>
        <p:spPr/>
        <p:txBody>
          <a:bodyPr>
            <a:noAutofit/>
          </a:bodyPr>
          <a:lstStyle/>
          <a:p>
            <a:pPr marL="0" indent="0">
              <a:spcAft>
                <a:spcPts val="500"/>
              </a:spcAft>
              <a:buNone/>
            </a:pPr>
            <a:r>
              <a:rPr lang="fr-FR" sz="2200" b="1" i="0" strike="noStrike" cap="none" spc="-60" baseline="0" dirty="0">
                <a:solidFill>
                  <a:srgbClr val="000000"/>
                </a:solidFill>
                <a:effectLst/>
                <a:latin typeface="Calibri"/>
                <a:ea typeface="Calibri" panose="020F0502020204030204"/>
                <a:cs typeface="Calibri"/>
              </a:rPr>
              <a:t>Après avoir terminé le Module 4, les participants seront en mesure de :</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comment gérer l’élévation de la créatinine</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comment gérer la séroconversion</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Développer des stratégies pour minimiser la stigmatisation de la PrEP orale</a:t>
            </a:r>
          </a:p>
        </p:txBody>
      </p:sp>
      <p:pic>
        <p:nvPicPr>
          <p:cNvPr id="6" name="Graphic 5" descr="Classroom">
            <a:extLst>
              <a:ext uri="{FF2B5EF4-FFF2-40B4-BE49-F238E27FC236}">
                <a16:creationId xmlns:a16="http://schemas.microsoft.com/office/drawing/2014/main" id="{988DF33E-BAA7-496C-B5D8-A25BC72C10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40479872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Surveillance de l’élévation de la créatinine</a:t>
            </a:r>
          </a:p>
        </p:txBody>
      </p:sp>
      <p:sp>
        <p:nvSpPr>
          <p:cNvPr id="3" name="Content Placeholder 2"/>
          <p:cNvSpPr>
            <a:spLocks noGrp="1"/>
          </p:cNvSpPr>
          <p:nvPr>
            <p:ph sz="quarter" idx="10"/>
          </p:nvPr>
        </p:nvSpPr>
        <p:spPr/>
        <p:txBody>
          <a:bodyPr>
            <a:normAutofit/>
          </a:bodyPr>
          <a:lstStyle/>
          <a:p>
            <a:pPr marL="365773" indent="-365773">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Environ 1 utilisateur de PrEP orale sur 200 peut développer une élévation de la créatinine sérique.</a:t>
            </a:r>
          </a:p>
          <a:p>
            <a:pPr marL="822992" lvl="1" indent="-457216">
              <a:lnSpc>
                <a:spcPts val="2601"/>
              </a:lnSpc>
              <a:spcBef>
                <a:spcPts val="1801"/>
              </a:spcBef>
              <a:buFont typeface="Wingdings" panose="05000000000000000000" pitchFamily="2" charset="2"/>
              <a:buChar char="§"/>
            </a:pPr>
            <a:r>
              <a:rPr lang="fr-FR" sz="2000" b="0" i="0" strike="noStrike" cap="none" spc="-41" baseline="0" dirty="0">
                <a:solidFill>
                  <a:srgbClr val="000000"/>
                </a:solidFill>
                <a:effectLst/>
                <a:latin typeface="Calibri"/>
                <a:ea typeface="Calibri" panose="020F0502020204030204"/>
                <a:cs typeface="Calibri"/>
              </a:rPr>
              <a:t>Définie comme une augmentation de 50 % par rapport à la référence ou une élévation au-dessus de la plage normale</a:t>
            </a:r>
          </a:p>
          <a:p>
            <a:pPr marL="822992" lvl="1" indent="-457216">
              <a:lnSpc>
                <a:spcPts val="2601"/>
              </a:lnSpc>
              <a:spcBef>
                <a:spcPts val="1801"/>
              </a:spcBef>
              <a:buFont typeface="Wingdings" panose="05000000000000000000" pitchFamily="2" charset="2"/>
              <a:buChar char="§"/>
            </a:pPr>
            <a:r>
              <a:rPr lang="fr-FR" sz="2000" b="0" i="0" strike="noStrike" cap="none" spc="-41" baseline="0" dirty="0">
                <a:solidFill>
                  <a:srgbClr val="000000"/>
                </a:solidFill>
                <a:effectLst/>
                <a:latin typeface="Calibri"/>
                <a:ea typeface="Calibri" panose="020F0502020204030204"/>
                <a:cs typeface="Calibri"/>
              </a:rPr>
              <a:t>Rappel : L’insuffisance rénale est définie comme une clairance de la créatinine estimée à &lt; 60 ml/min.</a:t>
            </a:r>
          </a:p>
          <a:p>
            <a:pPr marL="365773" indent="-365773">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Les élévations de la créatinine ont généralement </a:t>
            </a:r>
            <a:r>
              <a:rPr lang="fr-FR" sz="2000" b="1" i="0" strike="noStrike" cap="none" spc="-41" baseline="0" dirty="0">
                <a:solidFill>
                  <a:srgbClr val="000000"/>
                </a:solidFill>
                <a:effectLst/>
                <a:latin typeface="Calibri"/>
                <a:ea typeface="Calibri" panose="020F0502020204030204"/>
                <a:cs typeface="Calibri"/>
              </a:rPr>
              <a:t>disparu</a:t>
            </a:r>
            <a:r>
              <a:rPr lang="fr-FR" sz="2000" b="0" i="0" strike="noStrike" cap="none" spc="-41" baseline="0" dirty="0">
                <a:solidFill>
                  <a:srgbClr val="000000"/>
                </a:solidFill>
                <a:effectLst/>
                <a:latin typeface="Calibri"/>
                <a:ea typeface="Calibri" panose="020F0502020204030204"/>
                <a:cs typeface="Calibri"/>
              </a:rPr>
              <a:t> </a:t>
            </a:r>
            <a:r>
              <a:rPr lang="fr-FR" sz="2000" b="1" i="0" strike="noStrike" cap="none" spc="-41" baseline="0" dirty="0">
                <a:solidFill>
                  <a:srgbClr val="000000"/>
                </a:solidFill>
                <a:effectLst/>
                <a:latin typeface="Calibri"/>
                <a:ea typeface="Calibri" panose="020F0502020204030204"/>
                <a:cs typeface="Calibri"/>
              </a:rPr>
              <a:t>après l’arrêt de la PrEP orale</a:t>
            </a:r>
            <a:r>
              <a:rPr lang="fr-FR" sz="2000" b="0" i="0" strike="noStrike" cap="none" spc="-41" baseline="0" dirty="0">
                <a:solidFill>
                  <a:srgbClr val="000000"/>
                </a:solidFill>
                <a:effectLst/>
                <a:latin typeface="Calibri"/>
                <a:ea typeface="Calibri" panose="020F0502020204030204"/>
                <a:cs typeface="Calibri"/>
              </a:rPr>
              <a:t>.</a:t>
            </a:r>
          </a:p>
          <a:p>
            <a:pPr marL="365773" indent="-365773">
              <a:lnSpc>
                <a:spcPts val="2601"/>
              </a:lnSpc>
              <a:spcBef>
                <a:spcPts val="1801"/>
              </a:spcBef>
            </a:pPr>
            <a:r>
              <a:rPr lang="fr-FR" sz="2000" b="0" i="0" strike="noStrike" cap="none" spc="-41" baseline="0" dirty="0">
                <a:solidFill>
                  <a:srgbClr val="000000"/>
                </a:solidFill>
                <a:effectLst/>
                <a:latin typeface="Calibri"/>
                <a:ea typeface="Calibri" panose="020F0502020204030204"/>
                <a:cs typeface="Calibri"/>
              </a:rPr>
              <a:t>Il est important de surveiller l’élévation </a:t>
            </a:r>
            <a:r>
              <a:rPr lang="fr-FR" sz="2000" b="1" i="0" strike="noStrike" cap="none" spc="-41" baseline="0" dirty="0">
                <a:solidFill>
                  <a:srgbClr val="000000"/>
                </a:solidFill>
                <a:effectLst/>
                <a:latin typeface="Calibri"/>
                <a:ea typeface="Calibri" panose="020F0502020204030204"/>
                <a:cs typeface="Calibri"/>
              </a:rPr>
              <a:t>transitoire de la créatinine </a:t>
            </a:r>
            <a:r>
              <a:rPr lang="fr-FR" sz="2000" b="0" i="0" strike="noStrike" cap="none" spc="-41" baseline="0" dirty="0">
                <a:solidFill>
                  <a:srgbClr val="000000"/>
                </a:solidFill>
                <a:effectLst/>
                <a:latin typeface="Calibri"/>
                <a:ea typeface="Calibri" panose="020F0502020204030204"/>
                <a:cs typeface="Calibri"/>
              </a:rPr>
              <a:t>et d’être attentif aux signes d’</a:t>
            </a:r>
            <a:r>
              <a:rPr lang="fr-FR" sz="2000" b="1" i="0" strike="noStrike" cap="none" spc="-41" baseline="0" dirty="0">
                <a:solidFill>
                  <a:srgbClr val="000000"/>
                </a:solidFill>
                <a:effectLst/>
                <a:latin typeface="Calibri"/>
                <a:ea typeface="Calibri" panose="020F0502020204030204"/>
                <a:cs typeface="Calibri"/>
              </a:rPr>
              <a:t>insuffisance rénale chronique ou sévère.</a:t>
            </a:r>
          </a:p>
          <a:p>
            <a:pPr marL="365773" indent="-365773">
              <a:lnSpc>
                <a:spcPts val="2601"/>
              </a:lnSpc>
              <a:spcBef>
                <a:spcPts val="1801"/>
              </a:spcBef>
            </a:pPr>
            <a:r>
              <a:rPr lang="fr-FR" sz="2000" b="1" i="0" strike="noStrike" cap="none" spc="-41" baseline="0" dirty="0">
                <a:solidFill>
                  <a:srgbClr val="000000"/>
                </a:solidFill>
                <a:effectLst/>
                <a:latin typeface="Calibri"/>
                <a:ea typeface="Calibri" panose="020F0502020204030204"/>
                <a:cs typeface="Calibri"/>
              </a:rPr>
              <a:t>L’élévation de la créatinine étant très rare, le dépistage de la clairance de la créatinine est facultatif et basé sur la disponibilité pour toutes les populations</a:t>
            </a:r>
          </a:p>
          <a:p>
            <a:endParaRPr lang="en-US" sz="2000" dirty="0"/>
          </a:p>
          <a:p>
            <a:endParaRPr lang="en-US" sz="2000" dirty="0"/>
          </a:p>
        </p:txBody>
      </p:sp>
    </p:spTree>
    <p:extLst>
      <p:ext uri="{BB962C8B-B14F-4D97-AF65-F5344CB8AC3E}">
        <p14:creationId xmlns:p14="http://schemas.microsoft.com/office/powerpoint/2010/main" val="28382144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Gestion de l’élévation de la créatinine</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fr-FR" sz="2200" b="0" i="0" strike="noStrike" cap="none" spc="-60" baseline="0" dirty="0">
                <a:solidFill>
                  <a:srgbClr val="000000"/>
                </a:solidFill>
                <a:effectLst/>
                <a:latin typeface="Calibri"/>
                <a:ea typeface="Calibri" panose="020F0502020204030204"/>
                <a:cs typeface="Calibri"/>
              </a:rPr>
              <a:t>Arrêter la PrEP orale si l’élévation de la créatinine est confirmée sur un échantillon distinct un autre jour et si la clairance de la créatinine estimée diminue à &lt; 60 ml/min.</a:t>
            </a:r>
          </a:p>
          <a:p>
            <a:pPr marL="365773" indent="-365773">
              <a:lnSpc>
                <a:spcPts val="2601"/>
              </a:lnSpc>
              <a:spcBef>
                <a:spcPts val="1801"/>
              </a:spcBef>
            </a:pPr>
            <a:r>
              <a:rPr lang="fr-FR" sz="2200" b="0" i="0" strike="noStrike" cap="none" spc="-60" baseline="0" dirty="0">
                <a:solidFill>
                  <a:srgbClr val="000000"/>
                </a:solidFill>
                <a:effectLst/>
                <a:latin typeface="Calibri"/>
                <a:ea typeface="Calibri" panose="020F0502020204030204"/>
                <a:cs typeface="Calibri"/>
              </a:rPr>
              <a:t>Après l’arrêt de la PrEP orale, la créatinine doit être contrôlée pendant encore </a:t>
            </a:r>
            <a:br>
              <a:rPr sz="2200" dirty="0"/>
            </a:br>
            <a:r>
              <a:rPr lang="fr-FR" sz="2200" b="0" i="0" strike="noStrike" cap="none" spc="-60" baseline="0" dirty="0">
                <a:solidFill>
                  <a:srgbClr val="000000"/>
                </a:solidFill>
                <a:effectLst/>
                <a:latin typeface="Calibri"/>
                <a:ea typeface="Calibri" panose="020F0502020204030204"/>
                <a:cs typeface="Calibri"/>
              </a:rPr>
              <a:t>un à trois mois, et la PrEP orale peut être reprise si le DFGe revient à &gt; 60 ml/min.</a:t>
            </a:r>
          </a:p>
          <a:p>
            <a:pPr marL="365773" indent="-365773">
              <a:lnSpc>
                <a:spcPts val="2601"/>
              </a:lnSpc>
              <a:spcBef>
                <a:spcPts val="1801"/>
              </a:spcBef>
            </a:pPr>
            <a:r>
              <a:rPr lang="fr-FR" sz="2200" b="0" i="0" strike="noStrike" cap="none" spc="-60" baseline="0" dirty="0">
                <a:solidFill>
                  <a:srgbClr val="000000"/>
                </a:solidFill>
                <a:effectLst/>
                <a:latin typeface="Calibri"/>
                <a:ea typeface="Calibri" panose="020F0502020204030204"/>
                <a:cs typeface="Calibri"/>
              </a:rPr>
              <a:t>Envisager des causes supplémentaires et la prise en charge des élévations de la créatinine si :</a:t>
            </a:r>
          </a:p>
          <a:p>
            <a:pPr marL="731547" lvl="1" indent="-365773">
              <a:lnSpc>
                <a:spcPts val="2601"/>
              </a:lnSpc>
              <a:buFont typeface="Wingdings" panose="05000000000000000000" pitchFamily="2" charset="2"/>
              <a:buChar char="§"/>
            </a:pPr>
            <a:r>
              <a:rPr lang="fr-FR" sz="2200" b="0" i="0" strike="noStrike" cap="none" spc="-60" baseline="0" dirty="0">
                <a:solidFill>
                  <a:srgbClr val="000000"/>
                </a:solidFill>
                <a:effectLst/>
                <a:latin typeface="Calibri"/>
                <a:ea typeface="Calibri" panose="020F0502020204030204"/>
                <a:cs typeface="Calibri"/>
              </a:rPr>
              <a:t>L’élévation de la créatinine atteint plus de trois fois la valeur de référence</a:t>
            </a:r>
          </a:p>
          <a:p>
            <a:pPr marL="731547" lvl="1" indent="-365773">
              <a:lnSpc>
                <a:spcPts val="2601"/>
              </a:lnSpc>
              <a:buFont typeface="Wingdings" panose="05000000000000000000" pitchFamily="2" charset="2"/>
              <a:buChar char="§"/>
            </a:pPr>
            <a:r>
              <a:rPr lang="fr-FR" sz="2200" b="0" i="0" strike="noStrike" cap="none" spc="-60" baseline="0" dirty="0">
                <a:solidFill>
                  <a:srgbClr val="000000"/>
                </a:solidFill>
                <a:effectLst/>
                <a:latin typeface="Calibri"/>
                <a:ea typeface="Calibri" panose="020F0502020204030204"/>
                <a:cs typeface="Calibri"/>
              </a:rPr>
              <a:t>La fonction rénale ou les élévations de la créatinine ne reviennent pas à des niveaux normaux dans les trois mois suivant l’arrêt de la PrEP orale</a:t>
            </a:r>
          </a:p>
          <a:p>
            <a:pPr marL="365773" indent="-365773">
              <a:lnSpc>
                <a:spcPts val="2601"/>
              </a:lnSpc>
              <a:spcBef>
                <a:spcPts val="1801"/>
              </a:spcBef>
            </a:pPr>
            <a:r>
              <a:rPr lang="fr-FR" sz="2200" b="0" i="0" strike="noStrike" cap="none" spc="-60" baseline="0" dirty="0">
                <a:solidFill>
                  <a:srgbClr val="000000"/>
                </a:solidFill>
                <a:effectLst/>
                <a:latin typeface="Calibri"/>
                <a:ea typeface="Calibri" panose="020F0502020204030204"/>
                <a:cs typeface="Calibri"/>
              </a:rPr>
              <a:t>Les causes fréquentes d’insuffisance rénale chronique ou sévère comprennent : diabète sucré, hypertension systémique non contrôlée, infection par le virus de l’hépatite C, insuffisance hépatique et pré-éclampsie pendant la grossesse.</a:t>
            </a:r>
          </a:p>
        </p:txBody>
      </p:sp>
    </p:spTree>
    <p:extLst>
      <p:ext uri="{BB962C8B-B14F-4D97-AF65-F5344CB8AC3E}">
        <p14:creationId xmlns:p14="http://schemas.microsoft.com/office/powerpoint/2010/main" val="38110989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E02FE-5787-4477-9672-964DD2D5A7F4}"/>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5" name="Content Placeholder 4">
            <a:extLst>
              <a:ext uri="{FF2B5EF4-FFF2-40B4-BE49-F238E27FC236}">
                <a16:creationId xmlns:a16="http://schemas.microsoft.com/office/drawing/2014/main" id="{397E160E-7C36-4866-80BC-AFE442C15D09}"/>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L’élévation de la créatinine sérique est extrêmement fréquente chez les utilisateurs de la PrEP orale. »</a:t>
            </a:r>
            <a:endParaRPr lang="en-US" sz="2600" dirty="0"/>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endParaRPr lang="en-US" sz="2600" b="1" dirty="0">
              <a:ea typeface="+mn-lt"/>
              <a:cs typeface="+mn-lt"/>
            </a:endParaRPr>
          </a:p>
        </p:txBody>
      </p:sp>
    </p:spTree>
    <p:extLst>
      <p:ext uri="{BB962C8B-B14F-4D97-AF65-F5344CB8AC3E}">
        <p14:creationId xmlns:p14="http://schemas.microsoft.com/office/powerpoint/2010/main" val="14090880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A08C9-A6E6-423D-9325-F10A672FCE1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endParaRPr lang="en-US" sz="3400" dirty="0"/>
          </a:p>
        </p:txBody>
      </p:sp>
      <p:sp>
        <p:nvSpPr>
          <p:cNvPr id="5" name="Content Placeholder 4">
            <a:extLst>
              <a:ext uri="{FF2B5EF4-FFF2-40B4-BE49-F238E27FC236}">
                <a16:creationId xmlns:a16="http://schemas.microsoft.com/office/drawing/2014/main" id="{4337282C-AEE9-4068-A079-F95F0B41D4AD}"/>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L’élévation de la créatinine sérique est extrêmement fréquente chez les utilisateurs de la PrEP orale. »</a:t>
            </a:r>
            <a:endParaRPr lang="en-US" sz="2600" dirty="0"/>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endParaRPr lang="en-US" sz="2600" b="1" u="sng" dirty="0">
              <a:ea typeface="+mn-lt"/>
              <a:cs typeface="+mn-lt"/>
            </a:endParaRPr>
          </a:p>
        </p:txBody>
      </p:sp>
      <p:sp>
        <p:nvSpPr>
          <p:cNvPr id="3" name="Content Placeholder 2">
            <a:extLst>
              <a:ext uri="{FF2B5EF4-FFF2-40B4-BE49-F238E27FC236}">
                <a16:creationId xmlns:a16="http://schemas.microsoft.com/office/drawing/2014/main" id="{40472938-F4B3-472F-9200-9FF57D9DD940}"/>
              </a:ext>
            </a:extLst>
          </p:cNvPr>
          <p:cNvSpPr txBox="1"/>
          <p:nvPr/>
        </p:nvSpPr>
        <p:spPr bwMode="auto">
          <a:xfrm>
            <a:off x="1148933" y="5511117"/>
            <a:ext cx="10433470" cy="870636"/>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
                <a:srgbClr val="1F497D"/>
              </a:buClr>
              <a:buNone/>
              <a:defRPr/>
            </a:pPr>
            <a:r>
              <a:rPr lang="fr-FR" sz="2200" b="0" i="0" strike="noStrike" cap="none" spc="-41" baseline="0" dirty="0">
                <a:solidFill>
                  <a:srgbClr val="000000"/>
                </a:solidFill>
                <a:effectLst/>
                <a:latin typeface="Calibri"/>
                <a:ea typeface="Calibri" panose="020F0502020204030204"/>
                <a:cs typeface="Calibri"/>
              </a:rPr>
              <a:t>Les élévations de la créatinine sérique ne sont pas fréquentes. Environ 1 utilisateur de PrEP orale sur 200 peut développer une élévation de la créatinine sérique.</a:t>
            </a:r>
            <a:endParaRPr lang="en-US" sz="2200" spc="-50" dirty="0">
              <a:cs typeface="Calibri"/>
            </a:endParaRPr>
          </a:p>
        </p:txBody>
      </p:sp>
    </p:spTree>
    <p:extLst>
      <p:ext uri="{BB962C8B-B14F-4D97-AF65-F5344CB8AC3E}">
        <p14:creationId xmlns:p14="http://schemas.microsoft.com/office/powerpoint/2010/main" val="13282085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Séroconversion sous PrEP orale</a:t>
            </a:r>
          </a:p>
        </p:txBody>
      </p:sp>
      <p:sp>
        <p:nvSpPr>
          <p:cNvPr id="3" name="Content Placeholder 2"/>
          <p:cNvSpPr>
            <a:spLocks noGrp="1"/>
          </p:cNvSpPr>
          <p:nvPr>
            <p:ph sz="quarter" idx="10"/>
          </p:nvPr>
        </p:nvSpPr>
        <p:spPr/>
        <p:txBody>
          <a:bodyPr>
            <a:noAutofit/>
          </a:bodyPr>
          <a:lstStyle/>
          <a:p>
            <a:pPr marL="365773" indent="-365773">
              <a:lnSpc>
                <a:spcPts val="2601"/>
              </a:lnSpc>
            </a:pPr>
            <a:r>
              <a:rPr lang="fr-FR" sz="2200" b="0" i="0" strike="noStrike" cap="none" spc="-41" baseline="0" dirty="0">
                <a:solidFill>
                  <a:srgbClr val="000000"/>
                </a:solidFill>
                <a:effectLst/>
                <a:latin typeface="Calibri"/>
                <a:ea typeface="Calibri" panose="020F0502020204030204"/>
                <a:cs typeface="Calibri"/>
              </a:rPr>
              <a:t>Dans les essais cliniques, le niveau d’efficacité dans la prévention de l’acquisition du VIH était fortement corrélé à l’observance.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L’acquisition du VIH peut être évitée par une utilisation efficace de la PrEP orale.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Une séroconversion au VIH après la prescription de la PrEP orale peut se produire si la PrEP orale n’est pas utilisée correctement ou si l’acquisition du VIH n’a pas été diagnostiquée au moment de l’instauration de la PrEP orale.</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Comme nous l’avons vu, le conseil doit inclure des informations pour aider les utilisateurs de la PrEP orale à reconnaître les signes et symptômes d’IAH, qui doivent inciter à une visite clinique sans délai.</a:t>
            </a:r>
          </a:p>
        </p:txBody>
      </p:sp>
    </p:spTree>
    <p:extLst>
      <p:ext uri="{BB962C8B-B14F-4D97-AF65-F5344CB8AC3E}">
        <p14:creationId xmlns:p14="http://schemas.microsoft.com/office/powerpoint/2010/main" val="179163430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Gestion de la séroconversion</a:t>
            </a:r>
          </a:p>
        </p:txBody>
      </p:sp>
      <p:sp>
        <p:nvSpPr>
          <p:cNvPr id="3" name="Content Placeholder 2"/>
          <p:cNvSpPr>
            <a:spLocks noGrp="1"/>
          </p:cNvSpPr>
          <p:nvPr>
            <p:ph sz="quarter" idx="10"/>
          </p:nvPr>
        </p:nvSpPr>
        <p:spPr/>
        <p:txBody>
          <a:bodyPr>
            <a:no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Si une personne utilisant la PrEP orale est positive au VIH, la PrEP orale doit être </a:t>
            </a:r>
            <a:r>
              <a:rPr lang="fr-FR" sz="2200" b="1" i="0" strike="noStrike" cap="none" spc="-41" baseline="0" dirty="0">
                <a:solidFill>
                  <a:srgbClr val="000000"/>
                </a:solidFill>
                <a:effectLst/>
                <a:latin typeface="Calibri"/>
                <a:ea typeface="Calibri" panose="020F0502020204030204"/>
                <a:cs typeface="Calibri"/>
              </a:rPr>
              <a:t>arrêtée immédiatement </a:t>
            </a:r>
            <a:r>
              <a:rPr lang="fr-FR" sz="2200" b="0" i="0" strike="noStrike" cap="none" spc="-41" baseline="0" dirty="0">
                <a:solidFill>
                  <a:srgbClr val="000000"/>
                </a:solidFill>
                <a:effectLst/>
                <a:latin typeface="Calibri"/>
                <a:ea typeface="Calibri" panose="020F0502020204030204"/>
                <a:cs typeface="Calibri"/>
              </a:rPr>
              <a:t>et la personne doit être orientée vers un traitement rapide du VIH. </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Transition de la PrEP orale au traitement du VIH sans interruption pour éviter la possibilité d’une résurgence de la charge virale, d’une atteinte immunologique et de transmissions secondaires</a:t>
            </a:r>
            <a:r>
              <a:rPr lang="fr-FR" sz="2200" b="1" i="0" strike="noStrike" cap="none" spc="-41" baseline="0" dirty="0">
                <a:solidFill>
                  <a:srgbClr val="000000"/>
                </a:solidFill>
                <a:effectLst/>
                <a:latin typeface="Calibri"/>
                <a:ea typeface="Calibri" panose="020F0502020204030204"/>
                <a:cs typeface="Calibri"/>
              </a:rPr>
              <a:t>.</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Le suivi de la séroconversion est important pour déterminer les lacunes en matière de soins et identifier les besoins de sensibilisation des clients de la PrEP orale si l’observance pose problème.</a:t>
            </a:r>
          </a:p>
        </p:txBody>
      </p:sp>
    </p:spTree>
    <p:extLst>
      <p:ext uri="{BB962C8B-B14F-4D97-AF65-F5344CB8AC3E}">
        <p14:creationId xmlns:p14="http://schemas.microsoft.com/office/powerpoint/2010/main" val="13541546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Minimiser la stigmatisation de la PrEP orale</a:t>
            </a:r>
          </a:p>
        </p:txBody>
      </p:sp>
      <p:sp>
        <p:nvSpPr>
          <p:cNvPr id="3" name="Content Placeholder 2"/>
          <p:cNvSpPr>
            <a:spLocks noGrp="1"/>
          </p:cNvSpPr>
          <p:nvPr>
            <p:ph sz="quarter" idx="10"/>
          </p:nvPr>
        </p:nvSpPr>
        <p:spPr>
          <a:xfrm>
            <a:off x="1148933" y="1149350"/>
            <a:ext cx="10433470" cy="4794250"/>
          </a:xfrm>
        </p:spPr>
        <p:txBody>
          <a:bodyPr>
            <a:noAutofit/>
          </a:bodyPr>
          <a:lstStyle/>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La confidentialité est essentielle dans les services de PrEP orale. </a:t>
            </a:r>
          </a:p>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Les personnes peuvent être confrontées à la stigmatisation si leur utilisation de la PrEP orale est connue. </a:t>
            </a:r>
          </a:p>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L’utilisation de la PrEP orale peut exacerber la stigmatisation si d’autres considèrent à tort la PrEP orale</a:t>
            </a:r>
          </a:p>
          <a:p>
            <a:pPr lvl="1">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Comme une preuve de comportement irresponsable ou de comportement stigmatisé</a:t>
            </a:r>
          </a:p>
          <a:p>
            <a:pPr lvl="1">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Est un traitement contre le VIH</a:t>
            </a:r>
          </a:p>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La stigmatisation diminuera l’adoption et l’observance de la PrEP orale chez les personnes qui pourraient autrement en bénéficier.</a:t>
            </a:r>
          </a:p>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Présenter la PrEP orale aux communautés comme un choix responsable qui prévient l’acquisition du VIH, augmentera l’impact de la PrEP orale, préviendra les cas d’acquisition du VIH et contribuera à réduire la stigmatisation.</a:t>
            </a:r>
          </a:p>
          <a:p>
            <a:pPr>
              <a:lnSpc>
                <a:spcPct val="100000"/>
              </a:lnSpc>
              <a:spcBef>
                <a:spcPct val="0"/>
              </a:spcBef>
            </a:pPr>
            <a:r>
              <a:rPr lang="fr-FR" sz="2200" b="0" i="0" strike="noStrike" cap="none" spc="-41" baseline="0" dirty="0">
                <a:solidFill>
                  <a:srgbClr val="000000"/>
                </a:solidFill>
                <a:effectLst/>
                <a:latin typeface="Calibri"/>
                <a:ea typeface="Calibri" panose="020F0502020204030204"/>
                <a:cs typeface="Calibri"/>
              </a:rPr>
              <a:t>Les populations clés souvent confrontées à la stigmatisation et à la discrimination dans de nombreux contextes, peuvent avoir besoin d’un soutien supplémentaire pour surmonter la stigmatisation liée à l’utilisation de la PrEP orale.</a:t>
            </a:r>
          </a:p>
        </p:txBody>
      </p:sp>
    </p:spTree>
    <p:extLst>
      <p:ext uri="{BB962C8B-B14F-4D97-AF65-F5344CB8AC3E}">
        <p14:creationId xmlns:p14="http://schemas.microsoft.com/office/powerpoint/2010/main" val="5840471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p:cNvSpPr>
            <a:spLocks noGrp="1"/>
          </p:cNvSpPr>
          <p:nvPr>
            <p:ph idx="1"/>
          </p:nvPr>
        </p:nvSpPr>
        <p:spPr/>
        <p:txBody>
          <a:bodyPr>
            <a:normAutofit/>
          </a:bodyPr>
          <a:lstStyle/>
          <a:p>
            <a:pPr marL="365773" indent="-365773">
              <a:spcBef>
                <a:spcPts val="1801"/>
              </a:spcBef>
            </a:pPr>
            <a:endParaRPr lang="en-US" sz="2200" spc="-41" dirty="0"/>
          </a:p>
          <a:p>
            <a:pPr marL="365773" indent="-365773">
              <a:spcBef>
                <a:spcPts val="1801"/>
              </a:spcBef>
            </a:pPr>
            <a:endParaRPr lang="en-US" sz="2200" spc="-41" dirty="0"/>
          </a:p>
          <a:p>
            <a:pPr marL="365773" indent="-365773">
              <a:spcBef>
                <a:spcPts val="1801"/>
              </a:spcBef>
            </a:pPr>
            <a:r>
              <a:rPr lang="fr-FR" sz="2200" b="0" i="0" strike="noStrike" cap="none" spc="-41" baseline="0" dirty="0">
                <a:solidFill>
                  <a:srgbClr val="000000"/>
                </a:solidFill>
                <a:effectLst/>
                <a:latin typeface="Calibri"/>
                <a:ea typeface="Calibri" panose="020F0502020204030204"/>
                <a:cs typeface="Calibri"/>
              </a:rPr>
              <a:t>Quelles sont les stratégies possibles pour minimiser la stigmatisation à laquelle vos clients de la PrEP orale peuvent être confrontés ? </a:t>
            </a:r>
            <a:endParaRPr lang="en-US" sz="2200" spc="-41" dirty="0">
              <a:cs typeface="Calibri"/>
            </a:endParaRPr>
          </a:p>
          <a:p>
            <a:pPr marL="0" indent="0">
              <a:spcBef>
                <a:spcPts val="1801"/>
              </a:spcBef>
              <a:buNone/>
            </a:pPr>
            <a:endParaRPr lang="en-US" sz="2200" spc="-41" dirty="0">
              <a:cs typeface="Calibri"/>
            </a:endParaRPr>
          </a:p>
        </p:txBody>
      </p:sp>
    </p:spTree>
    <p:extLst>
      <p:ext uri="{BB962C8B-B14F-4D97-AF65-F5344CB8AC3E}">
        <p14:creationId xmlns:p14="http://schemas.microsoft.com/office/powerpoint/2010/main" val="13474012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Résumé du Module 4</a:t>
            </a:r>
          </a:p>
        </p:txBody>
      </p:sp>
      <p:sp>
        <p:nvSpPr>
          <p:cNvPr id="3" name="Content Placeholder 2"/>
          <p:cNvSpPr>
            <a:spLocks noGrp="1"/>
          </p:cNvSpPr>
          <p:nvPr>
            <p:ph sz="quarter" idx="10"/>
          </p:nvPr>
        </p:nvSpPr>
        <p:spPr/>
        <p:txBody>
          <a:bodyPr>
            <a:noAutofit/>
          </a:bodyPr>
          <a:lstStyle/>
          <a:p>
            <a:pPr marL="0" indent="0">
              <a:spcAft>
                <a:spcPts val="500"/>
              </a:spcAft>
              <a:buNone/>
            </a:pPr>
            <a:r>
              <a:rPr lang="fr-FR" sz="2200" b="1" i="0" strike="noStrike" cap="none" spc="-60" baseline="0" dirty="0">
                <a:solidFill>
                  <a:srgbClr val="000000"/>
                </a:solidFill>
                <a:effectLst/>
                <a:latin typeface="Calibri"/>
                <a:ea typeface="Calibri" panose="020F0502020204030204"/>
                <a:cs typeface="Calibri"/>
              </a:rPr>
              <a:t>Après avoir terminé le Module 4, les participants peuvent désormais :</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comment gérer l’élévation de la créatinine</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comment gérer la séroconversion</a:t>
            </a:r>
          </a:p>
          <a:p>
            <a:pPr marL="365773" lvl="1" indent="-365773">
              <a:spcBef>
                <a:spcPts val="1200"/>
              </a:spcBef>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Développer des stratégies pour minimiser la stigmatisation de la PrEP orale</a:t>
            </a:r>
          </a:p>
        </p:txBody>
      </p:sp>
      <p:pic>
        <p:nvPicPr>
          <p:cNvPr id="8" name="Graphic 7" descr="Classroom">
            <a:extLst>
              <a:ext uri="{FF2B5EF4-FFF2-40B4-BE49-F238E27FC236}">
                <a16:creationId xmlns:a16="http://schemas.microsoft.com/office/drawing/2014/main" id="{5A5104F8-1CD5-4451-8098-8003D85EF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192828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Règles de base de la discussion</a:t>
            </a:r>
          </a:p>
        </p:txBody>
      </p:sp>
      <p:sp>
        <p:nvSpPr>
          <p:cNvPr id="3" name="Content Placeholder 2"/>
          <p:cNvSpPr>
            <a:spLocks noGrp="1"/>
          </p:cNvSpPr>
          <p:nvPr>
            <p:ph idx="1"/>
          </p:nvPr>
        </p:nvSpPr>
        <p:spPr/>
        <p:txBody>
          <a:bodyPr>
            <a:noAutofit/>
          </a:bodyPr>
          <a:lstStyle/>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Soyez à l’heure.</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Ne parlez pas de vos patients. </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Respectez le droit des gens à avoir des opinions différentes.</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Participez activement à toutes les activités de formation.</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Limitez l’utilisation du téléphone portable si vous le trouvez perturbant pour vous ou si vous pensez qu’il pourrait l’être pour les autres.</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N’hésitez pas à poser des questions, autant que vous voulez.</a:t>
            </a:r>
          </a:p>
          <a:p>
            <a:pPr marL="365773" indent="-365773">
              <a:spcBef>
                <a:spcPts val="601"/>
              </a:spcBef>
            </a:pPr>
            <a:r>
              <a:rPr lang="fr-FR" sz="2200" b="0" i="0" strike="noStrike" cap="none" spc="0" baseline="0" dirty="0">
                <a:solidFill>
                  <a:srgbClr val="000000"/>
                </a:solidFill>
                <a:effectLst/>
                <a:latin typeface="Calibri"/>
                <a:ea typeface="Calibri" panose="020F0502020204030204"/>
                <a:cs typeface="Calibri"/>
              </a:rPr>
              <a:t>Laissez les autres terminer de parler avant de répondre ou de commenter. </a:t>
            </a:r>
          </a:p>
          <a:p>
            <a:pPr marL="365773" indent="-365773">
              <a:spcBef>
                <a:spcPts val="601"/>
              </a:spcBef>
            </a:pPr>
            <a:r>
              <a:rPr lang="fr-FR" sz="2200" b="1" i="0" strike="noStrike" cap="none" spc="0" baseline="0" dirty="0">
                <a:solidFill>
                  <a:srgbClr val="000000"/>
                </a:solidFill>
                <a:effectLst/>
                <a:latin typeface="Calibri"/>
                <a:ea typeface="Calibri" panose="020F0502020204030204"/>
                <a:cs typeface="Calibri"/>
              </a:rPr>
              <a:t>Y a-t-il d’autres règles de base à ajouter ?</a:t>
            </a:r>
          </a:p>
        </p:txBody>
      </p:sp>
    </p:spTree>
    <p:extLst>
      <p:ext uri="{BB962C8B-B14F-4D97-AF65-F5344CB8AC3E}">
        <p14:creationId xmlns:p14="http://schemas.microsoft.com/office/powerpoint/2010/main" val="147694757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fr-FR" sz="3600" b="1" i="0" strike="noStrike" cap="none" spc="0" baseline="0" dirty="0">
                <a:solidFill>
                  <a:srgbClr val="FFFFFF"/>
                </a:solidFill>
                <a:effectLst/>
                <a:latin typeface="Calibri"/>
                <a:ea typeface="Calibri" panose="020F0502020204030204"/>
                <a:cs typeface="Calibri"/>
              </a:rPr>
              <a:t>Section N°5</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350310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699062"/>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711506"/>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a:t>
            </a:r>
            <a:br>
              <a:rPr sz="2400" dirty="0"/>
            </a:br>
            <a:r>
              <a:rPr lang="fr-FR" sz="2400" b="1" i="0" strike="noStrike" cap="none" spc="0" baseline="0" dirty="0">
                <a:solidFill>
                  <a:srgbClr val="FFFFFF"/>
                </a:solidFill>
                <a:effectLst/>
                <a:latin typeface="Arial Narrow"/>
                <a:ea typeface="Arial Narrow"/>
                <a:cs typeface="Arial Narrow"/>
              </a:rPr>
              <a:t>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9" name="Title 1">
            <a:extLst>
              <a:ext uri="{FF2B5EF4-FFF2-40B4-BE49-F238E27FC236}">
                <a16:creationId xmlns:a16="http://schemas.microsoft.com/office/drawing/2014/main" id="{E1ED011A-DF74-4F9F-AFC6-A37A9BAF854B}"/>
              </a:ext>
            </a:extLst>
          </p:cNvPr>
          <p:cNvSpPr>
            <a:spLocks noGrp="1"/>
          </p:cNvSpPr>
          <p:nvPr>
            <p:ph type="title"/>
          </p:nvPr>
        </p:nvSpPr>
        <p:spPr>
          <a:xfrm>
            <a:off x="8153401" y="317500"/>
            <a:ext cx="3428999"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5</a:t>
            </a:r>
          </a:p>
        </p:txBody>
      </p:sp>
      <p:sp>
        <p:nvSpPr>
          <p:cNvPr id="17" name="Google Shape;361;p32">
            <a:extLst>
              <a:ext uri="{FF2B5EF4-FFF2-40B4-BE49-F238E27FC236}">
                <a16:creationId xmlns:a16="http://schemas.microsoft.com/office/drawing/2014/main" id="{134B55D0-C9BC-47B5-BB52-7A3117DAE92C}"/>
              </a:ext>
            </a:extLst>
          </p:cNvPr>
          <p:cNvSpPr/>
          <p:nvPr/>
        </p:nvSpPr>
        <p:spPr>
          <a:xfrm>
            <a:off x="1117608" y="3863854"/>
            <a:ext cx="7968258"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38673957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B5B8-EEC7-44B9-8FCE-BFB86D0474DD}"/>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Objectifs d’apprentissage du Module 5</a:t>
            </a:r>
          </a:p>
        </p:txBody>
      </p:sp>
      <p:sp>
        <p:nvSpPr>
          <p:cNvPr id="2" name="Text Placeholder 1">
            <a:extLst>
              <a:ext uri="{FF2B5EF4-FFF2-40B4-BE49-F238E27FC236}">
                <a16:creationId xmlns:a16="http://schemas.microsoft.com/office/drawing/2014/main" id="{4B1A014D-3DBE-094D-8869-EC52DD6FE282}"/>
              </a:ext>
            </a:extLst>
          </p:cNvPr>
          <p:cNvSpPr>
            <a:spLocks noGrp="1"/>
          </p:cNvSpPr>
          <p:nvPr>
            <p:ph sz="quarter" idx="10"/>
          </p:nvPr>
        </p:nvSpPr>
        <p:spPr>
          <a:xfrm>
            <a:off x="1148933" y="1587502"/>
            <a:ext cx="10433470" cy="4187941"/>
          </a:xfrm>
        </p:spPr>
        <p:txBody>
          <a:bodyPr spcFirstLastPara="1" vert="horz" wrap="square" lIns="0" tIns="0" rIns="0" bIns="0" numCol="1" anchor="t" anchorCtr="0" compatLnSpc="1">
            <a:prstTxWarp prst="textNoShape">
              <a:avLst/>
            </a:prstTxWarp>
            <a:spAutoFit/>
          </a:bodyPr>
          <a:lstStyle/>
          <a:p>
            <a:pPr marL="0" indent="0">
              <a:spcAft>
                <a:spcPts val="500"/>
              </a:spcAft>
              <a:buNone/>
            </a:pPr>
            <a:r>
              <a:rPr lang="fr-FR" sz="2600" b="1" i="0" strike="noStrike" cap="none" spc="-60" baseline="0" dirty="0">
                <a:solidFill>
                  <a:srgbClr val="000000"/>
                </a:solidFill>
                <a:effectLst/>
                <a:latin typeface="Calibri"/>
                <a:ea typeface="Calibri" panose="020F0502020204030204"/>
                <a:cs typeface="Calibri"/>
              </a:rPr>
              <a:t>Après avoir terminé le Module 5, les participants seront en mesure de :</a:t>
            </a:r>
            <a:endParaRPr lang="en-US" sz="2600" kern="0" dirty="0">
              <a:solidFill>
                <a:srgbClr val="000000"/>
              </a:solidFill>
              <a:latin typeface="Arial"/>
              <a:cs typeface="Arial"/>
              <a:sym typeface="Arial"/>
            </a:endParaRP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Définir l’ED-PrEP et se familiariser avec les preuves de l’efficacité de l’ED-PrEP</a:t>
            </a:r>
            <a:endParaRPr lang="en-US" sz="2200" dirty="0">
              <a:latin typeface="Calibri"/>
              <a:ea typeface="Calibri" panose="020F0502020204030204" pitchFamily="34" charset="0"/>
              <a:cs typeface="Times New Roman" panose="02020603050405020304" pitchFamily="18" charset="0"/>
            </a:endParaRP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Identifier les candidats à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Expliquer comment prendre efficacement l’ED-PrEP et passer de la PrEP orale quotidienne à l’ED-PrEP</a:t>
            </a:r>
            <a:endParaRPr lang="en-US" sz="2200" dirty="0">
              <a:latin typeface="Calibri"/>
              <a:ea typeface="Calibri" panose="020F0502020204030204" pitchFamily="34" charset="0"/>
              <a:cs typeface="Times New Roman" panose="02020603050405020304" pitchFamily="18" charset="0"/>
            </a:endParaRP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Décrire les avantages et les inconvénients de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Envisager les changements programmatiques nécessaires à la mise en œuvre de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Décrire les messages de conseil clés pour les clients de l’ED-PrEP</a:t>
            </a:r>
          </a:p>
        </p:txBody>
      </p:sp>
      <p:pic>
        <p:nvPicPr>
          <p:cNvPr id="6" name="Graphic 5" descr="Classroom">
            <a:extLst>
              <a:ext uri="{FF2B5EF4-FFF2-40B4-BE49-F238E27FC236}">
                <a16:creationId xmlns:a16="http://schemas.microsoft.com/office/drawing/2014/main" id="{8DF9BF7C-5ED4-4456-951D-D6016596A3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41944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508" y="1143286"/>
            <a:ext cx="8126984" cy="4571428"/>
          </a:xfrm>
          <a:prstGeom prst="rect">
            <a:avLst/>
          </a:prstGeom>
        </p:spPr>
      </p:pic>
      <p:sp>
        <p:nvSpPr>
          <p:cNvPr id="4" name="Title 3">
            <a:extLst>
              <a:ext uri="{FF2B5EF4-FFF2-40B4-BE49-F238E27FC236}">
                <a16:creationId xmlns:a16="http://schemas.microsoft.com/office/drawing/2014/main" id="{C8505964-C857-4679-A3BF-425E8C669E88}"/>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Vidéo des Pays-Bas (4 minutes)</a:t>
            </a:r>
          </a:p>
        </p:txBody>
      </p:sp>
      <p:sp>
        <p:nvSpPr>
          <p:cNvPr id="3" name="Text Placeholder 2">
            <a:extLst>
              <a:ext uri="{FF2B5EF4-FFF2-40B4-BE49-F238E27FC236}">
                <a16:creationId xmlns:a16="http://schemas.microsoft.com/office/drawing/2014/main" id="{E7C24295-B764-449D-AE53-B93ECE72D0A4}"/>
              </a:ext>
            </a:extLst>
          </p:cNvPr>
          <p:cNvSpPr>
            <a:spLocks noGrp="1"/>
          </p:cNvSpPr>
          <p:nvPr>
            <p:ph idx="1"/>
          </p:nvPr>
        </p:nvSpPr>
        <p:spPr>
          <a:xfrm>
            <a:off x="1200154" y="6174234"/>
            <a:ext cx="10382249" cy="313438"/>
          </a:xfrm>
        </p:spPr>
        <p:txBody>
          <a:bodyPr>
            <a:noAutofit/>
          </a:bodyPr>
          <a:lstStyle/>
          <a:p>
            <a:pPr marL="0" indent="0">
              <a:buNone/>
            </a:pPr>
            <a:r>
              <a:rPr lang="fr-FR" sz="800" b="0" i="0" strike="noStrike" cap="none" spc="0" baseline="0" dirty="0">
                <a:solidFill>
                  <a:srgbClr val="000000"/>
                </a:solidFill>
                <a:effectLst/>
                <a:latin typeface="Calibri"/>
                <a:ea typeface="Calibri" panose="020F0502020204030204"/>
                <a:cs typeface="Calibri"/>
              </a:rPr>
              <a:t>Vidéo disponible sur : https://mantotman.nl/en/everything-about-sex/hiv-and-stis/prep/how-use-prep-safely</a:t>
            </a:r>
          </a:p>
        </p:txBody>
      </p:sp>
      <p:sp>
        <p:nvSpPr>
          <p:cNvPr id="2" name="CuadroTexto 1"/>
          <p:cNvSpPr txBox="1"/>
          <p:nvPr/>
        </p:nvSpPr>
        <p:spPr>
          <a:xfrm>
            <a:off x="2857500" y="1779146"/>
            <a:ext cx="716280" cy="215444"/>
          </a:xfrm>
          <a:prstGeom prst="rect">
            <a:avLst/>
          </a:prstGeom>
          <a:noFill/>
        </p:spPr>
        <p:txBody>
          <a:bodyPr wrap="square" lIns="0" tIns="0" rIns="0" bIns="0" rtlCol="0">
            <a:spAutoFit/>
          </a:bodyPr>
          <a:lstStyle/>
          <a:p>
            <a:r>
              <a:rPr lang="fr-FR" sz="1400" b="0" i="0" strike="noStrike" cap="none" spc="0" baseline="0" dirty="0">
                <a:solidFill>
                  <a:srgbClr val="FFFFFF"/>
                </a:solidFill>
                <a:effectLst/>
                <a:latin typeface="Calibri"/>
                <a:ea typeface="Calibri" panose="020F0502020204030204"/>
                <a:cs typeface="Calibri"/>
              </a:rPr>
              <a:t>Vendredi</a:t>
            </a:r>
            <a:endParaRPr lang="es-PE" sz="1400" dirty="0">
              <a:solidFill>
                <a:schemeClr val="bg1"/>
              </a:solidFill>
            </a:endParaRPr>
          </a:p>
        </p:txBody>
      </p:sp>
      <p:sp>
        <p:nvSpPr>
          <p:cNvPr id="6" name="CuadroTexto 5"/>
          <p:cNvSpPr txBox="1"/>
          <p:nvPr/>
        </p:nvSpPr>
        <p:spPr>
          <a:xfrm>
            <a:off x="5814060" y="1779146"/>
            <a:ext cx="693420" cy="213360"/>
          </a:xfrm>
          <a:prstGeom prst="rect">
            <a:avLst/>
          </a:prstGeom>
          <a:noFill/>
        </p:spPr>
        <p:txBody>
          <a:bodyPr wrap="square" lIns="0" tIns="0" rIns="0" bIns="0" rtlCol="0">
            <a:spAutoFit/>
          </a:bodyPr>
          <a:lstStyle/>
          <a:p>
            <a:r>
              <a:rPr lang="fr-FR" sz="1400" b="0" i="0" strike="noStrike" cap="none" spc="0" baseline="0" dirty="0">
                <a:solidFill>
                  <a:srgbClr val="FFFFFF"/>
                </a:solidFill>
                <a:effectLst/>
                <a:latin typeface="Calibri"/>
                <a:ea typeface="Calibri" panose="020F0502020204030204"/>
                <a:cs typeface="Calibri"/>
              </a:rPr>
              <a:t>Samedi</a:t>
            </a:r>
            <a:endParaRPr lang="es-PE" sz="1400" dirty="0">
              <a:solidFill>
                <a:schemeClr val="bg1"/>
              </a:solidFill>
            </a:endParaRPr>
          </a:p>
        </p:txBody>
      </p:sp>
      <p:sp>
        <p:nvSpPr>
          <p:cNvPr id="7" name="CuadroTexto 6"/>
          <p:cNvSpPr txBox="1"/>
          <p:nvPr/>
        </p:nvSpPr>
        <p:spPr>
          <a:xfrm>
            <a:off x="8900160" y="1771526"/>
            <a:ext cx="929640" cy="215444"/>
          </a:xfrm>
          <a:prstGeom prst="rect">
            <a:avLst/>
          </a:prstGeom>
          <a:noFill/>
        </p:spPr>
        <p:txBody>
          <a:bodyPr wrap="square" lIns="0" tIns="0" rIns="0" bIns="0" rtlCol="0">
            <a:spAutoFit/>
          </a:bodyPr>
          <a:lstStyle/>
          <a:p>
            <a:r>
              <a:rPr lang="fr-FR" sz="1400" b="0" i="0" strike="noStrike" cap="none" spc="0" baseline="0" dirty="0">
                <a:solidFill>
                  <a:srgbClr val="FFFFFF"/>
                </a:solidFill>
                <a:effectLst/>
                <a:latin typeface="Calibri"/>
                <a:ea typeface="Calibri" panose="020F0502020204030204"/>
                <a:cs typeface="Calibri"/>
              </a:rPr>
              <a:t>Dimanche</a:t>
            </a:r>
            <a:endParaRPr lang="es-PE" sz="1400" dirty="0">
              <a:solidFill>
                <a:schemeClr val="bg1"/>
              </a:solidFill>
            </a:endParaRPr>
          </a:p>
        </p:txBody>
      </p:sp>
      <p:sp>
        <p:nvSpPr>
          <p:cNvPr id="8" name="CuadroTexto 7"/>
          <p:cNvSpPr txBox="1"/>
          <p:nvPr/>
        </p:nvSpPr>
        <p:spPr>
          <a:xfrm>
            <a:off x="3573780" y="5036820"/>
            <a:ext cx="4893945" cy="609600"/>
          </a:xfrm>
          <a:prstGeom prst="rect">
            <a:avLst/>
          </a:prstGeom>
          <a:noFill/>
        </p:spPr>
        <p:txBody>
          <a:bodyPr wrap="square" lIns="0" tIns="0" rIns="0" bIns="0" rtlCol="0">
            <a:spAutoFit/>
          </a:bodyPr>
          <a:lstStyle/>
          <a:p>
            <a:r>
              <a:rPr lang="fr-FR" sz="2000" b="0" i="0" strike="noStrike" cap="none" spc="0" baseline="0" dirty="0">
                <a:ln w="9525" cap="flat" cmpd="sng">
                  <a:solidFill>
                    <a:srgbClr val="000000"/>
                  </a:solidFill>
                  <a:prstDash val="solid"/>
                  <a:round/>
                </a:ln>
                <a:solidFill>
                  <a:srgbClr val="FFFFFF"/>
                </a:solidFill>
                <a:effectLst/>
                <a:latin typeface="Acumin Variable Concept Semibol"/>
                <a:ea typeface="Acumin Variable Concept Semibol"/>
                <a:cs typeface="Acumin Variable Concept Semibol"/>
              </a:rPr>
              <a:t>toutes les 24 heures pendant deux jours après un rapport sexuel</a:t>
            </a:r>
            <a:endParaRPr lang="es-PE" sz="2000" dirty="0">
              <a:ln>
                <a:solidFill>
                  <a:schemeClr val="tx1"/>
                </a:solidFill>
              </a:ln>
              <a:solidFill>
                <a:schemeClr val="bg1"/>
              </a:solidFill>
              <a:latin typeface="Acumin Variable Concept Semibol" panose="020B0304020202020204" pitchFamily="34" charset="0"/>
            </a:endParaRPr>
          </a:p>
        </p:txBody>
      </p:sp>
    </p:spTree>
    <p:extLst>
      <p:ext uri="{BB962C8B-B14F-4D97-AF65-F5344CB8AC3E}">
        <p14:creationId xmlns:p14="http://schemas.microsoft.com/office/powerpoint/2010/main" val="239249275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879A2C-7C55-46B6-A1B7-5FB17B56B5D4}"/>
              </a:ext>
            </a:extLst>
          </p:cNvPr>
          <p:cNvSpPr/>
          <p:nvPr/>
        </p:nvSpPr>
        <p:spPr>
          <a:xfrm>
            <a:off x="439132" y="1628403"/>
            <a:ext cx="11210926" cy="4955459"/>
          </a:xfrm>
          <a:prstGeom prst="rect">
            <a:avLst/>
          </a:prstGeom>
        </p:spPr>
        <p:txBody>
          <a:bodyPr wrap="square">
            <a:spAutoFit/>
          </a:bodyPr>
          <a:lstStyle/>
          <a:p>
            <a:pPr defTabSz="914435">
              <a:buClr>
                <a:srgbClr val="000000"/>
              </a:buClr>
              <a:defRPr/>
            </a:pPr>
            <a:r>
              <a:rPr lang="fr-FR" sz="2000" b="0" i="0" strike="noStrike" cap="none" spc="0" baseline="0" dirty="0">
                <a:solidFill>
                  <a:srgbClr val="000000"/>
                </a:solidFill>
                <a:effectLst/>
                <a:latin typeface="Arial"/>
                <a:ea typeface="Arial"/>
                <a:cs typeface="Arial"/>
              </a:rPr>
              <a:t>La PrEP à la demande (ED-PrEP) est un schéma posologique supplémentaire pour la prévention du VIH pendant les rapports sexuels pour les personnes qui n’utilisent pas d’hormones exogènes à base d’estradiol, où :</a:t>
            </a:r>
          </a:p>
          <a:p>
            <a:pPr defTabSz="914435">
              <a:buClr>
                <a:srgbClr val="000000"/>
              </a:buClr>
              <a:defRPr/>
            </a:pPr>
            <a:endParaRPr lang="en-US" sz="2000" kern="0" dirty="0">
              <a:solidFill>
                <a:srgbClr val="000000"/>
              </a:solidFill>
              <a:latin typeface="Arial"/>
              <a:cs typeface="Arial"/>
              <a:sym typeface="Arial"/>
            </a:endParaRP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r>
              <a:rPr lang="fr-FR" sz="1600" b="0" i="0" u="sng" strike="noStrike" cap="none" spc="0" baseline="0" dirty="0">
                <a:solidFill>
                  <a:srgbClr val="047AAA"/>
                </a:solidFill>
                <a:effectLst/>
                <a:uFill>
                  <a:solidFill>
                    <a:srgbClr val="047AAA"/>
                  </a:solidFill>
                </a:uFill>
                <a:latin typeface="Arial"/>
                <a:ea typeface="Arial"/>
                <a:cs typeface="Arial"/>
              </a:rPr>
              <a:t>-Deux</a:t>
            </a:r>
            <a:r>
              <a:rPr lang="fr-FR" sz="1600" b="0" i="0" strike="noStrike" cap="none" spc="0" baseline="0" dirty="0">
                <a:solidFill>
                  <a:srgbClr val="047AAA"/>
                </a:solidFill>
                <a:effectLst/>
                <a:latin typeface="Arial"/>
                <a:ea typeface="Arial"/>
                <a:cs typeface="Arial"/>
              </a:rPr>
              <a:t> comprimés de TDF/FTC (ou TDF/3TC) sont pris </a:t>
            </a:r>
          </a:p>
          <a:p>
            <a:pPr defTabSz="914435">
              <a:buClr>
                <a:srgbClr val="000000"/>
              </a:buClr>
              <a:defRPr/>
            </a:pPr>
            <a:r>
              <a:rPr lang="fr-FR" sz="1600" b="0" i="0" strike="noStrike" cap="none" spc="0" baseline="0" dirty="0">
                <a:solidFill>
                  <a:srgbClr val="047AAA"/>
                </a:solidFill>
                <a:effectLst/>
                <a:latin typeface="Arial"/>
                <a:ea typeface="Arial"/>
                <a:cs typeface="Arial"/>
              </a:rPr>
              <a:t>2 à 24 heures avant le rapport sexuel (dose de charge) suivis de</a:t>
            </a:r>
          </a:p>
          <a:p>
            <a:pPr defTabSz="914435">
              <a:buClr>
                <a:srgbClr val="000000"/>
              </a:buClr>
              <a:defRPr/>
            </a:pPr>
            <a:r>
              <a:rPr lang="fr-FR" sz="1600" b="0" i="0" u="sng" strike="noStrike" cap="none" spc="0" baseline="0" dirty="0">
                <a:solidFill>
                  <a:srgbClr val="047AAA"/>
                </a:solidFill>
                <a:effectLst/>
                <a:uFill>
                  <a:solidFill>
                    <a:srgbClr val="047AAA"/>
                  </a:solidFill>
                </a:uFill>
                <a:latin typeface="Arial"/>
                <a:ea typeface="Arial"/>
                <a:cs typeface="Arial"/>
              </a:rPr>
              <a:t>-Un</a:t>
            </a:r>
            <a:r>
              <a:rPr lang="fr-FR" sz="1600" b="0" i="0" strike="noStrike" cap="none" spc="0" baseline="0" dirty="0">
                <a:solidFill>
                  <a:srgbClr val="047AAA"/>
                </a:solidFill>
                <a:effectLst/>
                <a:latin typeface="Arial"/>
                <a:ea typeface="Arial"/>
                <a:cs typeface="Arial"/>
              </a:rPr>
              <a:t> comprimé 24 heures après la dose de charge (le 3e comprimé), </a:t>
            </a:r>
          </a:p>
          <a:p>
            <a:pPr defTabSz="914435">
              <a:buClr>
                <a:srgbClr val="000000"/>
              </a:buClr>
              <a:defRPr/>
            </a:pPr>
            <a:r>
              <a:rPr lang="fr-FR" sz="1600" b="0" i="0" strike="noStrike" cap="none" spc="0" baseline="0" dirty="0">
                <a:solidFill>
                  <a:srgbClr val="047AAA"/>
                </a:solidFill>
                <a:effectLst/>
                <a:latin typeface="Arial"/>
                <a:ea typeface="Arial"/>
                <a:cs typeface="Arial"/>
              </a:rPr>
              <a:t>suivi de </a:t>
            </a:r>
          </a:p>
          <a:p>
            <a:pPr defTabSz="914435">
              <a:buClr>
                <a:srgbClr val="000000"/>
              </a:buClr>
              <a:defRPr/>
            </a:pPr>
            <a:r>
              <a:rPr lang="fr-FR" sz="1600" b="0" i="0" u="sng" strike="noStrike" cap="none" spc="0" baseline="0" dirty="0">
                <a:solidFill>
                  <a:srgbClr val="047AAA"/>
                </a:solidFill>
                <a:effectLst/>
                <a:uFill>
                  <a:solidFill>
                    <a:srgbClr val="047AAA"/>
                  </a:solidFill>
                </a:uFill>
                <a:latin typeface="Arial"/>
                <a:ea typeface="Arial"/>
                <a:cs typeface="Arial"/>
              </a:rPr>
              <a:t>-Un</a:t>
            </a:r>
            <a:r>
              <a:rPr lang="fr-FR" sz="1600" b="0" i="0" strike="noStrike" cap="none" spc="0" baseline="0" dirty="0">
                <a:solidFill>
                  <a:srgbClr val="047AAA"/>
                </a:solidFill>
                <a:effectLst/>
                <a:latin typeface="Arial"/>
                <a:ea typeface="Arial"/>
                <a:cs typeface="Arial"/>
              </a:rPr>
              <a:t> autre comprimé 24 heures après le 3</a:t>
            </a:r>
            <a:r>
              <a:rPr lang="fr-FR" sz="1600" b="0" i="0" strike="noStrike" cap="none" spc="0" baseline="30000" dirty="0">
                <a:solidFill>
                  <a:srgbClr val="047AAA"/>
                </a:solidFill>
                <a:effectLst/>
                <a:latin typeface="Arial"/>
                <a:ea typeface="Arial"/>
                <a:cs typeface="Arial"/>
              </a:rPr>
              <a:t>e</a:t>
            </a:r>
            <a:r>
              <a:rPr lang="fr-FR" sz="1600" b="0" i="0" strike="noStrike" cap="none" spc="0" baseline="0" dirty="0">
                <a:solidFill>
                  <a:srgbClr val="047AAA"/>
                </a:solidFill>
                <a:effectLst/>
                <a:latin typeface="Arial"/>
                <a:ea typeface="Arial"/>
                <a:cs typeface="Arial"/>
              </a:rPr>
              <a:t> comprimé (le 4</a:t>
            </a:r>
            <a:r>
              <a:rPr lang="fr-FR" sz="1600" b="0" i="0" strike="noStrike" cap="none" spc="0" baseline="30000" dirty="0">
                <a:solidFill>
                  <a:srgbClr val="047AAA"/>
                </a:solidFill>
                <a:effectLst/>
                <a:latin typeface="Arial"/>
                <a:ea typeface="Arial"/>
                <a:cs typeface="Arial"/>
              </a:rPr>
              <a:t>e</a:t>
            </a:r>
            <a:r>
              <a:rPr lang="fr-FR" sz="1600" b="0" i="0" strike="noStrike" cap="none" spc="0" baseline="0" dirty="0">
                <a:solidFill>
                  <a:srgbClr val="047AAA"/>
                </a:solidFill>
                <a:effectLst/>
                <a:latin typeface="Arial"/>
                <a:ea typeface="Arial"/>
                <a:cs typeface="Arial"/>
              </a:rPr>
              <a:t> comprimé)*</a:t>
            </a:r>
            <a:endParaRPr lang="en-US" sz="1600" kern="0" dirty="0">
              <a:solidFill>
                <a:srgbClr val="000000"/>
              </a:solidFill>
              <a:latin typeface="Arial"/>
              <a:cs typeface="Arial"/>
              <a:sym typeface="Arial"/>
            </a:endParaRPr>
          </a:p>
          <a:p>
            <a:pPr defTabSz="914435">
              <a:buClr>
                <a:srgbClr val="000000"/>
              </a:buClr>
              <a:defRPr/>
            </a:pPr>
            <a:endParaRPr lang="en-US" kern="0" dirty="0">
              <a:solidFill>
                <a:srgbClr val="000000"/>
              </a:solidFill>
              <a:latin typeface="Arial"/>
              <a:cs typeface="Arial"/>
              <a:sym typeface="Arial"/>
            </a:endParaRPr>
          </a:p>
          <a:p>
            <a:pPr defTabSz="914435">
              <a:buClr>
                <a:srgbClr val="000000"/>
              </a:buClr>
              <a:defRPr/>
            </a:pPr>
            <a:endParaRPr lang="en-US" sz="2201" kern="0" dirty="0">
              <a:solidFill>
                <a:srgbClr val="000000"/>
              </a:solidFill>
              <a:latin typeface="Arial"/>
              <a:cs typeface="Arial"/>
              <a:sym typeface="Arial"/>
            </a:endParaRPr>
          </a:p>
          <a:p>
            <a:pPr defTabSz="914435">
              <a:buClr>
                <a:srgbClr val="000000"/>
              </a:buClr>
              <a:defRPr/>
            </a:pPr>
            <a:r>
              <a:rPr lang="fr-FR" sz="2000" b="0" i="0" strike="noStrike" cap="none" spc="0" baseline="0" dirty="0">
                <a:solidFill>
                  <a:srgbClr val="000000"/>
                </a:solidFill>
                <a:effectLst/>
                <a:latin typeface="Arial"/>
                <a:ea typeface="Arial"/>
                <a:cs typeface="Arial"/>
              </a:rPr>
              <a:t>L’ED-PrEP peut également être appelée PrEP « guidée par les évènements » ou « intermittente » ou « 2+1+1 »</a:t>
            </a:r>
          </a:p>
          <a:p>
            <a:pPr defTabSz="914435">
              <a:buClr>
                <a:srgbClr val="000000"/>
              </a:buClr>
              <a:defRPr/>
            </a:pPr>
            <a:endParaRPr lang="en-US" sz="1600" kern="0" dirty="0">
              <a:solidFill>
                <a:srgbClr val="000000"/>
              </a:solidFill>
              <a:latin typeface="Arial"/>
              <a:cs typeface="Arial"/>
              <a:sym typeface="Arial"/>
            </a:endParaRPr>
          </a:p>
          <a:p>
            <a:pPr defTabSz="914435">
              <a:buClr>
                <a:srgbClr val="000000"/>
              </a:buClr>
              <a:defRPr/>
            </a:pPr>
            <a:r>
              <a:rPr lang="fr-FR" sz="1400" b="0" i="0" strike="noStrike" cap="none" spc="0" baseline="0" dirty="0">
                <a:solidFill>
                  <a:srgbClr val="000000"/>
                </a:solidFill>
                <a:effectLst/>
                <a:latin typeface="Arial"/>
                <a:ea typeface="Arial"/>
                <a:cs typeface="Arial"/>
              </a:rPr>
              <a:t>*Si un client a des rapports sexuels les jours suivant la dose de charge, il doit continuer à prendre un comprimé par jour jusqu’à deux jours après la dernière exposition sexuelle potentielle.</a:t>
            </a:r>
          </a:p>
        </p:txBody>
      </p:sp>
      <p:sp>
        <p:nvSpPr>
          <p:cNvPr id="11" name="Title 10">
            <a:extLst>
              <a:ext uri="{FF2B5EF4-FFF2-40B4-BE49-F238E27FC236}">
                <a16:creationId xmlns:a16="http://schemas.microsoft.com/office/drawing/2014/main" id="{2135A8F3-F697-49D0-84B3-58608A1469E3}"/>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PrEP à la demande (simplifiée)</a:t>
            </a:r>
          </a:p>
        </p:txBody>
      </p:sp>
      <p:grpSp>
        <p:nvGrpSpPr>
          <p:cNvPr id="5" name="Group 4">
            <a:extLst>
              <a:ext uri="{FF2B5EF4-FFF2-40B4-BE49-F238E27FC236}">
                <a16:creationId xmlns:a16="http://schemas.microsoft.com/office/drawing/2014/main" id="{F95DCC26-A286-46BF-8A7A-1DE785359886}"/>
              </a:ext>
            </a:extLst>
          </p:cNvPr>
          <p:cNvGrpSpPr/>
          <p:nvPr/>
        </p:nvGrpSpPr>
        <p:grpSpPr>
          <a:xfrm>
            <a:off x="7130635" y="4624450"/>
            <a:ext cx="870712" cy="338554"/>
            <a:chOff x="-1214632" y="5552727"/>
            <a:chExt cx="1039974" cy="408851"/>
          </a:xfrm>
        </p:grpSpPr>
        <p:pic>
          <p:nvPicPr>
            <p:cNvPr id="6" name="Picture 5" descr="A close up of a screen&#10;&#10;Description automatically generated">
              <a:extLst>
                <a:ext uri="{FF2B5EF4-FFF2-40B4-BE49-F238E27FC236}">
                  <a16:creationId xmlns:a16="http://schemas.microsoft.com/office/drawing/2014/main" id="{C0FC776F-6CC8-4A7B-8BBD-01051786F25F}"/>
                </a:ext>
              </a:extLst>
            </p:cNvPr>
            <p:cNvPicPr>
              <a:picLocks noChangeAspect="1"/>
            </p:cNvPicPr>
            <p:nvPr/>
          </p:nvPicPr>
          <p:blipFill>
            <a:blip r:embed="rId2">
              <a:extLst>
                <a:ext uri="{28A0092B-C50C-407E-A947-70E740481C1C}">
                  <a14:useLocalDpi xmlns:a14="http://schemas.microsoft.com/office/drawing/2010/main" val="0"/>
                </a:ext>
              </a:extLst>
            </a:blip>
            <a:srcRect l="3668" t="17639" r="86496" b="70215"/>
            <a:stretch>
              <a:fillRect/>
            </a:stretch>
          </p:blipFill>
          <p:spPr>
            <a:xfrm>
              <a:off x="-1214632" y="5614134"/>
              <a:ext cx="313982" cy="280932"/>
            </a:xfrm>
            <a:prstGeom prst="rect">
              <a:avLst/>
            </a:prstGeom>
          </p:spPr>
        </p:pic>
        <p:sp>
          <p:nvSpPr>
            <p:cNvPr id="7" name="TextBox 6">
              <a:extLst>
                <a:ext uri="{FF2B5EF4-FFF2-40B4-BE49-F238E27FC236}">
                  <a16:creationId xmlns:a16="http://schemas.microsoft.com/office/drawing/2014/main" id="{CFD2D293-332B-467E-8261-37224A76E8E7}"/>
                </a:ext>
              </a:extLst>
            </p:cNvPr>
            <p:cNvSpPr txBox="1"/>
            <p:nvPr/>
          </p:nvSpPr>
          <p:spPr>
            <a:xfrm>
              <a:off x="-988754" y="5552680"/>
              <a:ext cx="950254" cy="408946"/>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grpSp>
      <p:pic>
        <p:nvPicPr>
          <p:cNvPr id="9" name="Picture 8" descr="A close up of a screen&#10;&#10;Description automatically generated">
            <a:extLst>
              <a:ext uri="{FF2B5EF4-FFF2-40B4-BE49-F238E27FC236}">
                <a16:creationId xmlns:a16="http://schemas.microsoft.com/office/drawing/2014/main" id="{C784BC98-FAC5-4C38-9246-48CEEC2A7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284" y="1628403"/>
            <a:ext cx="4969874" cy="3601195"/>
          </a:xfrm>
          <a:prstGeom prst="rect">
            <a:avLst/>
          </a:prstGeom>
        </p:spPr>
      </p:pic>
      <p:grpSp>
        <p:nvGrpSpPr>
          <p:cNvPr id="8" name="Group 7"/>
          <p:cNvGrpSpPr/>
          <p:nvPr/>
        </p:nvGrpSpPr>
        <p:grpSpPr>
          <a:xfrm>
            <a:off x="6823877" y="3246120"/>
            <a:ext cx="841844" cy="358159"/>
            <a:chOff x="0" y="1871514"/>
            <a:chExt cx="876397" cy="350559"/>
          </a:xfrm>
        </p:grpSpPr>
        <p:sp>
          <p:nvSpPr>
            <p:cNvPr id="12" name="Chevron 11"/>
            <p:cNvSpPr/>
            <p:nvPr/>
          </p:nvSpPr>
          <p:spPr>
            <a:xfrm>
              <a:off x="0"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13" name="Chevron 4"/>
            <p:cNvSpPr/>
            <p:nvPr/>
          </p:nvSpPr>
          <p:spPr>
            <a:xfrm>
              <a:off x="175280"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Ven</a:t>
              </a:r>
              <a:endParaRPr lang="en-US" sz="1600" kern="1200" dirty="0"/>
            </a:p>
          </p:txBody>
        </p:sp>
      </p:grpSp>
      <p:grpSp>
        <p:nvGrpSpPr>
          <p:cNvPr id="14" name="Group 13"/>
          <p:cNvGrpSpPr/>
          <p:nvPr/>
        </p:nvGrpSpPr>
        <p:grpSpPr>
          <a:xfrm>
            <a:off x="7512613" y="3253720"/>
            <a:ext cx="876397" cy="350559"/>
            <a:chOff x="788758" y="1871514"/>
            <a:chExt cx="876397" cy="350559"/>
          </a:xfrm>
        </p:grpSpPr>
        <p:sp>
          <p:nvSpPr>
            <p:cNvPr id="15" name="Chevron 14"/>
            <p:cNvSpPr/>
            <p:nvPr/>
          </p:nvSpPr>
          <p:spPr>
            <a:xfrm>
              <a:off x="788758"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16" name="Chevron 4"/>
            <p:cNvSpPr/>
            <p:nvPr/>
          </p:nvSpPr>
          <p:spPr>
            <a:xfrm>
              <a:off x="964038"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Sam</a:t>
              </a:r>
            </a:p>
          </p:txBody>
        </p:sp>
      </p:grpSp>
      <p:grpSp>
        <p:nvGrpSpPr>
          <p:cNvPr id="17" name="Group 16"/>
          <p:cNvGrpSpPr/>
          <p:nvPr/>
        </p:nvGrpSpPr>
        <p:grpSpPr>
          <a:xfrm>
            <a:off x="8240877" y="3253720"/>
            <a:ext cx="876397" cy="350559"/>
            <a:chOff x="1577516" y="1871514"/>
            <a:chExt cx="876397" cy="350559"/>
          </a:xfrm>
        </p:grpSpPr>
        <p:sp>
          <p:nvSpPr>
            <p:cNvPr id="18" name="Chevron 17"/>
            <p:cNvSpPr/>
            <p:nvPr/>
          </p:nvSpPr>
          <p:spPr>
            <a:xfrm>
              <a:off x="1577516"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19" name="Chevron 4"/>
            <p:cNvSpPr/>
            <p:nvPr/>
          </p:nvSpPr>
          <p:spPr>
            <a:xfrm>
              <a:off x="1752796"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Dim</a:t>
              </a:r>
            </a:p>
          </p:txBody>
        </p:sp>
      </p:grpSp>
      <p:grpSp>
        <p:nvGrpSpPr>
          <p:cNvPr id="20" name="Group 19"/>
          <p:cNvGrpSpPr/>
          <p:nvPr/>
        </p:nvGrpSpPr>
        <p:grpSpPr>
          <a:xfrm>
            <a:off x="8969142" y="3253720"/>
            <a:ext cx="876397" cy="350559"/>
            <a:chOff x="2366274" y="1871514"/>
            <a:chExt cx="876397" cy="350559"/>
          </a:xfrm>
        </p:grpSpPr>
        <p:sp>
          <p:nvSpPr>
            <p:cNvPr id="21" name="Chevron 20"/>
            <p:cNvSpPr/>
            <p:nvPr/>
          </p:nvSpPr>
          <p:spPr>
            <a:xfrm>
              <a:off x="2366274"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22" name="Chevron 4"/>
            <p:cNvSpPr/>
            <p:nvPr/>
          </p:nvSpPr>
          <p:spPr>
            <a:xfrm>
              <a:off x="2541554"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Lun</a:t>
              </a:r>
              <a:endParaRPr lang="en-US" sz="1600" kern="1200" dirty="0"/>
            </a:p>
          </p:txBody>
        </p:sp>
      </p:grpSp>
      <p:grpSp>
        <p:nvGrpSpPr>
          <p:cNvPr id="23" name="Group 22"/>
          <p:cNvGrpSpPr/>
          <p:nvPr/>
        </p:nvGrpSpPr>
        <p:grpSpPr>
          <a:xfrm>
            <a:off x="9697408" y="3253720"/>
            <a:ext cx="876397" cy="350559"/>
            <a:chOff x="3155032" y="1871514"/>
            <a:chExt cx="876397" cy="350559"/>
          </a:xfrm>
        </p:grpSpPr>
        <p:sp>
          <p:nvSpPr>
            <p:cNvPr id="24" name="Chevron 23"/>
            <p:cNvSpPr/>
            <p:nvPr/>
          </p:nvSpPr>
          <p:spPr>
            <a:xfrm>
              <a:off x="3155032"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25" name="Chevron 4"/>
            <p:cNvSpPr/>
            <p:nvPr/>
          </p:nvSpPr>
          <p:spPr>
            <a:xfrm>
              <a:off x="3330312"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Mar</a:t>
              </a:r>
              <a:endParaRPr lang="en-US" sz="1600" kern="1200" dirty="0"/>
            </a:p>
          </p:txBody>
        </p:sp>
      </p:grpSp>
      <p:grpSp>
        <p:nvGrpSpPr>
          <p:cNvPr id="26" name="Group 25"/>
          <p:cNvGrpSpPr/>
          <p:nvPr/>
        </p:nvGrpSpPr>
        <p:grpSpPr>
          <a:xfrm>
            <a:off x="10428513" y="3253720"/>
            <a:ext cx="876397" cy="350559"/>
            <a:chOff x="3943790" y="1871514"/>
            <a:chExt cx="876397" cy="350559"/>
          </a:xfrm>
        </p:grpSpPr>
        <p:sp>
          <p:nvSpPr>
            <p:cNvPr id="27" name="Chevron 26"/>
            <p:cNvSpPr/>
            <p:nvPr/>
          </p:nvSpPr>
          <p:spPr>
            <a:xfrm>
              <a:off x="3943790"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28" name="Chevron 4"/>
            <p:cNvSpPr/>
            <p:nvPr/>
          </p:nvSpPr>
          <p:spPr>
            <a:xfrm>
              <a:off x="4119070"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Mer</a:t>
              </a:r>
            </a:p>
          </p:txBody>
        </p:sp>
      </p:grpSp>
      <p:grpSp>
        <p:nvGrpSpPr>
          <p:cNvPr id="29" name="Group 28"/>
          <p:cNvGrpSpPr/>
          <p:nvPr/>
        </p:nvGrpSpPr>
        <p:grpSpPr>
          <a:xfrm>
            <a:off x="11159619" y="3253720"/>
            <a:ext cx="876397" cy="350559"/>
            <a:chOff x="4747963" y="1871514"/>
            <a:chExt cx="876397" cy="350559"/>
          </a:xfrm>
        </p:grpSpPr>
        <p:sp>
          <p:nvSpPr>
            <p:cNvPr id="30" name="Chevron 29"/>
            <p:cNvSpPr/>
            <p:nvPr/>
          </p:nvSpPr>
          <p:spPr>
            <a:xfrm>
              <a:off x="4747963" y="1871514"/>
              <a:ext cx="876397" cy="350559"/>
            </a:xfrm>
            <a:prstGeom prst="chevron">
              <a:avLst/>
            </a:prstGeom>
            <a:solidFill>
              <a:srgbClr val="D151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dirty="0"/>
            </a:p>
          </p:txBody>
        </p:sp>
        <p:sp>
          <p:nvSpPr>
            <p:cNvPr id="31" name="Chevron 4"/>
            <p:cNvSpPr/>
            <p:nvPr/>
          </p:nvSpPr>
          <p:spPr>
            <a:xfrm>
              <a:off x="4907828" y="1871514"/>
              <a:ext cx="525838" cy="35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0" i="0" strike="noStrike" cap="none" spc="0" baseline="0" dirty="0">
                  <a:solidFill>
                    <a:srgbClr val="FFFFFF"/>
                  </a:solidFill>
                  <a:effectLst/>
                  <a:latin typeface="Arial"/>
                  <a:ea typeface="Arial"/>
                  <a:cs typeface="Arial"/>
                </a:rPr>
                <a:t>Jeu</a:t>
              </a:r>
            </a:p>
          </p:txBody>
        </p:sp>
      </p:grpSp>
      <p:sp>
        <p:nvSpPr>
          <p:cNvPr id="32" name="TextBox 31">
            <a:extLst>
              <a:ext uri="{FF2B5EF4-FFF2-40B4-BE49-F238E27FC236}">
                <a16:creationId xmlns:a16="http://schemas.microsoft.com/office/drawing/2014/main" id="{7AD6D363-71B2-4122-A2BA-E728A9C66FDC}"/>
              </a:ext>
            </a:extLst>
          </p:cNvPr>
          <p:cNvSpPr txBox="1"/>
          <p:nvPr/>
        </p:nvSpPr>
        <p:spPr>
          <a:xfrm>
            <a:off x="7116219" y="3604278"/>
            <a:ext cx="366405" cy="182882"/>
          </a:xfrm>
          <a:prstGeom prst="rect">
            <a:avLst/>
          </a:prstGeom>
          <a:solidFill>
            <a:schemeClr val="bg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600" b="1" i="0" strike="noStrike" cap="none" spc="0" baseline="0" dirty="0">
                <a:solidFill>
                  <a:srgbClr val="000000"/>
                </a:solidFill>
                <a:effectLst/>
                <a:latin typeface="Arial"/>
                <a:ea typeface="Arial"/>
                <a:cs typeface="Arial"/>
              </a:rPr>
              <a:t>9h</a:t>
            </a:r>
          </a:p>
        </p:txBody>
      </p:sp>
      <p:sp>
        <p:nvSpPr>
          <p:cNvPr id="33" name="TextBox 32">
            <a:extLst>
              <a:ext uri="{FF2B5EF4-FFF2-40B4-BE49-F238E27FC236}">
                <a16:creationId xmlns:a16="http://schemas.microsoft.com/office/drawing/2014/main" id="{7AD6D363-71B2-4122-A2BA-E728A9C66FDC}"/>
              </a:ext>
            </a:extLst>
          </p:cNvPr>
          <p:cNvSpPr txBox="1"/>
          <p:nvPr/>
        </p:nvSpPr>
        <p:spPr>
          <a:xfrm>
            <a:off x="7818144" y="3604278"/>
            <a:ext cx="366405" cy="182882"/>
          </a:xfrm>
          <a:prstGeom prst="rect">
            <a:avLst/>
          </a:prstGeom>
          <a:solidFill>
            <a:schemeClr val="bg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600" b="1" i="0" strike="noStrike" cap="none" spc="0" baseline="0" dirty="0">
                <a:solidFill>
                  <a:srgbClr val="000000"/>
                </a:solidFill>
                <a:effectLst/>
                <a:latin typeface="Arial"/>
                <a:ea typeface="Arial"/>
                <a:cs typeface="Arial"/>
              </a:rPr>
              <a:t>9h</a:t>
            </a:r>
          </a:p>
        </p:txBody>
      </p:sp>
      <p:sp>
        <p:nvSpPr>
          <p:cNvPr id="34" name="TextBox 33">
            <a:extLst>
              <a:ext uri="{FF2B5EF4-FFF2-40B4-BE49-F238E27FC236}">
                <a16:creationId xmlns:a16="http://schemas.microsoft.com/office/drawing/2014/main" id="{7AD6D363-71B2-4122-A2BA-E728A9C66FDC}"/>
              </a:ext>
            </a:extLst>
          </p:cNvPr>
          <p:cNvSpPr txBox="1"/>
          <p:nvPr/>
        </p:nvSpPr>
        <p:spPr>
          <a:xfrm>
            <a:off x="8512253" y="3604278"/>
            <a:ext cx="366405" cy="182882"/>
          </a:xfrm>
          <a:prstGeom prst="rect">
            <a:avLst/>
          </a:prstGeom>
          <a:solidFill>
            <a:schemeClr val="bg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600" b="1" i="0" strike="noStrike" cap="none" spc="0" baseline="0" dirty="0">
                <a:solidFill>
                  <a:srgbClr val="000000"/>
                </a:solidFill>
                <a:effectLst/>
                <a:latin typeface="Arial"/>
                <a:ea typeface="Arial"/>
                <a:cs typeface="Arial"/>
              </a:rPr>
              <a:t>9h</a:t>
            </a:r>
          </a:p>
        </p:txBody>
      </p:sp>
      <p:sp>
        <p:nvSpPr>
          <p:cNvPr id="35" name="TextBox 34">
            <a:extLst>
              <a:ext uri="{FF2B5EF4-FFF2-40B4-BE49-F238E27FC236}">
                <a16:creationId xmlns:a16="http://schemas.microsoft.com/office/drawing/2014/main" id="{7AD6D363-71B2-4122-A2BA-E728A9C66FDC}"/>
              </a:ext>
            </a:extLst>
          </p:cNvPr>
          <p:cNvSpPr txBox="1"/>
          <p:nvPr/>
        </p:nvSpPr>
        <p:spPr>
          <a:xfrm>
            <a:off x="7063523" y="3069052"/>
            <a:ext cx="397101" cy="182882"/>
          </a:xfrm>
          <a:prstGeom prst="rect">
            <a:avLst/>
          </a:prstGeom>
          <a:solidFill>
            <a:schemeClr val="bg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600" b="1" i="0" strike="noStrike" cap="none" spc="0" baseline="0" dirty="0">
                <a:solidFill>
                  <a:srgbClr val="000000"/>
                </a:solidFill>
                <a:effectLst/>
                <a:latin typeface="Arial"/>
                <a:ea typeface="Arial"/>
                <a:cs typeface="Arial"/>
              </a:rPr>
              <a:t>23h</a:t>
            </a:r>
            <a:endParaRPr lang="en-US" sz="600" b="1" kern="0" dirty="0">
              <a:solidFill>
                <a:srgbClr val="000000"/>
              </a:solidFill>
              <a:latin typeface="Arial"/>
              <a:cs typeface="Arial"/>
              <a:sym typeface="Arial"/>
            </a:endParaRPr>
          </a:p>
        </p:txBody>
      </p:sp>
    </p:spTree>
    <p:extLst>
      <p:ext uri="{BB962C8B-B14F-4D97-AF65-F5344CB8AC3E}">
        <p14:creationId xmlns:p14="http://schemas.microsoft.com/office/powerpoint/2010/main" val="311135258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defTabSz="914435">
              <a:lnSpc>
                <a:spcPct val="150000"/>
              </a:lnSpc>
              <a:spcBef>
                <a:spcPct val="0"/>
              </a:spcBef>
              <a:buClr>
                <a:srgbClr val="1F497D"/>
              </a:buClr>
              <a:buNone/>
              <a:defRPr/>
            </a:pPr>
            <a:r>
              <a:rPr lang="fr-FR" sz="2600" b="1" i="0" strike="noStrike" cap="none" spc="0" baseline="0" dirty="0">
                <a:solidFill>
                  <a:srgbClr val="000000"/>
                </a:solidFill>
                <a:effectLst/>
                <a:latin typeface="Calibri"/>
                <a:ea typeface="Calibri" panose="020F0502020204030204"/>
                <a:cs typeface="Calibri"/>
              </a:rPr>
              <a:t>Qu’est-ce que l’ED-PrEP ?</a:t>
            </a:r>
            <a:endParaRPr lang="en-US" sz="2600" dirty="0">
              <a:solidFill>
                <a:srgbClr val="000000"/>
              </a:solidFill>
              <a:latin typeface="Calibri"/>
            </a:endParaRPr>
          </a:p>
          <a:p>
            <a:pPr marL="342913" indent="-342913" defTabSz="914435">
              <a:lnSpc>
                <a:spcPct val="100000"/>
              </a:lnSpc>
              <a:spcBef>
                <a:spcPct val="0"/>
              </a:spcBef>
              <a:buClr>
                <a:srgbClr val="1F497D"/>
              </a:buClr>
              <a:buFont typeface="+mj-lt"/>
              <a:buAutoNum type="alphaLcParenR"/>
              <a:defRPr/>
            </a:pPr>
            <a:r>
              <a:rPr lang="fr-FR" sz="2600" b="0" i="0" strike="noStrike" cap="none" spc="0" baseline="0" dirty="0">
                <a:solidFill>
                  <a:srgbClr val="000000"/>
                </a:solidFill>
                <a:effectLst/>
                <a:latin typeface="Calibri"/>
                <a:ea typeface="Calibri" panose="020F0502020204030204"/>
                <a:cs typeface="Calibri"/>
              </a:rPr>
              <a:t>Un schéma posologique supplémentaire pour les adolescentes et les jeunes femmes </a:t>
            </a:r>
          </a:p>
          <a:p>
            <a:pPr marL="342913" indent="-342913" defTabSz="914435">
              <a:lnSpc>
                <a:spcPct val="100000"/>
              </a:lnSpc>
              <a:spcBef>
                <a:spcPct val="0"/>
              </a:spcBef>
              <a:buClr>
                <a:srgbClr val="1F497D"/>
              </a:buClr>
              <a:buFont typeface="+mj-lt"/>
              <a:buAutoNum type="alphaLcParenR"/>
              <a:defRPr/>
            </a:pPr>
            <a:r>
              <a:rPr lang="fr-FR" sz="2600" b="0" i="0" strike="noStrike" cap="none" spc="0" baseline="0" dirty="0">
                <a:solidFill>
                  <a:srgbClr val="000000"/>
                </a:solidFill>
                <a:effectLst/>
                <a:latin typeface="Calibri"/>
                <a:ea typeface="Calibri" panose="020F0502020204030204"/>
                <a:cs typeface="Calibri"/>
              </a:rPr>
              <a:t>Un schéma PrEP conçu pour tous les utilisateurs de PrEP orale  </a:t>
            </a:r>
          </a:p>
          <a:p>
            <a:pPr marL="342913" indent="-342913" defTabSz="914435">
              <a:lnSpc>
                <a:spcPct val="100000"/>
              </a:lnSpc>
              <a:spcBef>
                <a:spcPct val="0"/>
              </a:spcBef>
              <a:buClr>
                <a:srgbClr val="1F497D"/>
              </a:buClr>
              <a:buFont typeface="+mj-lt"/>
              <a:buAutoNum type="alphaLcParenR"/>
              <a:defRPr/>
            </a:pPr>
            <a:r>
              <a:rPr lang="fr-FR" sz="2600" b="0" i="0" strike="noStrike" cap="none" spc="0" baseline="0" dirty="0">
                <a:solidFill>
                  <a:srgbClr val="000000"/>
                </a:solidFill>
                <a:effectLst/>
                <a:latin typeface="Calibri"/>
                <a:ea typeface="Calibri" panose="020F0502020204030204"/>
                <a:cs typeface="Calibri"/>
              </a:rPr>
              <a:t>Un schéma posologique supplémentaire pour les hommes qui ont des relations sexuelles avec des hommes uniquement </a:t>
            </a:r>
          </a:p>
          <a:p>
            <a:pPr marL="342913" indent="-342913" defTabSz="914435">
              <a:lnSpc>
                <a:spcPct val="100000"/>
              </a:lnSpc>
              <a:spcBef>
                <a:spcPct val="0"/>
              </a:spcBef>
              <a:buClr>
                <a:srgbClr val="1F497D"/>
              </a:buClr>
              <a:buFont typeface="+mj-lt"/>
              <a:buAutoNum type="alphaLcParenR"/>
              <a:defRPr/>
            </a:pPr>
            <a:r>
              <a:rPr lang="fr-FR" sz="2600" b="0" i="0" strike="noStrike" cap="none" spc="0" baseline="0" dirty="0">
                <a:solidFill>
                  <a:srgbClr val="000000"/>
                </a:solidFill>
                <a:effectLst/>
                <a:latin typeface="Calibri"/>
                <a:ea typeface="Calibri" panose="020F0502020204030204"/>
                <a:cs typeface="Calibri"/>
              </a:rPr>
              <a:t>Un schéma posologique supplémentaire pour la prévention du VIH pendant les rapports sexuels pour les personnes </a:t>
            </a:r>
            <a:r>
              <a:rPr lang="fr-FR" sz="2600" b="0" i="0" strike="noStrike" cap="none" spc="-50" baseline="0" dirty="0">
                <a:solidFill>
                  <a:srgbClr val="000000"/>
                </a:solidFill>
                <a:effectLst/>
                <a:latin typeface="Calibri"/>
                <a:ea typeface="Calibri" panose="020F0502020204030204"/>
                <a:cs typeface="Calibri"/>
              </a:rPr>
              <a:t>AMAB qui n’utilisent pas d’hormones exogènes à base d’estradiol</a:t>
            </a:r>
            <a:endParaRPr lang="en-US" sz="2600" dirty="0">
              <a:solidFill>
                <a:prstClr val="black"/>
              </a:solidFill>
              <a:latin typeface="Calibri"/>
            </a:endParaRPr>
          </a:p>
        </p:txBody>
      </p:sp>
    </p:spTree>
    <p:extLst>
      <p:ext uri="{BB962C8B-B14F-4D97-AF65-F5344CB8AC3E}">
        <p14:creationId xmlns:p14="http://schemas.microsoft.com/office/powerpoint/2010/main" val="34487913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a:xfrm>
            <a:off x="1200154" y="1417638"/>
            <a:ext cx="10382249" cy="4356804"/>
          </a:xfrm>
        </p:spPr>
        <p:txBody>
          <a:bodyPr/>
          <a:lstStyle/>
          <a:p>
            <a:pPr marL="0" indent="0">
              <a:lnSpc>
                <a:spcPct val="150000"/>
              </a:lnSpc>
              <a:spcBef>
                <a:spcPct val="0"/>
              </a:spcBef>
              <a:buNone/>
            </a:pPr>
            <a:r>
              <a:rPr lang="fr-FR" sz="2600" b="1" i="0" strike="noStrike" cap="none" spc="0" baseline="0" dirty="0">
                <a:solidFill>
                  <a:srgbClr val="000000"/>
                </a:solidFill>
                <a:effectLst/>
                <a:latin typeface="Calibri"/>
                <a:ea typeface="Calibri" panose="020F0502020204030204"/>
                <a:cs typeface="Calibri"/>
              </a:rPr>
              <a:t>Qu’est-ce que l’ED-PrEP ?</a:t>
            </a:r>
            <a:endParaRPr lang="en-US" sz="2600" b="0" i="0" dirty="0">
              <a:solidFill>
                <a:srgbClr val="000000"/>
              </a:solidFill>
              <a:effectLst/>
              <a:latin typeface="+mj-lt"/>
            </a:endParaRPr>
          </a:p>
          <a:p>
            <a:pPr marL="342913" indent="-342913">
              <a:lnSpc>
                <a:spcPct val="100000"/>
              </a:lnSpc>
              <a:spcBef>
                <a:spcPct val="0"/>
              </a:spcBef>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schéma posologique supplémentaire pour les adolescentes et les jeunes femmes </a:t>
            </a:r>
          </a:p>
          <a:p>
            <a:pPr marL="342913" indent="-342913">
              <a:lnSpc>
                <a:spcPct val="100000"/>
              </a:lnSpc>
              <a:spcBef>
                <a:spcPct val="0"/>
              </a:spcBef>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schéma PrEP conçu pour tous les utilisateurs de PrEP orale  </a:t>
            </a:r>
          </a:p>
          <a:p>
            <a:pPr marL="342913" indent="-342913">
              <a:lnSpc>
                <a:spcPct val="100000"/>
              </a:lnSpc>
              <a:spcBef>
                <a:spcPct val="0"/>
              </a:spcBef>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schéma posologique supplémentaire pour les hommes qui ont des relations sexuelles avec des hommes uniquement </a:t>
            </a:r>
          </a:p>
          <a:p>
            <a:pPr marL="342913" indent="-342913" defTabSz="914435">
              <a:lnSpc>
                <a:spcPct val="100000"/>
              </a:lnSpc>
              <a:spcBef>
                <a:spcPct val="0"/>
              </a:spcBef>
              <a:buClr>
                <a:srgbClr val="1F497D"/>
              </a:buClr>
              <a:buFont typeface="+mj-lt"/>
              <a:buAutoNum type="alphaLcParenR"/>
              <a:defRP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Un schéma posologique supplémentaire pour la prévention du VIH pendant les rapports sexuels pour les personnes </a:t>
            </a:r>
            <a:r>
              <a:rPr lang="fr-FR" sz="2600" b="0" i="0" u="sng" strike="noStrike" cap="none" spc="-50" baseline="0" dirty="0">
                <a:solidFill>
                  <a:srgbClr val="000000"/>
                </a:solidFill>
                <a:effectLst/>
                <a:uFill>
                  <a:solidFill>
                    <a:srgbClr val="000000"/>
                  </a:solidFill>
                </a:uFill>
                <a:latin typeface="Calibri"/>
                <a:ea typeface="Calibri" panose="020F0502020204030204"/>
                <a:cs typeface="Calibri"/>
              </a:rPr>
              <a:t>AMAB qui n’utilisent pas d’hormones exogènes à base d’estradiol</a:t>
            </a:r>
            <a:endParaRPr lang="en-US" sz="2600" u="sng" dirty="0">
              <a:solidFill>
                <a:prstClr val="black"/>
              </a:solidFill>
              <a:latin typeface="Calibri"/>
            </a:endParaRPr>
          </a:p>
        </p:txBody>
      </p:sp>
      <p:sp>
        <p:nvSpPr>
          <p:cNvPr id="4" name="Content Placeholder 2">
            <a:extLst>
              <a:ext uri="{FF2B5EF4-FFF2-40B4-BE49-F238E27FC236}">
                <a16:creationId xmlns:a16="http://schemas.microsoft.com/office/drawing/2014/main" id="{811C6CD5-9E79-48A3-9150-697AA2720B99}"/>
              </a:ext>
            </a:extLst>
          </p:cNvPr>
          <p:cNvSpPr txBox="1"/>
          <p:nvPr/>
        </p:nvSpPr>
        <p:spPr bwMode="auto">
          <a:xfrm>
            <a:off x="1148933" y="5688420"/>
            <a:ext cx="10433470" cy="693330"/>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87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1800" b="0" i="0" strike="noStrike" cap="none" spc="-50" baseline="0" dirty="0">
                <a:solidFill>
                  <a:srgbClr val="000000"/>
                </a:solidFill>
                <a:effectLst/>
                <a:latin typeface="Calibri"/>
                <a:ea typeface="Calibri" panose="020F0502020204030204"/>
                <a:cs typeface="Calibri"/>
              </a:rPr>
              <a:t>L’ED-PrEP, ou PrEP à la demande, est un schéma posologique supplémentaire pour les personnes AMAB qui n’utilisent pas d’hormones exogènes à base d’estradiol et qui souhaitent utiliser une PrEP orale pour prévenir leur propre acquisition du VIH lors de rapports sexuels</a:t>
            </a:r>
          </a:p>
        </p:txBody>
      </p:sp>
    </p:spTree>
    <p:extLst>
      <p:ext uri="{BB962C8B-B14F-4D97-AF65-F5344CB8AC3E}">
        <p14:creationId xmlns:p14="http://schemas.microsoft.com/office/powerpoint/2010/main" val="147288580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91E4E-4BAE-4C25-926C-18F5D2598C21}"/>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Preuves de l’efficacité de l’ED-PrEP et mise en œuvre</a:t>
            </a:r>
          </a:p>
        </p:txBody>
      </p:sp>
      <p:sp>
        <p:nvSpPr>
          <p:cNvPr id="2" name="Content Placeholder 1">
            <a:extLst>
              <a:ext uri="{FF2B5EF4-FFF2-40B4-BE49-F238E27FC236}">
                <a16:creationId xmlns:a16="http://schemas.microsoft.com/office/drawing/2014/main" id="{2EC0E2D4-3292-4600-AEF2-BBFD144E6221}"/>
              </a:ext>
            </a:extLst>
          </p:cNvPr>
          <p:cNvSpPr>
            <a:spLocks noGrp="1"/>
          </p:cNvSpPr>
          <p:nvPr>
            <p:ph sz="quarter" idx="10"/>
          </p:nvPr>
        </p:nvSpPr>
        <p:spPr/>
        <p:txBody>
          <a:bodyPr/>
          <a:lstStyle/>
          <a:p>
            <a:endParaRPr lang="en-US" dirty="0"/>
          </a:p>
        </p:txBody>
      </p:sp>
      <p:graphicFrame>
        <p:nvGraphicFramePr>
          <p:cNvPr id="4" name="Table 5">
            <a:extLst>
              <a:ext uri="{FF2B5EF4-FFF2-40B4-BE49-F238E27FC236}">
                <a16:creationId xmlns:a16="http://schemas.microsoft.com/office/drawing/2014/main" id="{FABC9BD2-A47F-41DA-8AE3-B031495A03FB}"/>
              </a:ext>
            </a:extLst>
          </p:cNvPr>
          <p:cNvGraphicFramePr>
            <a:graphicFrameLocks noGrp="1"/>
          </p:cNvGraphicFramePr>
          <p:nvPr>
            <p:extLst>
              <p:ext uri="{D42A27DB-BD31-4B8C-83A1-F6EECF244321}">
                <p14:modId xmlns:p14="http://schemas.microsoft.com/office/powerpoint/2010/main" val="973008455"/>
              </p:ext>
            </p:extLst>
          </p:nvPr>
        </p:nvGraphicFramePr>
        <p:xfrm>
          <a:off x="1139402" y="1212552"/>
          <a:ext cx="10862097" cy="5216822"/>
        </p:xfrm>
        <a:graphic>
          <a:graphicData uri="http://schemas.openxmlformats.org/drawingml/2006/table">
            <a:tbl>
              <a:tblPr firstRow="1" bandRow="1">
                <a:tableStyleId>{7DF18680-E054-41AD-8BC1-D1AEF772440D}</a:tableStyleId>
              </a:tblPr>
              <a:tblGrid>
                <a:gridCol w="3061123">
                  <a:extLst>
                    <a:ext uri="{9D8B030D-6E8A-4147-A177-3AD203B41FA5}">
                      <a16:colId xmlns:a16="http://schemas.microsoft.com/office/drawing/2014/main" val="4121317759"/>
                    </a:ext>
                  </a:extLst>
                </a:gridCol>
                <a:gridCol w="923925">
                  <a:extLst>
                    <a:ext uri="{9D8B030D-6E8A-4147-A177-3AD203B41FA5}">
                      <a16:colId xmlns:a16="http://schemas.microsoft.com/office/drawing/2014/main" val="2060734989"/>
                    </a:ext>
                  </a:extLst>
                </a:gridCol>
                <a:gridCol w="6877049">
                  <a:extLst>
                    <a:ext uri="{9D8B030D-6E8A-4147-A177-3AD203B41FA5}">
                      <a16:colId xmlns:a16="http://schemas.microsoft.com/office/drawing/2014/main" val="2344204114"/>
                    </a:ext>
                  </a:extLst>
                </a:gridCol>
              </a:tblGrid>
              <a:tr h="362058">
                <a:tc>
                  <a:txBody>
                    <a:bodyPr/>
                    <a:lstStyle/>
                    <a:p>
                      <a:r>
                        <a:rPr lang="fr-FR" sz="1600" b="1" i="0" strike="noStrike" cap="none" spc="0" baseline="0" dirty="0">
                          <a:solidFill>
                            <a:srgbClr val="FFFFFF"/>
                          </a:solidFill>
                          <a:effectLst/>
                          <a:latin typeface="Calibri"/>
                          <a:ea typeface="Calibri" panose="020F0502020204030204"/>
                          <a:cs typeface="Calibri"/>
                        </a:rPr>
                        <a:t>Auteur, Année</a:t>
                      </a:r>
                    </a:p>
                  </a:txBody>
                  <a:tcPr marT="45721" marB="45721"/>
                </a:tc>
                <a:tc>
                  <a:txBody>
                    <a:bodyPr/>
                    <a:lstStyle/>
                    <a:p>
                      <a:r>
                        <a:rPr lang="fr-FR" sz="1600" b="1" i="0" strike="noStrike" cap="none" spc="0" baseline="0" dirty="0">
                          <a:solidFill>
                            <a:srgbClr val="FFFFFF"/>
                          </a:solidFill>
                          <a:effectLst/>
                          <a:latin typeface="Calibri"/>
                          <a:ea typeface="Calibri" panose="020F0502020204030204"/>
                          <a:cs typeface="Calibri"/>
                        </a:rPr>
                        <a:t>Lieu</a:t>
                      </a:r>
                    </a:p>
                  </a:txBody>
                  <a:tcPr marT="45721" marB="45721"/>
                </a:tc>
                <a:tc>
                  <a:txBody>
                    <a:bodyPr/>
                    <a:lstStyle/>
                    <a:p>
                      <a:r>
                        <a:rPr lang="fr-FR" sz="1600" b="1" i="0" strike="noStrike" cap="none" spc="0" baseline="0" dirty="0">
                          <a:solidFill>
                            <a:srgbClr val="FFFFFF"/>
                          </a:solidFill>
                          <a:effectLst/>
                          <a:latin typeface="Calibri"/>
                          <a:ea typeface="Calibri" panose="020F0502020204030204"/>
                          <a:cs typeface="Calibri"/>
                        </a:rPr>
                        <a:t>Principaux résultats</a:t>
                      </a:r>
                    </a:p>
                  </a:txBody>
                  <a:tcPr marT="45721" marB="45721"/>
                </a:tc>
                <a:extLst>
                  <a:ext uri="{0D108BD9-81ED-4DB2-BD59-A6C34878D82A}">
                    <a16:rowId xmlns:a16="http://schemas.microsoft.com/office/drawing/2014/main" val="3277664844"/>
                  </a:ext>
                </a:extLst>
              </a:tr>
              <a:tr h="1036078">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Molina, et al., 2015</a:t>
                      </a:r>
                    </a:p>
                    <a:p>
                      <a:pPr lvl="0">
                        <a:buNone/>
                      </a:pPr>
                      <a:endParaRPr lang="en-US" sz="1400" dirty="0">
                        <a:latin typeface="+mn-lt"/>
                      </a:endParaRPr>
                    </a:p>
                    <a:p>
                      <a:pPr lvl="0">
                        <a:buNone/>
                      </a:pPr>
                      <a:r>
                        <a:rPr lang="fr-FR" sz="1400" b="0" i="0" strike="noStrike" cap="none" spc="0" baseline="0" dirty="0">
                          <a:solidFill>
                            <a:srgbClr val="000000"/>
                          </a:solidFill>
                          <a:effectLst/>
                          <a:latin typeface="Calibri"/>
                          <a:ea typeface="Calibri" panose="020F0502020204030204"/>
                          <a:cs typeface="Calibri"/>
                        </a:rPr>
                        <a:t>ECR IPERGAY</a:t>
                      </a:r>
                    </a:p>
                  </a:txBody>
                  <a:tcPr marT="45721" marB="45721"/>
                </a:tc>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France et Canada</a:t>
                      </a:r>
                    </a:p>
                  </a:txBody>
                  <a:tcPr marT="45721" marB="45721"/>
                </a:tc>
                <a:tc>
                  <a:txBody>
                    <a:bodyPr/>
                    <a:lstStyle/>
                    <a:p>
                      <a:pPr marL="285750" indent="-285750">
                        <a:buFont typeface="Arial"/>
                        <a:buChar char="•"/>
                      </a:pPr>
                      <a:r>
                        <a:rPr lang="fr-FR" sz="1400" b="0" i="0" strike="noStrike" cap="none" spc="0" baseline="0" dirty="0">
                          <a:solidFill>
                            <a:srgbClr val="000000"/>
                          </a:solidFill>
                          <a:effectLst/>
                          <a:latin typeface="Calibri"/>
                          <a:ea typeface="Calibri" panose="020F0502020204030204"/>
                          <a:cs typeface="Calibri"/>
                        </a:rPr>
                        <a:t>La probabilité de contracter le VIH a été réduit de 86 % chez les participants randomisés dans le groupe ED-PrEP</a:t>
                      </a:r>
                    </a:p>
                    <a:p>
                      <a:pPr marL="285750" lvl="0" indent="-285750">
                        <a:buFont typeface="Arial"/>
                        <a:buChar char="•"/>
                      </a:pPr>
                      <a:r>
                        <a:rPr lang="fr-FR" sz="1400" b="0" i="0" strike="noStrike" cap="none" spc="0" baseline="0" dirty="0">
                          <a:solidFill>
                            <a:srgbClr val="000000"/>
                          </a:solidFill>
                          <a:effectLst/>
                          <a:latin typeface="Calibri"/>
                          <a:ea typeface="Calibri" panose="020F0502020204030204"/>
                          <a:cs typeface="Calibri"/>
                        </a:rPr>
                        <a:t>Probabilité de contracter le VIH réduit de 97 % pendant l’extension en ouvert</a:t>
                      </a:r>
                    </a:p>
                  </a:txBody>
                  <a:tcPr marT="45721" marB="45721"/>
                </a:tc>
                <a:extLst>
                  <a:ext uri="{0D108BD9-81ED-4DB2-BD59-A6C34878D82A}">
                    <a16:rowId xmlns:a16="http://schemas.microsoft.com/office/drawing/2014/main" val="3502369977"/>
                  </a:ext>
                </a:extLst>
              </a:tr>
              <a:tr h="1036078">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Molina, et al., 2017</a:t>
                      </a:r>
                    </a:p>
                    <a:p>
                      <a:pPr lvl="0">
                        <a:buNone/>
                      </a:pPr>
                      <a:endParaRPr lang="en-US" sz="1400" dirty="0">
                        <a:latin typeface="+mn-lt"/>
                      </a:endParaRPr>
                    </a:p>
                    <a:p>
                      <a:pPr lvl="0">
                        <a:buNone/>
                      </a:pPr>
                      <a:r>
                        <a:rPr lang="fr-FR" sz="1400" b="0" i="0" strike="noStrike" cap="none" spc="0" baseline="0" dirty="0">
                          <a:solidFill>
                            <a:srgbClr val="000000"/>
                          </a:solidFill>
                          <a:effectLst/>
                          <a:latin typeface="Calibri"/>
                          <a:ea typeface="Calibri" panose="020F0502020204030204"/>
                          <a:cs typeface="Calibri"/>
                        </a:rPr>
                        <a:t>Étude observationnelle Prévenir</a:t>
                      </a:r>
                    </a:p>
                  </a:txBody>
                  <a:tcPr marT="45721" marB="45721"/>
                </a:tc>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France</a:t>
                      </a:r>
                    </a:p>
                  </a:txBody>
                  <a:tcPr marT="45721" marB="45721"/>
                </a:tc>
                <a:tc>
                  <a:txBody>
                    <a:bodyPr/>
                    <a:lstStyle/>
                    <a:p>
                      <a:pPr marL="285750" indent="-285750">
                        <a:buFont typeface="Arial"/>
                        <a:buChar char="•"/>
                      </a:pPr>
                      <a:r>
                        <a:rPr lang="fr-FR" sz="1400" b="0" i="0" strike="noStrike" cap="none" spc="0" baseline="0" dirty="0">
                          <a:solidFill>
                            <a:srgbClr val="000000"/>
                          </a:solidFill>
                          <a:effectLst/>
                          <a:latin typeface="Calibri"/>
                          <a:ea typeface="Calibri" panose="020F0502020204030204"/>
                          <a:cs typeface="Calibri"/>
                        </a:rPr>
                        <a:t>Aucune nouvelle acquisition du VIH n’a été signalée dans le groupe PrEP ED et le groupe PrEP orale quotidienne</a:t>
                      </a:r>
                    </a:p>
                    <a:p>
                      <a:pPr marL="285750" lvl="0" indent="-285750">
                        <a:buFont typeface="Arial"/>
                        <a:buChar char="•"/>
                      </a:pPr>
                      <a:r>
                        <a:rPr lang="fr-FR" sz="1400" b="0" i="0" strike="noStrike" cap="none" spc="0" baseline="0" dirty="0">
                          <a:solidFill>
                            <a:srgbClr val="000000"/>
                          </a:solidFill>
                          <a:effectLst/>
                          <a:latin typeface="Calibri"/>
                          <a:ea typeface="Calibri" panose="020F0502020204030204"/>
                          <a:cs typeface="Calibri"/>
                        </a:rPr>
                        <a:t>Plus de la moitié (53 %) des participants ont préféré l’ED-PrEP à la PrEP quotidienne</a:t>
                      </a:r>
                    </a:p>
                  </a:txBody>
                  <a:tcPr marT="45721" marB="45721"/>
                </a:tc>
                <a:extLst>
                  <a:ext uri="{0D108BD9-81ED-4DB2-BD59-A6C34878D82A}">
                    <a16:rowId xmlns:a16="http://schemas.microsoft.com/office/drawing/2014/main" val="1446477865"/>
                  </a:ext>
                </a:extLst>
              </a:tr>
              <a:tr h="1036078">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Cornelisse, et al., 2019</a:t>
                      </a:r>
                    </a:p>
                    <a:p>
                      <a:pPr lvl="0">
                        <a:buNone/>
                      </a:pPr>
                      <a:endParaRPr lang="en-US" sz="1400" u="none" strike="noStrike" noProof="0" dirty="0">
                        <a:latin typeface="+mn-lt"/>
                      </a:endParaRPr>
                    </a:p>
                    <a:p>
                      <a:pPr lvl="0">
                        <a:buNone/>
                      </a:pPr>
                      <a:r>
                        <a:rPr lang="fr-FR" sz="1400" b="0" i="0" strike="noStrike" cap="none" spc="0" baseline="0" dirty="0">
                          <a:solidFill>
                            <a:srgbClr val="000000"/>
                          </a:solidFill>
                          <a:effectLst/>
                          <a:latin typeface="Calibri"/>
                          <a:ea typeface="Calibri" panose="020F0502020204030204"/>
                          <a:cs typeface="Calibri"/>
                        </a:rPr>
                        <a:t>Étude de démonstration PrEPX en Australie</a:t>
                      </a:r>
                    </a:p>
                  </a:txBody>
                  <a:tcPr marT="45721" marB="45721"/>
                </a:tc>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Australie </a:t>
                      </a:r>
                    </a:p>
                  </a:txBody>
                  <a:tcPr marT="45721" marB="45721"/>
                </a:tc>
                <a:tc>
                  <a:txBody>
                    <a:bodyPr/>
                    <a:lstStyle/>
                    <a:p>
                      <a:pPr marL="285750" lvl="0" indent="-285750">
                        <a:buFont typeface="Arial"/>
                        <a:buChar char="•"/>
                      </a:pPr>
                      <a:r>
                        <a:rPr lang="fr-FR" sz="1400" b="0" i="0" strike="noStrike" cap="none" spc="0" baseline="0" dirty="0">
                          <a:solidFill>
                            <a:srgbClr val="000000"/>
                          </a:solidFill>
                          <a:effectLst/>
                          <a:latin typeface="Calibri"/>
                          <a:ea typeface="Calibri" panose="020F0502020204030204"/>
                          <a:cs typeface="Calibri"/>
                        </a:rPr>
                        <a:t>Un intérêt élevé pour l’ED-PrEP était fortement associé à des rapports sexuels peu fréquents et à des préoccupations concernant la toxicité à long terme</a:t>
                      </a:r>
                      <a:endParaRPr lang="en-US" sz="1400" u="none" strike="noStrike" noProof="0" dirty="0">
                        <a:latin typeface="+mn-lt"/>
                      </a:endParaRPr>
                    </a:p>
                  </a:txBody>
                  <a:tcPr marT="45721" marB="45721"/>
                </a:tc>
                <a:extLst>
                  <a:ext uri="{0D108BD9-81ED-4DB2-BD59-A6C34878D82A}">
                    <a16:rowId xmlns:a16="http://schemas.microsoft.com/office/drawing/2014/main" val="3058276947"/>
                  </a:ext>
                </a:extLst>
              </a:tr>
              <a:tr h="1746530">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fr-FR" sz="1400" b="0" i="0" strike="noStrike" cap="none" spc="0" baseline="0" dirty="0">
                          <a:solidFill>
                            <a:srgbClr val="000000"/>
                          </a:solidFill>
                          <a:effectLst/>
                          <a:latin typeface="Calibri"/>
                          <a:ea typeface="Calibri" panose="020F0502020204030204"/>
                          <a:cs typeface="Calibri"/>
                        </a:rPr>
                        <a:t>Zimmermann, et al., 2019</a:t>
                      </a:r>
                    </a:p>
                    <a:p>
                      <a:pPr lvl="0">
                        <a:buNone/>
                      </a:pPr>
                      <a:r>
                        <a:rPr lang="fr-FR" sz="1400" b="0" i="0" strike="noStrike" cap="none" spc="0" baseline="0" dirty="0">
                          <a:solidFill>
                            <a:srgbClr val="000000"/>
                          </a:solidFill>
                          <a:effectLst/>
                          <a:latin typeface="Calibri"/>
                          <a:ea typeface="Calibri" panose="020F0502020204030204"/>
                          <a:cs typeface="Calibri"/>
                        </a:rPr>
                        <a:t>Jongen et al., 2020</a:t>
                      </a:r>
                    </a:p>
                    <a:p>
                      <a:pPr lvl="0">
                        <a:buNone/>
                      </a:pPr>
                      <a:endParaRPr lang="en-US" sz="1400" dirty="0">
                        <a:latin typeface="+mn-lt"/>
                      </a:endParaRPr>
                    </a:p>
                    <a:p>
                      <a:pPr lvl="0">
                        <a:buNone/>
                      </a:pPr>
                      <a:r>
                        <a:rPr lang="fr-FR" sz="1400" b="0" i="0" strike="noStrike" cap="none" spc="0" baseline="0" dirty="0">
                          <a:solidFill>
                            <a:srgbClr val="000000"/>
                          </a:solidFill>
                          <a:effectLst/>
                          <a:latin typeface="Calibri"/>
                          <a:ea typeface="Calibri" panose="020F0502020204030204"/>
                          <a:cs typeface="Calibri"/>
                        </a:rPr>
                        <a:t>Projet de démonstration de la PrEP à Amsterdam (AMPrEP)</a:t>
                      </a:r>
                      <a:endParaRPr lang="en-US" sz="1400" dirty="0">
                        <a:latin typeface="+mn-lt"/>
                      </a:endParaRPr>
                    </a:p>
                  </a:txBody>
                  <a:tcPr marT="45721" marB="45721"/>
                </a:tc>
                <a:tc>
                  <a:txBody>
                    <a:bodyPr/>
                    <a:lstStyle/>
                    <a:p>
                      <a:pPr lvl="0">
                        <a:buNone/>
                      </a:pPr>
                      <a:r>
                        <a:rPr lang="fr-FR" sz="1400" b="0" i="0" strike="noStrike" cap="none" spc="0" baseline="0" dirty="0">
                          <a:solidFill>
                            <a:srgbClr val="000000"/>
                          </a:solidFill>
                          <a:effectLst/>
                          <a:latin typeface="Calibri"/>
                          <a:ea typeface="Calibri" panose="020F0502020204030204"/>
                          <a:cs typeface="Calibri"/>
                        </a:rPr>
                        <a:t>États-Unis</a:t>
                      </a:r>
                    </a:p>
                  </a:txBody>
                  <a:tcPr marT="45721" marB="45721"/>
                </a:tc>
                <a:tc>
                  <a:txBody>
                    <a:bodyPr/>
                    <a:lstStyle/>
                    <a:p>
                      <a:pPr marL="285750" indent="-285750">
                        <a:buFont typeface="Arial"/>
                        <a:buChar char="•"/>
                      </a:pPr>
                      <a:r>
                        <a:rPr lang="fr-FR" sz="1400" b="0" i="0" strike="noStrike" cap="none" spc="0" baseline="0" dirty="0">
                          <a:solidFill>
                            <a:srgbClr val="000000"/>
                          </a:solidFill>
                          <a:effectLst/>
                          <a:latin typeface="Calibri"/>
                          <a:ea typeface="Calibri" panose="020F0502020204030204"/>
                          <a:cs typeface="Calibri"/>
                        </a:rPr>
                        <a:t>Les participants ont plusieurs raisons de choisir un schéma thérapeutique pour répondre à leurs priorités et à leurs besoins en matière de prévention, notamment le changement de contexte d’exposition, l’auto-efficacité perçue ou réelle en matière d’observance et les effets de la PrEP orale sur le bien-être.</a:t>
                      </a:r>
                    </a:p>
                    <a:p>
                      <a:pPr marL="285750" indent="-285750">
                        <a:buFont typeface="Arial"/>
                        <a:buChar char="•"/>
                      </a:pPr>
                      <a:r>
                        <a:rPr lang="fr-FR" sz="1400" b="0" i="0" strike="noStrike" cap="none" spc="0" baseline="0" dirty="0">
                          <a:solidFill>
                            <a:srgbClr val="000000"/>
                          </a:solidFill>
                          <a:effectLst/>
                          <a:latin typeface="Calibri"/>
                          <a:ea typeface="Calibri" panose="020F0502020204030204"/>
                          <a:cs typeface="Calibri"/>
                        </a:rPr>
                        <a:t>L’observance de l’ED-PrEP était significativement plus élevée pour les rapports sexuels avec des partenaires sexuels occasionnels, ce qui suggère que les participants utilisent l’ED-PrEP lorsqu’ils sont plus susceptibles d’être exposés au VIH.</a:t>
                      </a:r>
                      <a:endParaRPr lang="en-US" sz="1400" dirty="0">
                        <a:latin typeface="+mn-lt"/>
                      </a:endParaRPr>
                    </a:p>
                  </a:txBody>
                  <a:tcPr marT="45721" marB="45721"/>
                </a:tc>
                <a:extLst>
                  <a:ext uri="{0D108BD9-81ED-4DB2-BD59-A6C34878D82A}">
                    <a16:rowId xmlns:a16="http://schemas.microsoft.com/office/drawing/2014/main" val="2775162319"/>
                  </a:ext>
                </a:extLst>
              </a:tr>
            </a:tbl>
          </a:graphicData>
        </a:graphic>
      </p:graphicFrame>
    </p:spTree>
    <p:extLst>
      <p:ext uri="{BB962C8B-B14F-4D97-AF65-F5344CB8AC3E}">
        <p14:creationId xmlns:p14="http://schemas.microsoft.com/office/powerpoint/2010/main" val="22178171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91E4E-4BAE-4C25-926C-18F5D2598C21}"/>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Preuves de l’efficacité de l’ED-PrEP et mise en œuvre</a:t>
            </a:r>
          </a:p>
        </p:txBody>
      </p:sp>
      <p:sp>
        <p:nvSpPr>
          <p:cNvPr id="8" name="Content Placeholder 7">
            <a:extLst>
              <a:ext uri="{FF2B5EF4-FFF2-40B4-BE49-F238E27FC236}">
                <a16:creationId xmlns:a16="http://schemas.microsoft.com/office/drawing/2014/main" id="{7B92F87B-1EB1-43B9-8C18-3EBF58F75875}"/>
              </a:ext>
            </a:extLst>
          </p:cNvPr>
          <p:cNvSpPr>
            <a:spLocks noGrp="1"/>
          </p:cNvSpPr>
          <p:nvPr>
            <p:ph sz="quarter" idx="10"/>
          </p:nvPr>
        </p:nvSpPr>
        <p:spPr>
          <a:xfrm>
            <a:off x="1148933" y="1171853"/>
            <a:ext cx="10433470" cy="4794250"/>
          </a:xfrm>
        </p:spPr>
        <p:txBody>
          <a:bodyPr>
            <a:noAutofit/>
          </a:bodyPr>
          <a:lstStyle/>
          <a:p>
            <a:r>
              <a:rPr lang="fr-FR" sz="2400" b="0" i="0" strike="noStrike" cap="none" spc="0" baseline="0" dirty="0">
                <a:solidFill>
                  <a:srgbClr val="000000"/>
                </a:solidFill>
                <a:effectLst/>
                <a:latin typeface="Calibri"/>
                <a:ea typeface="Calibri" panose="020F0502020204030204"/>
                <a:cs typeface="Calibri"/>
              </a:rPr>
              <a:t>En octobre 2021, l’OMS a présenté des directives anticipées selon lesquelles, malgré le fait que les preuves de l’efficacité de l’ED-PrEP sont surtout présentes chez les HSH, elle la recommanderait à toutes les personnes AMAB qui n’utilisent pas d’hormones exogènes à base d’estradiol pour la prévention du VIH pendant les rapports sexuels.</a:t>
            </a:r>
          </a:p>
          <a:p>
            <a:r>
              <a:rPr lang="fr-FR" sz="2400" b="0" i="0" strike="noStrike" cap="none" spc="0" baseline="0" dirty="0">
                <a:solidFill>
                  <a:srgbClr val="000000"/>
                </a:solidFill>
                <a:effectLst/>
                <a:latin typeface="Calibri"/>
                <a:ea typeface="Calibri" panose="020F0502020204030204"/>
                <a:cs typeface="Calibri"/>
              </a:rPr>
              <a:t>Justification : L’ED-PrEP est efficace pour les hommes cisgenres ayant des rapports sexuels avec des hommes, quel que soit leur positionnement sexuel, et il n’y a aucune raison de penser qu’elle ne serait pas efficace pour les hommes cisgenres ayant des rapports sexuels avec des individus d’autres populations. On suppose que l’efficacité est similaire pour les personnes assignées hommes à la naissance qui n’utilisent pas d’hormones exogènes à base d’estradiol (comme pour l’hormonothérapie d’affirmation du genre). </a:t>
            </a:r>
            <a:br>
              <a:rPr sz="2400" dirty="0"/>
            </a:br>
            <a:endParaRPr lang="en-US" sz="2400" dirty="0"/>
          </a:p>
        </p:txBody>
      </p:sp>
    </p:spTree>
    <p:extLst>
      <p:ext uri="{BB962C8B-B14F-4D97-AF65-F5344CB8AC3E}">
        <p14:creationId xmlns:p14="http://schemas.microsoft.com/office/powerpoint/2010/main" val="18458028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9CA25-361D-4BFD-936E-835E2FB2FA3B}"/>
              </a:ext>
            </a:extLst>
          </p:cNvPr>
          <p:cNvSpPr>
            <a:spLocks noGrp="1"/>
          </p:cNvSpPr>
          <p:nvPr>
            <p:ph type="title"/>
          </p:nvPr>
        </p:nvSpPr>
        <p:spPr/>
        <p:txBody>
          <a:bodyPr/>
          <a:lstStyle/>
          <a:p>
            <a:r>
              <a:rPr lang="fr-FR" sz="3800" b="1" i="0" strike="noStrike" cap="none" spc="0" baseline="0" dirty="0">
                <a:solidFill>
                  <a:srgbClr val="1F497D"/>
                </a:solidFill>
                <a:effectLst/>
                <a:latin typeface="Calibri"/>
                <a:ea typeface="Calibri" panose="020F0502020204030204"/>
                <a:cs typeface="Calibri"/>
              </a:rPr>
              <a:t>Clients appropriés pour l’ED-PrEP</a:t>
            </a:r>
          </a:p>
        </p:txBody>
      </p:sp>
      <p:sp>
        <p:nvSpPr>
          <p:cNvPr id="4" name="Content Placeholder 3">
            <a:extLst>
              <a:ext uri="{FF2B5EF4-FFF2-40B4-BE49-F238E27FC236}">
                <a16:creationId xmlns:a16="http://schemas.microsoft.com/office/drawing/2014/main" id="{2DA69872-398E-409C-8688-B36BE35369D9}"/>
              </a:ext>
            </a:extLst>
          </p:cNvPr>
          <p:cNvSpPr>
            <a:spLocks noGrp="1"/>
          </p:cNvSpPr>
          <p:nvPr>
            <p:ph sz="quarter" idx="10"/>
          </p:nvPr>
        </p:nvSpPr>
        <p:spPr/>
        <p:txBody>
          <a:bodyPr>
            <a:normAutofit lnSpcReduction="10000"/>
          </a:bodyPr>
          <a:lstStyle/>
          <a:p>
            <a:r>
              <a:rPr lang="fr-FR" sz="2400" b="0" i="0" strike="noStrike" cap="none" spc="0" baseline="0" dirty="0">
                <a:solidFill>
                  <a:srgbClr val="000000"/>
                </a:solidFill>
                <a:effectLst/>
                <a:latin typeface="Calibri"/>
                <a:ea typeface="Calibri" panose="020F0502020204030204"/>
                <a:cs typeface="Calibri"/>
              </a:rPr>
              <a:t>L’ED-PrEP est uniquement recommandée pour prévenir l’acquisition du VIH lors de rapports sexuels chez les personnes AMAB qui n’utilisent pas d’hormones exogènes à base d’estradiol</a:t>
            </a:r>
          </a:p>
          <a:p>
            <a:r>
              <a:rPr lang="fr-FR" sz="2400" b="0" i="0" strike="noStrike" cap="none" spc="0" baseline="0" dirty="0">
                <a:solidFill>
                  <a:srgbClr val="000000"/>
                </a:solidFill>
                <a:effectLst/>
                <a:latin typeface="Calibri"/>
                <a:ea typeface="Calibri" panose="020F0502020204030204"/>
                <a:cs typeface="Calibri"/>
              </a:rPr>
              <a:t>L’ED-PrEP peut être plus adaptée aux clients qui :</a:t>
            </a:r>
          </a:p>
          <a:p>
            <a:pPr marL="742978" lvl="1" indent="-285760">
              <a:buFont typeface="Arial"/>
              <a:buChar char="•"/>
            </a:pPr>
            <a:r>
              <a:rPr lang="fr-FR" sz="2000" b="0" i="0" strike="noStrike" cap="none" spc="0" baseline="0" dirty="0">
                <a:solidFill>
                  <a:srgbClr val="000000"/>
                </a:solidFill>
                <a:effectLst/>
                <a:latin typeface="Calibri"/>
                <a:ea typeface="Calibri" panose="020F0502020204030204"/>
                <a:cs typeface="Calibri"/>
              </a:rPr>
              <a:t>Trouvent l’ED-PrEP plus pratique </a:t>
            </a:r>
          </a:p>
          <a:p>
            <a:pPr marL="742978" lvl="1" indent="-285760">
              <a:buFont typeface="Arial"/>
              <a:buChar char="•"/>
            </a:pPr>
            <a:r>
              <a:rPr lang="fr-FR" sz="2000" b="0" i="0" strike="noStrike" cap="none" spc="0" baseline="0" dirty="0">
                <a:solidFill>
                  <a:srgbClr val="000000"/>
                </a:solidFill>
                <a:effectLst/>
                <a:latin typeface="Calibri"/>
                <a:ea typeface="Calibri" panose="020F0502020204030204"/>
                <a:cs typeface="Calibri"/>
              </a:rPr>
              <a:t>Ont des rapports sexuels peu fréquents (par exemple, des rapports sexuels deux jours ou moins par semaine en moyenne)</a:t>
            </a:r>
          </a:p>
          <a:p>
            <a:pPr marL="742978" lvl="1" indent="-285760">
              <a:buFont typeface="Arial"/>
              <a:buChar char="•"/>
            </a:pPr>
            <a:r>
              <a:rPr lang="fr-FR" sz="2000" b="0" i="0" strike="noStrike" cap="none" spc="0" baseline="0" dirty="0">
                <a:solidFill>
                  <a:srgbClr val="000000"/>
                </a:solidFill>
                <a:effectLst/>
                <a:latin typeface="Calibri"/>
                <a:ea typeface="Calibri" panose="020F0502020204030204"/>
                <a:cs typeface="Calibri"/>
              </a:rPr>
              <a:t>Peuvent planifier leurs rapports sexuels au moins deux heures à l’avance ou peuvent les retarder d’au moins deux heures</a:t>
            </a:r>
          </a:p>
          <a:p>
            <a:pPr marL="442928" indent="-285760">
              <a:buFont typeface="Arial"/>
              <a:buChar char="•"/>
            </a:pPr>
            <a:r>
              <a:rPr lang="fr-FR" sz="2400" b="0" i="0" strike="noStrike" cap="none" spc="0" baseline="0" dirty="0">
                <a:solidFill>
                  <a:srgbClr val="000000"/>
                </a:solidFill>
                <a:effectLst/>
                <a:latin typeface="Calibri"/>
                <a:ea typeface="Calibri" panose="020F0502020204030204"/>
                <a:cs typeface="Calibri"/>
              </a:rPr>
              <a:t>Les preuves à l’appui de l’utilisation de l’ED-PrEP au sein d’autres populations sont limitées à l’heure actuelle.</a:t>
            </a:r>
          </a:p>
        </p:txBody>
      </p:sp>
    </p:spTree>
    <p:extLst>
      <p:ext uri="{BB962C8B-B14F-4D97-AF65-F5344CB8AC3E}">
        <p14:creationId xmlns:p14="http://schemas.microsoft.com/office/powerpoint/2010/main" val="36502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4554-B7DD-4369-ABC0-EC4619CC0664}"/>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Remarque sur la terminologie</a:t>
            </a:r>
          </a:p>
        </p:txBody>
      </p:sp>
      <p:sp>
        <p:nvSpPr>
          <p:cNvPr id="3" name="Content Placeholder 2">
            <a:extLst>
              <a:ext uri="{FF2B5EF4-FFF2-40B4-BE49-F238E27FC236}">
                <a16:creationId xmlns:a16="http://schemas.microsoft.com/office/drawing/2014/main" id="{1FF67072-B791-48AA-BEBD-303C207C0D18}"/>
              </a:ext>
            </a:extLst>
          </p:cNvPr>
          <p:cNvSpPr>
            <a:spLocks noGrp="1"/>
          </p:cNvSpPr>
          <p:nvPr>
            <p:ph idx="1"/>
          </p:nvPr>
        </p:nvSpPr>
        <p:spPr>
          <a:xfrm>
            <a:off x="1200155" y="1600203"/>
            <a:ext cx="10286996" cy="4525963"/>
          </a:xfrm>
        </p:spPr>
        <p:txBody>
          <a:bodyPr>
            <a:normAutofit fontScale="97500" lnSpcReduction="10000"/>
          </a:bodyPr>
          <a:lstStyle/>
          <a:p>
            <a:r>
              <a:rPr lang="fr-FR" sz="2200" b="0" i="0" strike="noStrike" cap="none" spc="0" baseline="0" dirty="0">
                <a:solidFill>
                  <a:srgbClr val="000000"/>
                </a:solidFill>
                <a:effectLst/>
                <a:latin typeface="Calibri"/>
                <a:ea typeface="Calibri" panose="020F0502020204030204"/>
                <a:cs typeface="Calibri"/>
              </a:rPr>
              <a:t>Tout au long de la formation, vous pourrez entendre des termes ou des phrases qui ne vous sont pas familiers. Pour être plus précis et ne pas contribuer à la stigmatisation des personnes vivant avec le VIH ou de celles qui peuvent bénéficier des produits de prévention du VIH, nous avons procédé à quelques changements de langage :</a:t>
            </a:r>
          </a:p>
          <a:p>
            <a:pPr lvl="1"/>
            <a:r>
              <a:rPr lang="fr-FR" sz="1800" b="0" i="0" strike="noStrike" cap="none" spc="0" baseline="0" dirty="0">
                <a:solidFill>
                  <a:srgbClr val="000000"/>
                </a:solidFill>
                <a:effectLst/>
                <a:latin typeface="Calibri"/>
                <a:ea typeface="Calibri" panose="020F0502020204030204"/>
                <a:cs typeface="Calibri"/>
              </a:rPr>
              <a:t>Sérodifférent au lieu de sérodiscordant : Ce changement renforce le fait que si la séropositivité des personnes peut être différente, elle ne les place pas dans la discorde. Il est tout à fait acceptable que les gens aient des sérologies de VIH différentes.</a:t>
            </a:r>
          </a:p>
          <a:p>
            <a:pPr lvl="1"/>
            <a:r>
              <a:rPr lang="fr-FR" sz="1800" b="0" i="0" strike="noStrike" cap="none" spc="0" baseline="0" dirty="0">
                <a:solidFill>
                  <a:srgbClr val="000000"/>
                </a:solidFill>
                <a:effectLst/>
                <a:latin typeface="Calibri"/>
                <a:ea typeface="Calibri" panose="020F0502020204030204"/>
                <a:cs typeface="Calibri"/>
              </a:rPr>
              <a:t>Suppression du terme « risque » et « risqué » : Ces termes revêtent de nombreuses définitions différentes et pourraient stigmatiser certains comportements, imposer des étiquettes aux clients ou stigmatiser la vie avec le VIH elle-même. </a:t>
            </a:r>
          </a:p>
          <a:p>
            <a:r>
              <a:rPr lang="fr-FR" sz="2200" b="0" i="0" strike="noStrike" cap="none" spc="0" baseline="0" dirty="0">
                <a:solidFill>
                  <a:srgbClr val="000000"/>
                </a:solidFill>
                <a:effectLst/>
                <a:latin typeface="Calibri"/>
                <a:ea typeface="Calibri" panose="020F0502020204030204"/>
                <a:cs typeface="Calibri"/>
              </a:rPr>
              <a:t>Il est essentiel que les clients puissent parler aux prestataires sans être jugés, afin que ceux-ci puissent mieux les servir.</a:t>
            </a:r>
          </a:p>
          <a:p>
            <a:r>
              <a:rPr lang="fr-FR" sz="2200" b="0" i="0" strike="noStrike" cap="none" spc="0" baseline="0" dirty="0">
                <a:solidFill>
                  <a:srgbClr val="000000"/>
                </a:solidFill>
                <a:effectLst/>
                <a:latin typeface="Calibri"/>
                <a:ea typeface="Calibri" panose="020F0502020204030204"/>
                <a:cs typeface="Calibri"/>
              </a:rPr>
              <a:t>L’utilisation de nouveaux termes est difficile, et il est normal de faire des erreurs. N’hésitez pas à essayer certains de ces nouveaux termes au cours des deux prochains jours. </a:t>
            </a:r>
          </a:p>
        </p:txBody>
      </p:sp>
    </p:spTree>
    <p:extLst>
      <p:ext uri="{BB962C8B-B14F-4D97-AF65-F5344CB8AC3E}">
        <p14:creationId xmlns:p14="http://schemas.microsoft.com/office/powerpoint/2010/main" val="36796280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L’ED-PrEP est recommandée pour prévenir l’acquisition du VIH chez les personnes AMAB qui n’utilisent pas d’hormones exogènes à base d’estradiol pendant lequel des comportements suivants ?</a:t>
            </a:r>
          </a:p>
          <a:p>
            <a:pPr marL="0" indent="0">
              <a:buNone/>
            </a:pPr>
            <a:endParaRPr lang="en-US" sz="2600" b="1" dirty="0">
              <a:solidFill>
                <a:srgbClr val="000000"/>
              </a:solidFill>
            </a:endParaRP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Sexe </a:t>
            </a:r>
            <a:endParaRPr lang="en-US" sz="2600" i="0" dirty="0">
              <a:effectLst/>
              <a:cs typeface="Calibri"/>
            </a:endParaRP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Partage de matériel lors de l’injection de drogues </a:t>
            </a:r>
            <a:endParaRPr lang="en-US" sz="2600" i="0" dirty="0">
              <a:effectLst/>
              <a:cs typeface="Calibri"/>
            </a:endParaRP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Toutes les réponses ci-dessus </a:t>
            </a:r>
            <a:endParaRPr lang="en-US" sz="2600" i="0" dirty="0">
              <a:effectLst/>
              <a:cs typeface="Calibri"/>
            </a:endParaRPr>
          </a:p>
        </p:txBody>
      </p:sp>
    </p:spTree>
    <p:extLst>
      <p:ext uri="{BB962C8B-B14F-4D97-AF65-F5344CB8AC3E}">
        <p14:creationId xmlns:p14="http://schemas.microsoft.com/office/powerpoint/2010/main" val="241575091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L’ED-PrEP est recommandée pour prévenir l’acquisition du VIH chez les personnes PAHN qui n’utilisent pas d’hormones exogènes à base d’estradiol pendant lequel des comportements suivants ?</a:t>
            </a:r>
          </a:p>
          <a:p>
            <a:pPr marL="342900" indent="-342900">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Sexe </a:t>
            </a:r>
          </a:p>
          <a:p>
            <a:pPr marL="342900" indent="-34290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Partage de matériel lors de l’injection de drogues </a:t>
            </a:r>
          </a:p>
          <a:p>
            <a:pPr marL="342900" indent="-34290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Toutes les réponses ci-dessus </a:t>
            </a:r>
          </a:p>
        </p:txBody>
      </p:sp>
      <p:sp>
        <p:nvSpPr>
          <p:cNvPr id="4" name="Content Placeholder 2">
            <a:extLst>
              <a:ext uri="{FF2B5EF4-FFF2-40B4-BE49-F238E27FC236}">
                <a16:creationId xmlns:a16="http://schemas.microsoft.com/office/drawing/2014/main" id="{483BCA82-EF4D-466E-AB0B-5E46B6B3DA1D}"/>
              </a:ext>
            </a:extLst>
          </p:cNvPr>
          <p:cNvSpPr txBox="1"/>
          <p:nvPr/>
        </p:nvSpPr>
        <p:spPr bwMode="auto">
          <a:xfrm>
            <a:off x="1148933" y="5270499"/>
            <a:ext cx="10433470" cy="1019090"/>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L’ED-PrEP est uniquement recommandée pour prévenir l’acquisition du VIH lors de rapports sexuels pour les personnes AMAB qui n’utilisent pas d’hormones exogènes à base d’estradiol. </a:t>
            </a:r>
          </a:p>
        </p:txBody>
      </p:sp>
    </p:spTree>
    <p:extLst>
      <p:ext uri="{BB962C8B-B14F-4D97-AF65-F5344CB8AC3E}">
        <p14:creationId xmlns:p14="http://schemas.microsoft.com/office/powerpoint/2010/main" val="386155623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2146-2903-4515-94DE-49F500C941F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Scénario d’administration 1 – Rapport sexuel ponctuel</a:t>
            </a:r>
          </a:p>
        </p:txBody>
      </p:sp>
      <p:sp>
        <p:nvSpPr>
          <p:cNvPr id="3" name="Content Placeholder 2">
            <a:extLst>
              <a:ext uri="{FF2B5EF4-FFF2-40B4-BE49-F238E27FC236}">
                <a16:creationId xmlns:a16="http://schemas.microsoft.com/office/drawing/2014/main" id="{11C14C3E-46AB-49BC-9831-15E345506ADE}"/>
              </a:ext>
            </a:extLst>
          </p:cNvPr>
          <p:cNvSpPr>
            <a:spLocks noGrp="1"/>
          </p:cNvSpPr>
          <p:nvPr>
            <p:ph sz="quarter" idx="10"/>
          </p:nvPr>
        </p:nvSpPr>
        <p:spPr>
          <a:xfrm>
            <a:off x="1148932" y="1587500"/>
            <a:ext cx="10700167" cy="4794250"/>
          </a:xfrm>
        </p:spPr>
        <p:txBody>
          <a:bodyPr>
            <a:normAutofit/>
          </a:bodyPr>
          <a:lstStyle/>
          <a:p>
            <a:pPr marL="0" indent="0">
              <a:buNone/>
            </a:pPr>
            <a:r>
              <a:rPr lang="fr-FR" sz="2600" b="0" i="0" strike="noStrike" cap="none" spc="0" baseline="0" dirty="0">
                <a:solidFill>
                  <a:srgbClr val="000000"/>
                </a:solidFill>
                <a:effectLst/>
                <a:latin typeface="Calibri"/>
                <a:ea typeface="Calibri" panose="020F0502020204030204"/>
                <a:cs typeface="Calibri"/>
              </a:rPr>
              <a:t>Le vendredi soir, John prévoit d’inviter chez lui un gars rencontré sur Grindr et d’avoir un rapport sexuel anal. Il prend deux comprimés (la dose de charge) de PrEP à 9 heures le vendredi et a des rapports sexuels à 23 heures le vendredi. Il prend un troisième comprimé à 9 heures le samedi et un quatrième à 9 heures le dimanche.</a:t>
            </a:r>
          </a:p>
          <a:p>
            <a:endParaRPr lang="en-US" sz="2600" dirty="0"/>
          </a:p>
        </p:txBody>
      </p:sp>
      <p:grpSp>
        <p:nvGrpSpPr>
          <p:cNvPr id="7" name="Group 6">
            <a:extLst>
              <a:ext uri="{FF2B5EF4-FFF2-40B4-BE49-F238E27FC236}">
                <a16:creationId xmlns:a16="http://schemas.microsoft.com/office/drawing/2014/main" id="{787CEE47-978C-6547-842F-9F1CD7ECDC27}"/>
              </a:ext>
            </a:extLst>
          </p:cNvPr>
          <p:cNvGrpSpPr/>
          <p:nvPr/>
        </p:nvGrpSpPr>
        <p:grpSpPr>
          <a:xfrm>
            <a:off x="1148930" y="3314699"/>
            <a:ext cx="5698510" cy="3543300"/>
            <a:chOff x="365289" y="2696067"/>
            <a:chExt cx="5608947" cy="4093589"/>
          </a:xfrm>
        </p:grpSpPr>
        <p:graphicFrame>
          <p:nvGraphicFramePr>
            <p:cNvPr id="6" name="Diagram 6">
              <a:extLst>
                <a:ext uri="{FF2B5EF4-FFF2-40B4-BE49-F238E27FC236}">
                  <a16:creationId xmlns:a16="http://schemas.microsoft.com/office/drawing/2014/main" id="{138D38CF-6DB2-44AC-9A6F-BC05A369111A}"/>
                </a:ext>
              </a:extLst>
            </p:cNvPr>
            <p:cNvGraphicFramePr/>
            <p:nvPr>
              <p:extLst>
                <p:ext uri="{D42A27DB-BD31-4B8C-83A1-F6EECF244321}">
                  <p14:modId xmlns:p14="http://schemas.microsoft.com/office/powerpoint/2010/main" val="4092521389"/>
                </p:ext>
              </p:extLst>
            </p:nvPr>
          </p:nvGraphicFramePr>
          <p:xfrm>
            <a:off x="365289" y="2696067"/>
            <a:ext cx="5608947" cy="409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0" name="Graphic 339" descr="Winking face with no fill">
              <a:extLst>
                <a:ext uri="{FF2B5EF4-FFF2-40B4-BE49-F238E27FC236}">
                  <a16:creationId xmlns:a16="http://schemas.microsoft.com/office/drawing/2014/main" id="{BF23F9DE-DC98-437F-B3F3-D29BD1E00D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7392" y="3431357"/>
              <a:ext cx="457200" cy="457200"/>
            </a:xfrm>
            <a:prstGeom prst="rect">
              <a:avLst/>
            </a:prstGeom>
          </p:spPr>
        </p:pic>
        <p:sp>
          <p:nvSpPr>
            <p:cNvPr id="342" name="Rounded Rectangle 7">
              <a:extLst>
                <a:ext uri="{FF2B5EF4-FFF2-40B4-BE49-F238E27FC236}">
                  <a16:creationId xmlns:a16="http://schemas.microsoft.com/office/drawing/2014/main" id="{E41DB60B-1BBD-4306-8CB8-7DDBC551DB72}"/>
                </a:ext>
              </a:extLst>
            </p:cNvPr>
            <p:cNvSpPr/>
            <p:nvPr/>
          </p:nvSpPr>
          <p:spPr>
            <a:xfrm>
              <a:off x="638748"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4" name="Rounded Rectangle 7">
              <a:extLst>
                <a:ext uri="{FF2B5EF4-FFF2-40B4-BE49-F238E27FC236}">
                  <a16:creationId xmlns:a16="http://schemas.microsoft.com/office/drawing/2014/main" id="{9F6BD848-DDA9-4E21-985D-E8D60385F576}"/>
                </a:ext>
              </a:extLst>
            </p:cNvPr>
            <p:cNvSpPr/>
            <p:nvPr/>
          </p:nvSpPr>
          <p:spPr>
            <a:xfrm>
              <a:off x="647339" y="56745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6" name="Rounded Rectangle 7">
              <a:extLst>
                <a:ext uri="{FF2B5EF4-FFF2-40B4-BE49-F238E27FC236}">
                  <a16:creationId xmlns:a16="http://schemas.microsoft.com/office/drawing/2014/main" id="{CCABDE5A-E679-40CD-A2BB-D355B93D5EA8}"/>
                </a:ext>
              </a:extLst>
            </p:cNvPr>
            <p:cNvSpPr/>
            <p:nvPr/>
          </p:nvSpPr>
          <p:spPr>
            <a:xfrm>
              <a:off x="1441615" y="5411394"/>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8" name="Rounded Rectangle 7">
              <a:extLst>
                <a:ext uri="{FF2B5EF4-FFF2-40B4-BE49-F238E27FC236}">
                  <a16:creationId xmlns:a16="http://schemas.microsoft.com/office/drawing/2014/main" id="{A1AED011-66AF-4987-B82F-E1E63A455747}"/>
                </a:ext>
              </a:extLst>
            </p:cNvPr>
            <p:cNvSpPr/>
            <p:nvPr/>
          </p:nvSpPr>
          <p:spPr>
            <a:xfrm>
              <a:off x="2231161" y="54016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5" name="TextBox 14">
              <a:extLst>
                <a:ext uri="{FF2B5EF4-FFF2-40B4-BE49-F238E27FC236}">
                  <a16:creationId xmlns:a16="http://schemas.microsoft.com/office/drawing/2014/main" id="{BA58806B-A89E-4F6A-ACE2-5303D225338A}"/>
                </a:ext>
              </a:extLst>
            </p:cNvPr>
            <p:cNvSpPr txBox="1"/>
            <p:nvPr/>
          </p:nvSpPr>
          <p:spPr>
            <a:xfrm>
              <a:off x="504796" y="4327838"/>
              <a:ext cx="633954" cy="29931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23h</a:t>
              </a:r>
            </a:p>
          </p:txBody>
        </p:sp>
        <p:sp>
          <p:nvSpPr>
            <p:cNvPr id="21" name="TextBox 20">
              <a:extLst>
                <a:ext uri="{FF2B5EF4-FFF2-40B4-BE49-F238E27FC236}">
                  <a16:creationId xmlns:a16="http://schemas.microsoft.com/office/drawing/2014/main" id="{83476291-F687-4ACB-B618-32A38FD07CA9}"/>
                </a:ext>
              </a:extLst>
            </p:cNvPr>
            <p:cNvSpPr txBox="1"/>
            <p:nvPr/>
          </p:nvSpPr>
          <p:spPr>
            <a:xfrm>
              <a:off x="2175234" y="4909007"/>
              <a:ext cx="633954" cy="29931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22" name="TextBox 21">
              <a:extLst>
                <a:ext uri="{FF2B5EF4-FFF2-40B4-BE49-F238E27FC236}">
                  <a16:creationId xmlns:a16="http://schemas.microsoft.com/office/drawing/2014/main" id="{A1E3D601-5BD9-48C0-9397-A7C88FB9AF3F}"/>
                </a:ext>
              </a:extLst>
            </p:cNvPr>
            <p:cNvSpPr txBox="1"/>
            <p:nvPr/>
          </p:nvSpPr>
          <p:spPr>
            <a:xfrm>
              <a:off x="1385739" y="4909007"/>
              <a:ext cx="633954" cy="29931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23" name="TextBox 22">
              <a:extLst>
                <a:ext uri="{FF2B5EF4-FFF2-40B4-BE49-F238E27FC236}">
                  <a16:creationId xmlns:a16="http://schemas.microsoft.com/office/drawing/2014/main" id="{7AD6D363-71B2-4122-A2BA-E728A9C66FDC}"/>
                </a:ext>
              </a:extLst>
            </p:cNvPr>
            <p:cNvSpPr txBox="1"/>
            <p:nvPr/>
          </p:nvSpPr>
          <p:spPr>
            <a:xfrm>
              <a:off x="584461" y="4909007"/>
              <a:ext cx="633954" cy="29931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16" name="Straight Arrow Connector 15">
              <a:extLst>
                <a:ext uri="{FF2B5EF4-FFF2-40B4-BE49-F238E27FC236}">
                  <a16:creationId xmlns:a16="http://schemas.microsoft.com/office/drawing/2014/main" id="{3086D547-C2DC-44EB-A997-0D3C420FB6E0}"/>
                </a:ext>
              </a:extLst>
            </p:cNvPr>
            <p:cNvCxnSpPr/>
            <p:nvPr/>
          </p:nvCxnSpPr>
          <p:spPr>
            <a:xfrm flipH="1">
              <a:off x="787138" y="3961614"/>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9F3CB5-D565-42B2-8F34-71D5A82FEE6A}"/>
                </a:ext>
              </a:extLst>
            </p:cNvPr>
            <p:cNvCxnSpPr/>
            <p:nvPr/>
          </p:nvCxnSpPr>
          <p:spPr>
            <a:xfrm flipH="1" flipV="1">
              <a:off x="759115" y="511222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41B4EA-CAC8-498A-A7D8-E97E4B2E1728}"/>
                </a:ext>
              </a:extLst>
            </p:cNvPr>
            <p:cNvCxnSpPr/>
            <p:nvPr/>
          </p:nvCxnSpPr>
          <p:spPr>
            <a:xfrm flipH="1" flipV="1">
              <a:off x="2356957" y="5120268"/>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7E57908-EB87-440F-A4E2-57A525884F07}"/>
                </a:ext>
              </a:extLst>
            </p:cNvPr>
            <p:cNvCxnSpPr/>
            <p:nvPr/>
          </p:nvCxnSpPr>
          <p:spPr>
            <a:xfrm flipH="1" flipV="1">
              <a:off x="1567412" y="5111971"/>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F55F8CA-BFD0-6946-8726-05D698C5263B}"/>
              </a:ext>
            </a:extLst>
          </p:cNvPr>
          <p:cNvSpPr txBox="1"/>
          <p:nvPr/>
        </p:nvSpPr>
        <p:spPr>
          <a:xfrm>
            <a:off x="6166548" y="5674740"/>
            <a:ext cx="795595"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sp>
        <p:nvSpPr>
          <p:cNvPr id="30" name="Rectangle: Rounded Corners 29">
            <a:extLst>
              <a:ext uri="{FF2B5EF4-FFF2-40B4-BE49-F238E27FC236}">
                <a16:creationId xmlns:a16="http://schemas.microsoft.com/office/drawing/2014/main" id="{CB428120-B865-4972-8920-C80B4879D997}"/>
              </a:ext>
            </a:extLst>
          </p:cNvPr>
          <p:cNvSpPr/>
          <p:nvPr/>
        </p:nvSpPr>
        <p:spPr>
          <a:xfrm>
            <a:off x="7745689" y="3657602"/>
            <a:ext cx="3991570" cy="2449627"/>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35">
              <a:lnSpc>
                <a:spcPct val="95000"/>
              </a:lnSpc>
              <a:buClr>
                <a:srgbClr val="000000"/>
              </a:buClr>
              <a:defRPr/>
            </a:pPr>
            <a:r>
              <a:rPr lang="fr-FR" sz="2000" b="0" i="0" strike="noStrike" cap="none" spc="0" baseline="0" dirty="0">
                <a:solidFill>
                  <a:srgbClr val="FFFFFF"/>
                </a:solidFill>
                <a:effectLst/>
                <a:latin typeface="Arial"/>
                <a:ea typeface="Arial"/>
                <a:cs typeface="Arial"/>
              </a:rPr>
              <a:t>Note : </a:t>
            </a:r>
            <a:endParaRPr lang="en-US" sz="2000" kern="0" dirty="0">
              <a:solidFill>
                <a:srgbClr val="FFFFFF"/>
              </a:solidFill>
              <a:latin typeface="Arial"/>
              <a:ea typeface="+mn-lt"/>
              <a:cs typeface="Arial"/>
              <a:sym typeface="Arial"/>
            </a:endParaRPr>
          </a:p>
          <a:p>
            <a:pPr defTabSz="914435">
              <a:lnSpc>
                <a:spcPct val="95000"/>
              </a:lnSpc>
              <a:buClr>
                <a:srgbClr val="000000"/>
              </a:buClr>
              <a:defRPr/>
            </a:pPr>
            <a:r>
              <a:rPr lang="fr-FR" sz="2000" b="0" i="0" strike="noStrike" cap="none" spc="0" baseline="0" dirty="0">
                <a:solidFill>
                  <a:srgbClr val="FFFFFF"/>
                </a:solidFill>
                <a:effectLst/>
                <a:latin typeface="Arial"/>
                <a:ea typeface="Arial"/>
                <a:cs typeface="Arial"/>
              </a:rPr>
              <a:t>Les utilisateurs de l’ED-PrEP doivent prendre deux comprimés deux à 24 heures avant le rapport sexuel et prendre un comprimé par jour pendant les deux jours qui suivent le rapport sexuel</a:t>
            </a:r>
          </a:p>
        </p:txBody>
      </p:sp>
      <p:pic>
        <p:nvPicPr>
          <p:cNvPr id="31" name="Graphic 30" descr="Winking face with no fill">
            <a:extLst>
              <a:ext uri="{FF2B5EF4-FFF2-40B4-BE49-F238E27FC236}">
                <a16:creationId xmlns:a16="http://schemas.microsoft.com/office/drawing/2014/main" id="{85B97DC7-3100-47D1-9E19-C060AE7DF4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6482" y="5648911"/>
            <a:ext cx="464501" cy="395740"/>
          </a:xfrm>
          <a:prstGeom prst="rect">
            <a:avLst/>
          </a:prstGeom>
        </p:spPr>
      </p:pic>
    </p:spTree>
    <p:extLst>
      <p:ext uri="{BB962C8B-B14F-4D97-AF65-F5344CB8AC3E}">
        <p14:creationId xmlns:p14="http://schemas.microsoft.com/office/powerpoint/2010/main" val="141292905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Combien d’heures avant les rapports sexuels les utilisateurs de l’ED-PrEP doivent-ils prendre la dose de charge d’ED-PrEP orale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Une heure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Deux à 24 heures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48 heures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72 heures </a:t>
            </a:r>
          </a:p>
        </p:txBody>
      </p:sp>
    </p:spTree>
    <p:extLst>
      <p:ext uri="{BB962C8B-B14F-4D97-AF65-F5344CB8AC3E}">
        <p14:creationId xmlns:p14="http://schemas.microsoft.com/office/powerpoint/2010/main" val="28500629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Combien d’heures avant les rapports sexuels les utilisateurs de l’ED-PrEP doivent-ils prendre la dose de charge d’ED-PrEP orale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Une heure </a:t>
            </a:r>
          </a:p>
          <a:p>
            <a:pPr marL="514369" indent="-514369">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Deux à 24 heures</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48 heures </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72 heures </a:t>
            </a:r>
          </a:p>
        </p:txBody>
      </p:sp>
      <p:sp>
        <p:nvSpPr>
          <p:cNvPr id="4" name="Content Placeholder 2">
            <a:extLst>
              <a:ext uri="{FF2B5EF4-FFF2-40B4-BE49-F238E27FC236}">
                <a16:creationId xmlns:a16="http://schemas.microsoft.com/office/drawing/2014/main" id="{457DFE8B-C1C5-4A8B-A0A0-02239CBE1D20}"/>
              </a:ext>
            </a:extLst>
          </p:cNvPr>
          <p:cNvSpPr txBox="1"/>
          <p:nvPr/>
        </p:nvSpPr>
        <p:spPr bwMode="auto">
          <a:xfrm>
            <a:off x="1148933" y="5270501"/>
            <a:ext cx="10433470" cy="80111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850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Pour utiliser efficacement la PrEP orale dans le cadre d’un schéma à la demande, les utilisateurs doivent s’assurer de prendre la dose de charge au moins deux heures avant le rapport sexuel et jusqu’à 24 heures avant le rapport. </a:t>
            </a:r>
          </a:p>
        </p:txBody>
      </p:sp>
    </p:spTree>
    <p:extLst>
      <p:ext uri="{BB962C8B-B14F-4D97-AF65-F5344CB8AC3E}">
        <p14:creationId xmlns:p14="http://schemas.microsoft.com/office/powerpoint/2010/main" val="24857639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3D3CA-4F60-4577-A48E-AF9277FC1E58}"/>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Scénario d’administration 2 – Rapports sexuels sur plusieurs jours consécutifs</a:t>
            </a:r>
          </a:p>
        </p:txBody>
      </p:sp>
      <p:sp>
        <p:nvSpPr>
          <p:cNvPr id="2" name="Content Placeholder 1">
            <a:extLst>
              <a:ext uri="{FF2B5EF4-FFF2-40B4-BE49-F238E27FC236}">
                <a16:creationId xmlns:a16="http://schemas.microsoft.com/office/drawing/2014/main" id="{26227E9F-C8A0-4465-9BEF-690CDF9D2763}"/>
              </a:ext>
            </a:extLst>
          </p:cNvPr>
          <p:cNvSpPr>
            <a:spLocks noGrp="1"/>
          </p:cNvSpPr>
          <p:nvPr>
            <p:ph sz="quarter" idx="10"/>
          </p:nvPr>
        </p:nvSpPr>
        <p:spPr>
          <a:xfrm>
            <a:off x="1148933" y="1587502"/>
            <a:ext cx="10433470" cy="2007202"/>
          </a:xfrm>
        </p:spPr>
        <p:txBody>
          <a:bodyPr>
            <a:normAutofit lnSpcReduction="10000"/>
          </a:bodyPr>
          <a:lstStyle/>
          <a:p>
            <a:pPr marL="0" indent="0">
              <a:buNone/>
            </a:pPr>
            <a:r>
              <a:rPr lang="fr-FR" sz="2000" b="0" i="0" strike="noStrike" cap="none" spc="0" baseline="0" dirty="0">
                <a:solidFill>
                  <a:srgbClr val="000000"/>
                </a:solidFill>
                <a:effectLst/>
                <a:latin typeface="Calibri"/>
                <a:ea typeface="Calibri" panose="020F0502020204030204"/>
                <a:cs typeface="Calibri"/>
              </a:rPr>
              <a:t>La femme de Mark part rendre visite à sa famille le vendredi et revient le dimanche soir. Mark a parfois des rapports sexuels avec une autre femme, avec laquelle il prévoit de sortir le vendredi et le samedi soir. Mark prend deux comprimés (la dose de charge) le vendredi matin. Il a des rapports sexuels le vendredi soir et prend un comprimé le samedi matin. Samedi soir, il a de nouveau des rapports sexuels, puis tôt le dimanche matin. Mark prend un comprimé de PrEP le dimanche, le lundi et le mardi matin à 9 heures.</a:t>
            </a:r>
          </a:p>
          <a:p>
            <a:endParaRPr lang="en-US" sz="2000" dirty="0"/>
          </a:p>
        </p:txBody>
      </p:sp>
      <p:graphicFrame>
        <p:nvGraphicFramePr>
          <p:cNvPr id="7" name="Diagram 7">
            <a:extLst>
              <a:ext uri="{FF2B5EF4-FFF2-40B4-BE49-F238E27FC236}">
                <a16:creationId xmlns:a16="http://schemas.microsoft.com/office/drawing/2014/main" id="{E7C1C129-49E8-4C0B-9358-E520AD3A1A8E}"/>
              </a:ext>
            </a:extLst>
          </p:cNvPr>
          <p:cNvGraphicFramePr/>
          <p:nvPr>
            <p:extLst>
              <p:ext uri="{D42A27DB-BD31-4B8C-83A1-F6EECF244321}">
                <p14:modId xmlns:p14="http://schemas.microsoft.com/office/powerpoint/2010/main" val="699365033"/>
              </p:ext>
            </p:extLst>
          </p:nvPr>
        </p:nvGraphicFramePr>
        <p:xfrm>
          <a:off x="1148928" y="2539132"/>
          <a:ext cx="5432196" cy="5036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Graphic 35" descr="Winking face with no fill">
            <a:extLst>
              <a:ext uri="{FF2B5EF4-FFF2-40B4-BE49-F238E27FC236}">
                <a16:creationId xmlns:a16="http://schemas.microsoft.com/office/drawing/2014/main" id="{2E503E72-7587-447F-905A-7F856A5FFD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2116" y="3745762"/>
            <a:ext cx="457200" cy="457200"/>
          </a:xfrm>
          <a:prstGeom prst="rect">
            <a:avLst/>
          </a:prstGeom>
        </p:spPr>
      </p:pic>
      <p:sp>
        <p:nvSpPr>
          <p:cNvPr id="51" name="TextBox 50">
            <a:extLst>
              <a:ext uri="{FF2B5EF4-FFF2-40B4-BE49-F238E27FC236}">
                <a16:creationId xmlns:a16="http://schemas.microsoft.com/office/drawing/2014/main" id="{41E72F50-75C7-4F35-8BC2-308F6506EBAD}"/>
              </a:ext>
            </a:extLst>
          </p:cNvPr>
          <p:cNvSpPr txBox="1"/>
          <p:nvPr/>
        </p:nvSpPr>
        <p:spPr>
          <a:xfrm>
            <a:off x="1262052" y="4693155"/>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23h</a:t>
            </a:r>
          </a:p>
        </p:txBody>
      </p:sp>
      <p:sp>
        <p:nvSpPr>
          <p:cNvPr id="52" name="TextBox 51">
            <a:extLst>
              <a:ext uri="{FF2B5EF4-FFF2-40B4-BE49-F238E27FC236}">
                <a16:creationId xmlns:a16="http://schemas.microsoft.com/office/drawing/2014/main" id="{63BF5C29-C00C-4CE3-A8FF-D7E0DCE2E24E}"/>
              </a:ext>
            </a:extLst>
          </p:cNvPr>
          <p:cNvSpPr txBox="1"/>
          <p:nvPr/>
        </p:nvSpPr>
        <p:spPr>
          <a:xfrm>
            <a:off x="1296839" y="5223411"/>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53" name="Straight Arrow Connector 52">
            <a:extLst>
              <a:ext uri="{FF2B5EF4-FFF2-40B4-BE49-F238E27FC236}">
                <a16:creationId xmlns:a16="http://schemas.microsoft.com/office/drawing/2014/main" id="{CDD4499D-7528-462E-BCF7-BB31B289CC82}"/>
              </a:ext>
            </a:extLst>
          </p:cNvPr>
          <p:cNvCxnSpPr/>
          <p:nvPr/>
        </p:nvCxnSpPr>
        <p:spPr>
          <a:xfrm flipH="1">
            <a:off x="1511864"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6194F9-819A-40A4-BECB-878716526E49}"/>
              </a:ext>
            </a:extLst>
          </p:cNvPr>
          <p:cNvCxnSpPr/>
          <p:nvPr/>
        </p:nvCxnSpPr>
        <p:spPr>
          <a:xfrm flipH="1" flipV="1">
            <a:off x="1473759" y="5448895"/>
            <a:ext cx="4715" cy="2286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Winking face with no fill">
            <a:extLst>
              <a:ext uri="{FF2B5EF4-FFF2-40B4-BE49-F238E27FC236}">
                <a16:creationId xmlns:a16="http://schemas.microsoft.com/office/drawing/2014/main" id="{D7B3BCFD-2EC5-42E6-9895-510041CB2A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539" y="3745762"/>
            <a:ext cx="457200" cy="457200"/>
          </a:xfrm>
          <a:prstGeom prst="rect">
            <a:avLst/>
          </a:prstGeom>
        </p:spPr>
      </p:pic>
      <p:sp>
        <p:nvSpPr>
          <p:cNvPr id="56" name="TextBox 55">
            <a:extLst>
              <a:ext uri="{FF2B5EF4-FFF2-40B4-BE49-F238E27FC236}">
                <a16:creationId xmlns:a16="http://schemas.microsoft.com/office/drawing/2014/main" id="{441B52AB-A20C-4F2C-820B-05FF5670D7B1}"/>
              </a:ext>
            </a:extLst>
          </p:cNvPr>
          <p:cNvSpPr txBox="1"/>
          <p:nvPr/>
        </p:nvSpPr>
        <p:spPr>
          <a:xfrm>
            <a:off x="2817476" y="4693155"/>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4h</a:t>
            </a:r>
          </a:p>
        </p:txBody>
      </p:sp>
      <p:cxnSp>
        <p:nvCxnSpPr>
          <p:cNvPr id="57" name="Straight Arrow Connector 56">
            <a:extLst>
              <a:ext uri="{FF2B5EF4-FFF2-40B4-BE49-F238E27FC236}">
                <a16:creationId xmlns:a16="http://schemas.microsoft.com/office/drawing/2014/main" id="{E52E085C-3AAB-4350-8736-47785E7FB1C0}"/>
              </a:ext>
            </a:extLst>
          </p:cNvPr>
          <p:cNvCxnSpPr/>
          <p:nvPr/>
        </p:nvCxnSpPr>
        <p:spPr>
          <a:xfrm flipH="1">
            <a:off x="3067286"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8" name="Graphic 57" descr="Winking face with no fill">
            <a:extLst>
              <a:ext uri="{FF2B5EF4-FFF2-40B4-BE49-F238E27FC236}">
                <a16:creationId xmlns:a16="http://schemas.microsoft.com/office/drawing/2014/main" id="{61AC25DC-AAD5-4670-82B3-2394699C12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3395" y="3745762"/>
            <a:ext cx="457200" cy="457200"/>
          </a:xfrm>
          <a:prstGeom prst="rect">
            <a:avLst/>
          </a:prstGeom>
        </p:spPr>
      </p:pic>
      <p:sp>
        <p:nvSpPr>
          <p:cNvPr id="59" name="TextBox 58">
            <a:extLst>
              <a:ext uri="{FF2B5EF4-FFF2-40B4-BE49-F238E27FC236}">
                <a16:creationId xmlns:a16="http://schemas.microsoft.com/office/drawing/2014/main" id="{4F53CA04-9A3A-45C3-A3C9-B4DE0E6E1E51}"/>
              </a:ext>
            </a:extLst>
          </p:cNvPr>
          <p:cNvSpPr txBox="1"/>
          <p:nvPr/>
        </p:nvSpPr>
        <p:spPr>
          <a:xfrm>
            <a:off x="2063331" y="4693155"/>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22h</a:t>
            </a:r>
          </a:p>
        </p:txBody>
      </p:sp>
      <p:cxnSp>
        <p:nvCxnSpPr>
          <p:cNvPr id="60" name="Straight Arrow Connector 59">
            <a:extLst>
              <a:ext uri="{FF2B5EF4-FFF2-40B4-BE49-F238E27FC236}">
                <a16:creationId xmlns:a16="http://schemas.microsoft.com/office/drawing/2014/main" id="{53CABB2D-4996-4069-86A8-B7D9549F27CA}"/>
              </a:ext>
            </a:extLst>
          </p:cNvPr>
          <p:cNvCxnSpPr/>
          <p:nvPr/>
        </p:nvCxnSpPr>
        <p:spPr>
          <a:xfrm flipH="1">
            <a:off x="2313142" y="4276017"/>
            <a:ext cx="4713" cy="3487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C2D5BA3-8841-4735-92D0-A9561A28581E}"/>
              </a:ext>
            </a:extLst>
          </p:cNvPr>
          <p:cNvGrpSpPr/>
          <p:nvPr/>
        </p:nvGrpSpPr>
        <p:grpSpPr>
          <a:xfrm>
            <a:off x="2050670" y="5248154"/>
            <a:ext cx="519289" cy="636690"/>
            <a:chOff x="571328" y="5061408"/>
            <a:chExt cx="519289" cy="636689"/>
          </a:xfrm>
          <a:solidFill>
            <a:srgbClr val="7CD7FC"/>
          </a:solidFill>
        </p:grpSpPr>
        <p:sp>
          <p:nvSpPr>
            <p:cNvPr id="62" name="Rounded Rectangle 7">
              <a:extLst>
                <a:ext uri="{FF2B5EF4-FFF2-40B4-BE49-F238E27FC236}">
                  <a16:creationId xmlns:a16="http://schemas.microsoft.com/office/drawing/2014/main" id="{F3F01949-C57A-4208-A8E2-AFE3ED408660}"/>
                </a:ext>
              </a:extLst>
            </p:cNvPr>
            <p:cNvSpPr/>
            <p:nvPr/>
          </p:nvSpPr>
          <p:spPr>
            <a:xfrm>
              <a:off x="613080"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3" name="TextBox 62">
              <a:extLst>
                <a:ext uri="{FF2B5EF4-FFF2-40B4-BE49-F238E27FC236}">
                  <a16:creationId xmlns:a16="http://schemas.microsoft.com/office/drawing/2014/main" id="{59995A7E-F5A5-41DC-A6A4-DDBB2159A237}"/>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64" name="Straight Arrow Connector 63">
              <a:extLst>
                <a:ext uri="{FF2B5EF4-FFF2-40B4-BE49-F238E27FC236}">
                  <a16:creationId xmlns:a16="http://schemas.microsoft.com/office/drawing/2014/main" id="{B632B6D3-55F4-421D-8107-7D80EF15F79E}"/>
                </a:ext>
              </a:extLst>
            </p:cNvPr>
            <p:cNvCxnSpPr/>
            <p:nvPr/>
          </p:nvCxnSpPr>
          <p:spPr>
            <a:xfrm flipH="1" flipV="1">
              <a:off x="748252"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B0875CA6-298C-49D7-ABA8-5A3787FD423C}"/>
              </a:ext>
            </a:extLst>
          </p:cNvPr>
          <p:cNvGrpSpPr/>
          <p:nvPr/>
        </p:nvGrpSpPr>
        <p:grpSpPr>
          <a:xfrm>
            <a:off x="2827772" y="5241480"/>
            <a:ext cx="519289" cy="636690"/>
            <a:chOff x="571328" y="5061408"/>
            <a:chExt cx="519289" cy="636689"/>
          </a:xfrm>
          <a:solidFill>
            <a:srgbClr val="7CD7FC"/>
          </a:solidFill>
        </p:grpSpPr>
        <p:sp>
          <p:nvSpPr>
            <p:cNvPr id="66" name="Rounded Rectangle 7">
              <a:extLst>
                <a:ext uri="{FF2B5EF4-FFF2-40B4-BE49-F238E27FC236}">
                  <a16:creationId xmlns:a16="http://schemas.microsoft.com/office/drawing/2014/main" id="{EF48E499-262C-46BE-81D8-21DE03469BB5}"/>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7" name="TextBox 66">
              <a:extLst>
                <a:ext uri="{FF2B5EF4-FFF2-40B4-BE49-F238E27FC236}">
                  <a16:creationId xmlns:a16="http://schemas.microsoft.com/office/drawing/2014/main" id="{085AA234-33B5-4D38-A2A0-A8D70C02190C}"/>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68" name="Straight Arrow Connector 67">
              <a:extLst>
                <a:ext uri="{FF2B5EF4-FFF2-40B4-BE49-F238E27FC236}">
                  <a16:creationId xmlns:a16="http://schemas.microsoft.com/office/drawing/2014/main" id="{85298532-1799-4464-9267-BF5492A4B16C}"/>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C27A041-62FF-43F1-AA3A-41BA6447AF5C}"/>
              </a:ext>
            </a:extLst>
          </p:cNvPr>
          <p:cNvGrpSpPr/>
          <p:nvPr/>
        </p:nvGrpSpPr>
        <p:grpSpPr>
          <a:xfrm>
            <a:off x="3605383" y="5244851"/>
            <a:ext cx="519289" cy="636691"/>
            <a:chOff x="571328" y="5061407"/>
            <a:chExt cx="519289" cy="636690"/>
          </a:xfrm>
          <a:solidFill>
            <a:srgbClr val="7CD7FC"/>
          </a:solidFill>
        </p:grpSpPr>
        <p:sp>
          <p:nvSpPr>
            <p:cNvPr id="70" name="Rounded Rectangle 7">
              <a:extLst>
                <a:ext uri="{FF2B5EF4-FFF2-40B4-BE49-F238E27FC236}">
                  <a16:creationId xmlns:a16="http://schemas.microsoft.com/office/drawing/2014/main" id="{767CDF39-228A-4FBA-B933-0783A5850587}"/>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1" name="TextBox 70">
              <a:extLst>
                <a:ext uri="{FF2B5EF4-FFF2-40B4-BE49-F238E27FC236}">
                  <a16:creationId xmlns:a16="http://schemas.microsoft.com/office/drawing/2014/main" id="{810E1CEB-EE9C-45EC-A7C5-7C0932852428}"/>
                </a:ext>
              </a:extLst>
            </p:cNvPr>
            <p:cNvSpPr txBox="1"/>
            <p:nvPr/>
          </p:nvSpPr>
          <p:spPr>
            <a:xfrm>
              <a:off x="571328" y="5061407"/>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72" name="Straight Arrow Connector 71">
              <a:extLst>
                <a:ext uri="{FF2B5EF4-FFF2-40B4-BE49-F238E27FC236}">
                  <a16:creationId xmlns:a16="http://schemas.microsoft.com/office/drawing/2014/main" id="{30A54D37-1D90-4555-BAFB-6500C25DE0DD}"/>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43F7108-97CC-4259-8595-7D729A0C0DEF}"/>
              </a:ext>
            </a:extLst>
          </p:cNvPr>
          <p:cNvGrpSpPr/>
          <p:nvPr/>
        </p:nvGrpSpPr>
        <p:grpSpPr>
          <a:xfrm>
            <a:off x="4414807" y="5241480"/>
            <a:ext cx="519289" cy="636690"/>
            <a:chOff x="571328" y="5061408"/>
            <a:chExt cx="519289" cy="636689"/>
          </a:xfrm>
          <a:solidFill>
            <a:srgbClr val="7CD7FC"/>
          </a:solidFill>
        </p:grpSpPr>
        <p:sp>
          <p:nvSpPr>
            <p:cNvPr id="74" name="Rounded Rectangle 7">
              <a:extLst>
                <a:ext uri="{FF2B5EF4-FFF2-40B4-BE49-F238E27FC236}">
                  <a16:creationId xmlns:a16="http://schemas.microsoft.com/office/drawing/2014/main" id="{0D1C3210-6441-4518-9390-9226EA1188F6}"/>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5" name="TextBox 74">
              <a:extLst>
                <a:ext uri="{FF2B5EF4-FFF2-40B4-BE49-F238E27FC236}">
                  <a16:creationId xmlns:a16="http://schemas.microsoft.com/office/drawing/2014/main" id="{9920C9B7-4C14-467F-A7DE-5F93A597C23C}"/>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76" name="Straight Arrow Connector 75">
              <a:extLst>
                <a:ext uri="{FF2B5EF4-FFF2-40B4-BE49-F238E27FC236}">
                  <a16:creationId xmlns:a16="http://schemas.microsoft.com/office/drawing/2014/main" id="{439B9742-35F8-4ADA-A56D-237ADCCB344B}"/>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sp>
        <p:nvSpPr>
          <p:cNvPr id="77" name="Rectangle: Rounded Corners 76">
            <a:extLst>
              <a:ext uri="{FF2B5EF4-FFF2-40B4-BE49-F238E27FC236}">
                <a16:creationId xmlns:a16="http://schemas.microsoft.com/office/drawing/2014/main" id="{42BA909B-2510-4EC4-9289-3CC19A567731}"/>
              </a:ext>
            </a:extLst>
          </p:cNvPr>
          <p:cNvSpPr/>
          <p:nvPr/>
        </p:nvSpPr>
        <p:spPr>
          <a:xfrm>
            <a:off x="7117950" y="3679813"/>
            <a:ext cx="4798197" cy="2556638"/>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435">
              <a:buClr>
                <a:srgbClr val="000000"/>
              </a:buClr>
              <a:defRPr/>
            </a:pPr>
            <a:r>
              <a:rPr lang="fr-FR" sz="2000" b="0" i="0" strike="noStrike" cap="none" spc="0" baseline="0" dirty="0">
                <a:solidFill>
                  <a:srgbClr val="FFFFFF"/>
                </a:solidFill>
                <a:effectLst/>
                <a:latin typeface="Arial"/>
                <a:ea typeface="Arial"/>
                <a:cs typeface="Arial"/>
              </a:rPr>
              <a:t>Note : </a:t>
            </a:r>
          </a:p>
          <a:p>
            <a:pPr defTabSz="914435">
              <a:buClr>
                <a:srgbClr val="000000"/>
              </a:buClr>
              <a:defRPr/>
            </a:pPr>
            <a:endParaRPr lang="en-US" sz="2000" kern="0" dirty="0">
              <a:solidFill>
                <a:srgbClr val="FFFFFF"/>
              </a:solidFill>
              <a:latin typeface="Arial"/>
              <a:sym typeface="Arial"/>
            </a:endParaRPr>
          </a:p>
          <a:p>
            <a:pPr defTabSz="914435">
              <a:buClr>
                <a:srgbClr val="000000"/>
              </a:buClr>
              <a:defRPr/>
            </a:pPr>
            <a:r>
              <a:rPr lang="fr-FR" sz="2000" b="0" i="0" strike="noStrike" cap="none" spc="0" baseline="0" dirty="0">
                <a:solidFill>
                  <a:srgbClr val="FFFFFF"/>
                </a:solidFill>
                <a:effectLst/>
                <a:latin typeface="Arial"/>
                <a:ea typeface="Arial"/>
                <a:cs typeface="Arial"/>
              </a:rPr>
              <a:t>Les utilisateurs de l’ED-PrEP qui ont des rapports sexuels sur plusieurs jours doivent continuer à prendre un comprimé par jour pendant deux jours après le dernier rapport sexuel.</a:t>
            </a:r>
          </a:p>
        </p:txBody>
      </p:sp>
      <p:sp>
        <p:nvSpPr>
          <p:cNvPr id="46" name="Rounded Rectangle 7">
            <a:extLst>
              <a:ext uri="{FF2B5EF4-FFF2-40B4-BE49-F238E27FC236}">
                <a16:creationId xmlns:a16="http://schemas.microsoft.com/office/drawing/2014/main" id="{9790FDDC-DB9C-4EBC-AB6F-0608C379E504}"/>
              </a:ext>
            </a:extLst>
          </p:cNvPr>
          <p:cNvSpPr/>
          <p:nvPr/>
        </p:nvSpPr>
        <p:spPr>
          <a:xfrm>
            <a:off x="1338589" y="5980895"/>
            <a:ext cx="270345"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9" name="TextBox 38">
            <a:extLst>
              <a:ext uri="{FF2B5EF4-FFF2-40B4-BE49-F238E27FC236}">
                <a16:creationId xmlns:a16="http://schemas.microsoft.com/office/drawing/2014/main" id="{089BA1FF-F82B-4F76-8C53-850AD8B315BD}"/>
              </a:ext>
            </a:extLst>
          </p:cNvPr>
          <p:cNvSpPr txBox="1"/>
          <p:nvPr/>
        </p:nvSpPr>
        <p:spPr>
          <a:xfrm>
            <a:off x="5969779" y="5688061"/>
            <a:ext cx="795595"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pic>
        <p:nvPicPr>
          <p:cNvPr id="40" name="Graphic 39" descr="Winking face with no fill">
            <a:extLst>
              <a:ext uri="{FF2B5EF4-FFF2-40B4-BE49-F238E27FC236}">
                <a16:creationId xmlns:a16="http://schemas.microsoft.com/office/drawing/2014/main" id="{32891806-B3C5-4DA0-932D-B51BF8B26E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9713" y="5662232"/>
            <a:ext cx="464501" cy="395740"/>
          </a:xfrm>
          <a:prstGeom prst="rect">
            <a:avLst/>
          </a:prstGeom>
        </p:spPr>
      </p:pic>
      <p:sp>
        <p:nvSpPr>
          <p:cNvPr id="43" name="Rounded Rectangle 7">
            <a:extLst>
              <a:ext uri="{FF2B5EF4-FFF2-40B4-BE49-F238E27FC236}">
                <a16:creationId xmlns:a16="http://schemas.microsoft.com/office/drawing/2014/main" id="{3E7625EA-3F7A-4AE8-AA79-669CE6523BB3}"/>
              </a:ext>
            </a:extLst>
          </p:cNvPr>
          <p:cNvSpPr/>
          <p:nvPr/>
        </p:nvSpPr>
        <p:spPr>
          <a:xfrm>
            <a:off x="1338589" y="5764417"/>
            <a:ext cx="270345"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Tree>
    <p:extLst>
      <p:ext uri="{BB962C8B-B14F-4D97-AF65-F5344CB8AC3E}">
        <p14:creationId xmlns:p14="http://schemas.microsoft.com/office/powerpoint/2010/main" val="169316998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2A3BE-62EB-4EA2-BDE6-F8EFD0191BCE}"/>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Scénario d’administration 3 - </a:t>
            </a:r>
            <a:br>
              <a:rPr sz="3400" dirty="0"/>
            </a:br>
            <a:r>
              <a:rPr lang="fr-FR" sz="3400" b="1" i="0" strike="noStrike" cap="none" spc="0" baseline="0" dirty="0">
                <a:solidFill>
                  <a:srgbClr val="1F497D"/>
                </a:solidFill>
                <a:effectLst/>
                <a:latin typeface="Calibri"/>
                <a:ea typeface="Calibri" panose="020F0502020204030204"/>
                <a:cs typeface="Calibri"/>
              </a:rPr>
              <a:t>Rapports sexuels sur plusieurs jours non consécutifs</a:t>
            </a:r>
          </a:p>
        </p:txBody>
      </p:sp>
      <p:sp>
        <p:nvSpPr>
          <p:cNvPr id="2" name="Content Placeholder 1">
            <a:extLst>
              <a:ext uri="{FF2B5EF4-FFF2-40B4-BE49-F238E27FC236}">
                <a16:creationId xmlns:a16="http://schemas.microsoft.com/office/drawing/2014/main" id="{1F68F963-17E8-45CE-9234-EAB80B697886}"/>
              </a:ext>
            </a:extLst>
          </p:cNvPr>
          <p:cNvSpPr>
            <a:spLocks noGrp="1"/>
          </p:cNvSpPr>
          <p:nvPr>
            <p:ph sz="quarter" idx="10"/>
          </p:nvPr>
        </p:nvSpPr>
        <p:spPr>
          <a:xfrm>
            <a:off x="1148933" y="1285286"/>
            <a:ext cx="10433470" cy="1739081"/>
          </a:xfrm>
        </p:spPr>
        <p:txBody>
          <a:bodyPr>
            <a:noAutofit/>
          </a:bodyPr>
          <a:lstStyle/>
          <a:p>
            <a:pPr marL="0" indent="0">
              <a:buNone/>
            </a:pPr>
            <a:r>
              <a:rPr lang="fr-FR" sz="2000" b="0" i="0" strike="noStrike" cap="none" spc="0" baseline="0" dirty="0">
                <a:solidFill>
                  <a:srgbClr val="000000"/>
                </a:solidFill>
                <a:effectLst/>
                <a:latin typeface="Calibri"/>
                <a:ea typeface="Calibri" panose="020F0502020204030204"/>
                <a:cs typeface="Calibri"/>
              </a:rPr>
              <a:t>Willow a un rendez-vous le vendredi soir et espère avoir des relations sexuelles. C’est une femme transgenre qui ne prend pas d’hormones et utilise l’ED-PrEP. Elle prend deux comprimés le vendredi matin avant d’avoir des rapports sexuels le vendredi soir. Le samedi et le dimanche, elle prend une autre comprimé chaque jour. Le dimanche, elle retrouve son prétendant et ils ont des rapports sexuels non planifiés. Elle continue donc à prendre un comprimé par jour le lundi et le mardi.</a:t>
            </a:r>
          </a:p>
        </p:txBody>
      </p:sp>
      <p:pic>
        <p:nvPicPr>
          <p:cNvPr id="6" name="Graphic 5" descr="Winking face with no fill">
            <a:extLst>
              <a:ext uri="{FF2B5EF4-FFF2-40B4-BE49-F238E27FC236}">
                <a16:creationId xmlns:a16="http://schemas.microsoft.com/office/drawing/2014/main" id="{F42BF101-1F58-4923-881A-4F21312CE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1199" y="3463792"/>
            <a:ext cx="457200" cy="457200"/>
          </a:xfrm>
          <a:prstGeom prst="rect">
            <a:avLst/>
          </a:prstGeom>
        </p:spPr>
      </p:pic>
      <p:pic>
        <p:nvPicPr>
          <p:cNvPr id="13" name="Graphic 12" descr="Winking face with no fill">
            <a:extLst>
              <a:ext uri="{FF2B5EF4-FFF2-40B4-BE49-F238E27FC236}">
                <a16:creationId xmlns:a16="http://schemas.microsoft.com/office/drawing/2014/main" id="{35644CE0-5D3C-42A3-AD03-573E6EF1FA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054" y="3456996"/>
            <a:ext cx="457200" cy="457200"/>
          </a:xfrm>
          <a:prstGeom prst="rect">
            <a:avLst/>
          </a:prstGeom>
        </p:spPr>
      </p:pic>
      <p:sp>
        <p:nvSpPr>
          <p:cNvPr id="35" name="Rectangle: Rounded Corners 34">
            <a:extLst>
              <a:ext uri="{FF2B5EF4-FFF2-40B4-BE49-F238E27FC236}">
                <a16:creationId xmlns:a16="http://schemas.microsoft.com/office/drawing/2014/main" id="{411B19A6-F3F2-4ABC-92FE-3379F04B03B8}"/>
              </a:ext>
            </a:extLst>
          </p:cNvPr>
          <p:cNvSpPr/>
          <p:nvPr/>
        </p:nvSpPr>
        <p:spPr>
          <a:xfrm>
            <a:off x="7266299" y="3403403"/>
            <a:ext cx="4764757" cy="2905956"/>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35">
              <a:buClr>
                <a:srgbClr val="000000"/>
              </a:buClr>
              <a:defRPr/>
            </a:pPr>
            <a:r>
              <a:rPr lang="fr-FR" sz="2100" b="0" i="0" strike="noStrike" cap="none" spc="0" baseline="0" dirty="0">
                <a:solidFill>
                  <a:srgbClr val="FFFFFF"/>
                </a:solidFill>
                <a:effectLst/>
                <a:latin typeface="Arial"/>
                <a:ea typeface="Arial"/>
                <a:cs typeface="Arial"/>
              </a:rPr>
              <a:t>Note : </a:t>
            </a:r>
          </a:p>
          <a:p>
            <a:pPr defTabSz="914435">
              <a:buClr>
                <a:srgbClr val="000000"/>
              </a:buClr>
              <a:defRPr/>
            </a:pPr>
            <a:r>
              <a:rPr lang="fr-FR" sz="2100" b="0" i="0" strike="noStrike" cap="none" spc="0" baseline="0" dirty="0">
                <a:solidFill>
                  <a:srgbClr val="FFFFFF"/>
                </a:solidFill>
                <a:effectLst/>
                <a:latin typeface="Arial"/>
                <a:ea typeface="Arial"/>
                <a:cs typeface="Arial"/>
              </a:rPr>
              <a:t>Les utilisateurs de l’ED-PrEP qui ont des rapports sexuels pendant des jours non consécutifs tout en prenant l’ED-PrEP doivent continuer à prendre un comprimé chaque jour pendant deux jours après le dernier rapport sexuel.</a:t>
            </a:r>
            <a:endParaRPr lang="en-US" sz="2100" kern="0" dirty="0">
              <a:solidFill>
                <a:srgbClr val="FFFFFF"/>
              </a:solidFill>
              <a:latin typeface="Arial"/>
              <a:cs typeface="Arial"/>
              <a:sym typeface="Arial"/>
            </a:endParaRPr>
          </a:p>
        </p:txBody>
      </p:sp>
      <p:grpSp>
        <p:nvGrpSpPr>
          <p:cNvPr id="67" name="Group 66">
            <a:extLst>
              <a:ext uri="{FF2B5EF4-FFF2-40B4-BE49-F238E27FC236}">
                <a16:creationId xmlns:a16="http://schemas.microsoft.com/office/drawing/2014/main" id="{82451B87-F821-442C-9C0B-6779B2BC7AA6}"/>
              </a:ext>
            </a:extLst>
          </p:cNvPr>
          <p:cNvGrpSpPr/>
          <p:nvPr/>
        </p:nvGrpSpPr>
        <p:grpSpPr>
          <a:xfrm>
            <a:off x="1085291" y="2254117"/>
            <a:ext cx="5432196" cy="5036270"/>
            <a:chOff x="1385019" y="1860716"/>
            <a:chExt cx="5432196" cy="5036269"/>
          </a:xfrm>
        </p:grpSpPr>
        <p:graphicFrame>
          <p:nvGraphicFramePr>
            <p:cNvPr id="68" name="Diagram 7">
              <a:extLst>
                <a:ext uri="{FF2B5EF4-FFF2-40B4-BE49-F238E27FC236}">
                  <a16:creationId xmlns:a16="http://schemas.microsoft.com/office/drawing/2014/main" id="{2E620EF1-B9A3-4831-9652-7DEC8DBC893B}"/>
                </a:ext>
              </a:extLst>
            </p:cNvPr>
            <p:cNvGraphicFramePr/>
            <p:nvPr>
              <p:extLst>
                <p:ext uri="{D42A27DB-BD31-4B8C-83A1-F6EECF244321}">
                  <p14:modId xmlns:p14="http://schemas.microsoft.com/office/powerpoint/2010/main" val="3225931538"/>
                </p:ext>
              </p:extLst>
            </p:nvPr>
          </p:nvGraphicFramePr>
          <p:xfrm>
            <a:off x="1385019" y="1860716"/>
            <a:ext cx="5432196" cy="50362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9" name="Rounded Rectangle 7">
              <a:extLst>
                <a:ext uri="{FF2B5EF4-FFF2-40B4-BE49-F238E27FC236}">
                  <a16:creationId xmlns:a16="http://schemas.microsoft.com/office/drawing/2014/main" id="{3FBCF8BF-E84D-4B18-9378-DD94A6B53CAA}"/>
                </a:ext>
              </a:extLst>
            </p:cNvPr>
            <p:cNvSpPr/>
            <p:nvPr/>
          </p:nvSpPr>
          <p:spPr>
            <a:xfrm>
              <a:off x="1660830" y="5052092"/>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0" name="Rounded Rectangle 7">
              <a:extLst>
                <a:ext uri="{FF2B5EF4-FFF2-40B4-BE49-F238E27FC236}">
                  <a16:creationId xmlns:a16="http://schemas.microsoft.com/office/drawing/2014/main" id="{96F45363-1EB4-485E-94AE-C48222377D16}"/>
                </a:ext>
              </a:extLst>
            </p:cNvPr>
            <p:cNvSpPr/>
            <p:nvPr/>
          </p:nvSpPr>
          <p:spPr>
            <a:xfrm>
              <a:off x="1660830" y="5274127"/>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71" name="TextBox 70">
              <a:extLst>
                <a:ext uri="{FF2B5EF4-FFF2-40B4-BE49-F238E27FC236}">
                  <a16:creationId xmlns:a16="http://schemas.microsoft.com/office/drawing/2014/main" id="{A0458BFC-4D64-40CF-B96E-E8FB57F26E3B}"/>
                </a:ext>
              </a:extLst>
            </p:cNvPr>
            <p:cNvSpPr txBox="1"/>
            <p:nvPr/>
          </p:nvSpPr>
          <p:spPr>
            <a:xfrm>
              <a:off x="1584293" y="4012366"/>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23h</a:t>
              </a:r>
            </a:p>
          </p:txBody>
        </p:sp>
        <p:sp>
          <p:nvSpPr>
            <p:cNvPr id="72" name="TextBox 71">
              <a:extLst>
                <a:ext uri="{FF2B5EF4-FFF2-40B4-BE49-F238E27FC236}">
                  <a16:creationId xmlns:a16="http://schemas.microsoft.com/office/drawing/2014/main" id="{9BDF42E3-DD66-4475-B0CD-279B604B3ADD}"/>
                </a:ext>
              </a:extLst>
            </p:cNvPr>
            <p:cNvSpPr txBox="1"/>
            <p:nvPr/>
          </p:nvSpPr>
          <p:spPr>
            <a:xfrm>
              <a:off x="1619079" y="4558666"/>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73" name="Straight Arrow Connector 72">
              <a:extLst>
                <a:ext uri="{FF2B5EF4-FFF2-40B4-BE49-F238E27FC236}">
                  <a16:creationId xmlns:a16="http://schemas.microsoft.com/office/drawing/2014/main" id="{16A3F87D-8CC9-4BE0-8AF6-EDF3675BFBB1}"/>
                </a:ext>
              </a:extLst>
            </p:cNvPr>
            <p:cNvCxnSpPr/>
            <p:nvPr/>
          </p:nvCxnSpPr>
          <p:spPr>
            <a:xfrm flipH="1">
              <a:off x="1834103" y="3595229"/>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9CA54D1-067E-4DC0-BFAC-B702E7418C22}"/>
                </a:ext>
              </a:extLst>
            </p:cNvPr>
            <p:cNvCxnSpPr/>
            <p:nvPr/>
          </p:nvCxnSpPr>
          <p:spPr>
            <a:xfrm flipH="1" flipV="1">
              <a:off x="1796002" y="4768106"/>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E7356CA-D21B-4544-B15D-F77FCCEFF617}"/>
                </a:ext>
              </a:extLst>
            </p:cNvPr>
            <p:cNvSpPr txBox="1"/>
            <p:nvPr/>
          </p:nvSpPr>
          <p:spPr>
            <a:xfrm>
              <a:off x="3139716" y="4012366"/>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13h</a:t>
              </a:r>
            </a:p>
          </p:txBody>
        </p:sp>
        <p:cxnSp>
          <p:nvCxnSpPr>
            <p:cNvPr id="76" name="Straight Arrow Connector 75">
              <a:extLst>
                <a:ext uri="{FF2B5EF4-FFF2-40B4-BE49-F238E27FC236}">
                  <a16:creationId xmlns:a16="http://schemas.microsoft.com/office/drawing/2014/main" id="{EE0780FF-0CB7-4F7B-8C30-9AC9A40642A9}"/>
                </a:ext>
              </a:extLst>
            </p:cNvPr>
            <p:cNvCxnSpPr/>
            <p:nvPr/>
          </p:nvCxnSpPr>
          <p:spPr>
            <a:xfrm flipH="1">
              <a:off x="3389526" y="3595229"/>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87E1004-C677-4E02-BEE5-4C7FC4F5E670}"/>
                </a:ext>
              </a:extLst>
            </p:cNvPr>
            <p:cNvSpPr txBox="1"/>
            <p:nvPr/>
          </p:nvSpPr>
          <p:spPr>
            <a:xfrm>
              <a:off x="2385572" y="4012366"/>
              <a:ext cx="633954"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22h</a:t>
              </a:r>
            </a:p>
          </p:txBody>
        </p:sp>
        <p:grpSp>
          <p:nvGrpSpPr>
            <p:cNvPr id="78" name="Group 77">
              <a:extLst>
                <a:ext uri="{FF2B5EF4-FFF2-40B4-BE49-F238E27FC236}">
                  <a16:creationId xmlns:a16="http://schemas.microsoft.com/office/drawing/2014/main" id="{91096228-53FF-40A2-874A-C3C8E8B5182A}"/>
                </a:ext>
              </a:extLst>
            </p:cNvPr>
            <p:cNvGrpSpPr/>
            <p:nvPr/>
          </p:nvGrpSpPr>
          <p:grpSpPr>
            <a:xfrm>
              <a:off x="2372911" y="4567363"/>
              <a:ext cx="519289" cy="636689"/>
              <a:chOff x="571328" y="5061408"/>
              <a:chExt cx="519289" cy="636689"/>
            </a:xfrm>
            <a:solidFill>
              <a:srgbClr val="7CD7FC"/>
            </a:solidFill>
          </p:grpSpPr>
          <p:sp>
            <p:nvSpPr>
              <p:cNvPr id="91" name="Rounded Rectangle 7">
                <a:extLst>
                  <a:ext uri="{FF2B5EF4-FFF2-40B4-BE49-F238E27FC236}">
                    <a16:creationId xmlns:a16="http://schemas.microsoft.com/office/drawing/2014/main" id="{ADC31D0F-4C38-4A07-97A3-743889404AB8}"/>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92" name="TextBox 91">
                <a:extLst>
                  <a:ext uri="{FF2B5EF4-FFF2-40B4-BE49-F238E27FC236}">
                    <a16:creationId xmlns:a16="http://schemas.microsoft.com/office/drawing/2014/main" id="{7C3BA63B-F1F5-43F5-A672-EE1CE7942196}"/>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93" name="Straight Arrow Connector 92">
                <a:extLst>
                  <a:ext uri="{FF2B5EF4-FFF2-40B4-BE49-F238E27FC236}">
                    <a16:creationId xmlns:a16="http://schemas.microsoft.com/office/drawing/2014/main" id="{244E66E3-38E3-41B6-A749-590A04A0FEB5}"/>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933984-5E25-4BA3-9CD4-9BACA5FD8BAC}"/>
                </a:ext>
              </a:extLst>
            </p:cNvPr>
            <p:cNvGrpSpPr/>
            <p:nvPr/>
          </p:nvGrpSpPr>
          <p:grpSpPr>
            <a:xfrm>
              <a:off x="3150013" y="4560689"/>
              <a:ext cx="519289" cy="636689"/>
              <a:chOff x="571328" y="5061408"/>
              <a:chExt cx="519289" cy="636689"/>
            </a:xfrm>
            <a:solidFill>
              <a:srgbClr val="7CD7FC"/>
            </a:solidFill>
          </p:grpSpPr>
          <p:sp>
            <p:nvSpPr>
              <p:cNvPr id="88" name="Rounded Rectangle 7">
                <a:extLst>
                  <a:ext uri="{FF2B5EF4-FFF2-40B4-BE49-F238E27FC236}">
                    <a16:creationId xmlns:a16="http://schemas.microsoft.com/office/drawing/2014/main" id="{967F3687-C6C7-49E6-946B-A7FBC7AA0ED6}"/>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9" name="TextBox 88">
                <a:extLst>
                  <a:ext uri="{FF2B5EF4-FFF2-40B4-BE49-F238E27FC236}">
                    <a16:creationId xmlns:a16="http://schemas.microsoft.com/office/drawing/2014/main" id="{A2CEB098-A240-4EE8-832A-34D5C54E22BB}"/>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90" name="Straight Arrow Connector 89">
                <a:extLst>
                  <a:ext uri="{FF2B5EF4-FFF2-40B4-BE49-F238E27FC236}">
                    <a16:creationId xmlns:a16="http://schemas.microsoft.com/office/drawing/2014/main" id="{096E9E06-50FB-409B-B0C3-9022FD32DB0E}"/>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9CD0F38-281C-4E7D-A2BE-46137617F78B}"/>
                </a:ext>
              </a:extLst>
            </p:cNvPr>
            <p:cNvGrpSpPr/>
            <p:nvPr/>
          </p:nvGrpSpPr>
          <p:grpSpPr>
            <a:xfrm>
              <a:off x="3927624" y="4564062"/>
              <a:ext cx="519289" cy="636689"/>
              <a:chOff x="571328" y="5061408"/>
              <a:chExt cx="519289" cy="636689"/>
            </a:xfrm>
            <a:solidFill>
              <a:srgbClr val="7CD7FC"/>
            </a:solidFill>
          </p:grpSpPr>
          <p:sp>
            <p:nvSpPr>
              <p:cNvPr id="85" name="Rounded Rectangle 7">
                <a:extLst>
                  <a:ext uri="{FF2B5EF4-FFF2-40B4-BE49-F238E27FC236}">
                    <a16:creationId xmlns:a16="http://schemas.microsoft.com/office/drawing/2014/main" id="{66EC5FE1-6854-47A4-A7D9-7F3D56F491DA}"/>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6" name="TextBox 85">
                <a:extLst>
                  <a:ext uri="{FF2B5EF4-FFF2-40B4-BE49-F238E27FC236}">
                    <a16:creationId xmlns:a16="http://schemas.microsoft.com/office/drawing/2014/main" id="{147BE88F-BEC8-4354-9733-7967036B0652}"/>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87" name="Straight Arrow Connector 86">
                <a:extLst>
                  <a:ext uri="{FF2B5EF4-FFF2-40B4-BE49-F238E27FC236}">
                    <a16:creationId xmlns:a16="http://schemas.microsoft.com/office/drawing/2014/main" id="{6EEE2C04-B4BA-424A-BF59-39C3BE71C71F}"/>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D2B4408-F17D-4782-8095-900D94F50D9F}"/>
                </a:ext>
              </a:extLst>
            </p:cNvPr>
            <p:cNvGrpSpPr/>
            <p:nvPr/>
          </p:nvGrpSpPr>
          <p:grpSpPr>
            <a:xfrm>
              <a:off x="4737048" y="4560689"/>
              <a:ext cx="519289" cy="636689"/>
              <a:chOff x="571328" y="5061408"/>
              <a:chExt cx="519289" cy="636689"/>
            </a:xfrm>
            <a:solidFill>
              <a:srgbClr val="7CD7FC"/>
            </a:solidFill>
          </p:grpSpPr>
          <p:sp>
            <p:nvSpPr>
              <p:cNvPr id="82" name="Rounded Rectangle 7">
                <a:extLst>
                  <a:ext uri="{FF2B5EF4-FFF2-40B4-BE49-F238E27FC236}">
                    <a16:creationId xmlns:a16="http://schemas.microsoft.com/office/drawing/2014/main" id="{445242BE-847E-4EE7-8CCF-0F2769DBAC82}"/>
                  </a:ext>
                </a:extLst>
              </p:cNvPr>
              <p:cNvSpPr/>
              <p:nvPr/>
            </p:nvSpPr>
            <p:spPr>
              <a:xfrm>
                <a:off x="622605" y="5570876"/>
                <a:ext cx="270344" cy="12722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83" name="TextBox 82">
                <a:extLst>
                  <a:ext uri="{FF2B5EF4-FFF2-40B4-BE49-F238E27FC236}">
                    <a16:creationId xmlns:a16="http://schemas.microsoft.com/office/drawing/2014/main" id="{54F884DE-F634-403B-ADA9-6CC9DEFCBD62}"/>
                  </a:ext>
                </a:extLst>
              </p:cNvPr>
              <p:cNvSpPr txBox="1"/>
              <p:nvPr/>
            </p:nvSpPr>
            <p:spPr>
              <a:xfrm>
                <a:off x="571328" y="5061408"/>
                <a:ext cx="519289"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84" name="Straight Arrow Connector 83">
                <a:extLst>
                  <a:ext uri="{FF2B5EF4-FFF2-40B4-BE49-F238E27FC236}">
                    <a16:creationId xmlns:a16="http://schemas.microsoft.com/office/drawing/2014/main" id="{15743654-3EF7-499A-9DEA-94F1D1231D18}"/>
                  </a:ext>
                </a:extLst>
              </p:cNvPr>
              <p:cNvCxnSpPr/>
              <p:nvPr/>
            </p:nvCxnSpPr>
            <p:spPr>
              <a:xfrm flipH="1" flipV="1">
                <a:off x="757777" y="5286891"/>
                <a:ext cx="4714" cy="22860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2D7829DA-84EB-47B3-92FF-28DA01D1D8FA}"/>
              </a:ext>
            </a:extLst>
          </p:cNvPr>
          <p:cNvSpPr txBox="1"/>
          <p:nvPr/>
        </p:nvSpPr>
        <p:spPr>
          <a:xfrm>
            <a:off x="5899527" y="5545837"/>
            <a:ext cx="795595"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pic>
        <p:nvPicPr>
          <p:cNvPr id="40" name="Graphic 39" descr="Winking face with no fill">
            <a:extLst>
              <a:ext uri="{FF2B5EF4-FFF2-40B4-BE49-F238E27FC236}">
                <a16:creationId xmlns:a16="http://schemas.microsoft.com/office/drawing/2014/main" id="{D871F5CD-AE50-4C8E-B4C9-B1BF573B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99461" y="5520008"/>
            <a:ext cx="464501" cy="395740"/>
          </a:xfrm>
          <a:prstGeom prst="rect">
            <a:avLst/>
          </a:prstGeom>
        </p:spPr>
      </p:pic>
    </p:spTree>
    <p:extLst>
      <p:ext uri="{BB962C8B-B14F-4D97-AF65-F5344CB8AC3E}">
        <p14:creationId xmlns:p14="http://schemas.microsoft.com/office/powerpoint/2010/main" val="2515576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Si les rapports sexuels ont lieu sur plusieurs jours consécutifs ou non pendant la prise des doses de suivi, les utilisateurs de l’ED-PrEP doivent continuer à prendre un comprimé par jour jusqu’à ___ jours après le dernier rapport sexuel.</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1 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2 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3 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4 </a:t>
            </a:r>
          </a:p>
        </p:txBody>
      </p:sp>
    </p:spTree>
    <p:extLst>
      <p:ext uri="{BB962C8B-B14F-4D97-AF65-F5344CB8AC3E}">
        <p14:creationId xmlns:p14="http://schemas.microsoft.com/office/powerpoint/2010/main" val="292463586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buNone/>
            </a:pPr>
            <a:r>
              <a:rPr lang="fr-FR" sz="2200" b="1" i="0" strike="noStrike" cap="none" spc="0" baseline="0" dirty="0">
                <a:solidFill>
                  <a:srgbClr val="000000"/>
                </a:solidFill>
                <a:effectLst/>
                <a:latin typeface="Calibri"/>
                <a:ea typeface="Calibri" panose="020F0502020204030204"/>
                <a:cs typeface="Calibri"/>
              </a:rPr>
              <a:t>Si les rapports sexuels ont lieu sur plusieurs jours consécutifs ou non pendant la prise des doses de suivi, les utilisateurs de l’ED-PrEP doivent continuer à prendre un comprimé par jour jusqu’à ___ jours après le dernier rapport sexuel.</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1 </a:t>
            </a:r>
          </a:p>
          <a:p>
            <a:pPr marL="342913" indent="-342913">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2</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3 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4</a:t>
            </a:r>
            <a:r>
              <a:rPr lang="fr-FR" sz="2800" b="0" i="0" strike="noStrike" cap="none" spc="0" baseline="0" dirty="0">
                <a:solidFill>
                  <a:srgbClr val="000000"/>
                </a:solidFill>
                <a:effectLst/>
                <a:latin typeface="Calibri"/>
                <a:ea typeface="Calibri" panose="020F0502020204030204"/>
                <a:cs typeface="Calibri"/>
              </a:rPr>
              <a:t> </a:t>
            </a:r>
          </a:p>
        </p:txBody>
      </p:sp>
      <p:sp>
        <p:nvSpPr>
          <p:cNvPr id="4" name="Content Placeholder 2">
            <a:extLst>
              <a:ext uri="{FF2B5EF4-FFF2-40B4-BE49-F238E27FC236}">
                <a16:creationId xmlns:a16="http://schemas.microsoft.com/office/drawing/2014/main" id="{DC63C5C9-D27E-4A19-AF14-7F655526231E}"/>
              </a:ext>
            </a:extLst>
          </p:cNvPr>
          <p:cNvSpPr txBox="1"/>
          <p:nvPr/>
        </p:nvSpPr>
        <p:spPr bwMode="auto">
          <a:xfrm>
            <a:off x="1174543" y="5513832"/>
            <a:ext cx="10433470" cy="836267"/>
          </a:xfrm>
          <a:prstGeom prst="rect">
            <a:avLst/>
          </a:prstGeom>
          <a:noFill/>
          <a:ln w="57150" cap="sq">
            <a:solidFill>
              <a:srgbClr val="F7964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Les utilisateurs de l’ED-PrEP doivent toujours prendre un comprimé par jour jusqu’à 2 jours après le dernier rapport sexuel. </a:t>
            </a:r>
          </a:p>
        </p:txBody>
      </p:sp>
    </p:spTree>
    <p:extLst>
      <p:ext uri="{BB962C8B-B14F-4D97-AF65-F5344CB8AC3E}">
        <p14:creationId xmlns:p14="http://schemas.microsoft.com/office/powerpoint/2010/main" val="272428353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2B56-51C4-4CE2-B847-8AF3E1D7ED9B}"/>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Permutation entre l’ED-PrEP et la PrEP quotidienne</a:t>
            </a:r>
          </a:p>
        </p:txBody>
      </p:sp>
      <p:sp>
        <p:nvSpPr>
          <p:cNvPr id="3" name="Content Placeholder 2">
            <a:extLst>
              <a:ext uri="{FF2B5EF4-FFF2-40B4-BE49-F238E27FC236}">
                <a16:creationId xmlns:a16="http://schemas.microsoft.com/office/drawing/2014/main" id="{04FFE544-08BC-4E8F-9818-2C1D085BF167}"/>
              </a:ext>
            </a:extLst>
          </p:cNvPr>
          <p:cNvSpPr>
            <a:spLocks noGrp="1"/>
          </p:cNvSpPr>
          <p:nvPr>
            <p:ph sz="quarter" idx="10"/>
          </p:nvPr>
        </p:nvSpPr>
        <p:spPr>
          <a:xfrm>
            <a:off x="879269" y="1432283"/>
            <a:ext cx="10433470" cy="1149861"/>
          </a:xfrm>
        </p:spPr>
        <p:txBody>
          <a:bodyPr>
            <a:normAutofit fontScale="95000"/>
          </a:bodyPr>
          <a:lstStyle/>
          <a:p>
            <a:pPr marL="0" indent="0">
              <a:spcBef>
                <a:spcPct val="0"/>
              </a:spcBef>
              <a:buNone/>
            </a:pPr>
            <a:r>
              <a:rPr lang="fr-FR" sz="1800" b="0" i="0" strike="noStrike" cap="none" spc="0" baseline="0" dirty="0">
                <a:solidFill>
                  <a:srgbClr val="000000"/>
                </a:solidFill>
                <a:effectLst/>
                <a:latin typeface="Calibri"/>
                <a:ea typeface="Calibri" panose="020F0502020204030204"/>
                <a:cs typeface="Calibri"/>
              </a:rPr>
              <a:t>Les utilisateurs de l’ED-PrEP peuvent et doivent permuter entre l’ED-PrEP et la PrEP quotidienne. Les permutations peuvent être dues à des changements de statut relationnel, de partenaire(s) sexuel(le)(s), de fréquence et de prévisibilité des rapports sexuels, ou lorsque l’option d’administration préférée d’un client change.</a:t>
            </a:r>
          </a:p>
        </p:txBody>
      </p:sp>
      <p:pic>
        <p:nvPicPr>
          <p:cNvPr id="5" name="image3.png">
            <a:extLst>
              <a:ext uri="{FF2B5EF4-FFF2-40B4-BE49-F238E27FC236}">
                <a16:creationId xmlns:a16="http://schemas.microsoft.com/office/drawing/2014/main" id="{53266108-2599-4E26-A2FF-2115FFB968CB}"/>
              </a:ext>
            </a:extLst>
          </p:cNvPr>
          <p:cNvPicPr/>
          <p:nvPr/>
        </p:nvPicPr>
        <p:blipFill>
          <a:blip r:embed="rId3"/>
          <a:stretch>
            <a:fillRect/>
          </a:stretch>
        </p:blipFill>
        <p:spPr>
          <a:xfrm>
            <a:off x="6382326" y="4281267"/>
            <a:ext cx="5641083" cy="2091054"/>
          </a:xfrm>
          <a:prstGeom prst="rect">
            <a:avLst/>
          </a:prstGeom>
          <a:ln w="6350">
            <a:solidFill>
              <a:srgbClr val="AEAAAA"/>
            </a:solidFill>
            <a:prstDash val="solid"/>
          </a:ln>
        </p:spPr>
      </p:pic>
      <p:sp>
        <p:nvSpPr>
          <p:cNvPr id="6" name="TextBox 5">
            <a:extLst>
              <a:ext uri="{FF2B5EF4-FFF2-40B4-BE49-F238E27FC236}">
                <a16:creationId xmlns:a16="http://schemas.microsoft.com/office/drawing/2014/main" id="{69D064E4-DC90-4414-A32E-E734D5F426EA}"/>
              </a:ext>
            </a:extLst>
          </p:cNvPr>
          <p:cNvSpPr txBox="1"/>
          <p:nvPr/>
        </p:nvSpPr>
        <p:spPr>
          <a:xfrm>
            <a:off x="733423" y="2755906"/>
            <a:ext cx="5362576" cy="1554480"/>
          </a:xfrm>
          <a:prstGeom prst="rect">
            <a:avLst/>
          </a:prstGeom>
          <a:noFill/>
        </p:spPr>
        <p:txBody>
          <a:bodyPr wrap="square" rtlCol="0">
            <a:spAutoFit/>
          </a:bodyPr>
          <a:lstStyle/>
          <a:p>
            <a:r>
              <a:rPr lang="fr-FR" sz="1600" b="0" i="0" strike="noStrike" cap="none" spc="0" baseline="0" dirty="0">
                <a:solidFill>
                  <a:srgbClr val="000000"/>
                </a:solidFill>
                <a:effectLst/>
                <a:latin typeface="Calibri"/>
                <a:ea typeface="Calibri" panose="020F0502020204030204"/>
                <a:cs typeface="Calibri"/>
              </a:rPr>
              <a:t>Pour passer de l’ED-PrEP à la PrEP orale quotidienne, le client doit continuer à prendre des doses quotidiennes après la dernière exposition. L’administration quotidienne se poursuit jusqu’à ce que les rapports sexuels redeviennent moins fréquents ou plus prévisibles, ou tant que le client préfère l’option d’administration quotidienne. </a:t>
            </a:r>
          </a:p>
        </p:txBody>
      </p:sp>
      <p:sp>
        <p:nvSpPr>
          <p:cNvPr id="8" name="TextBox 7">
            <a:extLst>
              <a:ext uri="{FF2B5EF4-FFF2-40B4-BE49-F238E27FC236}">
                <a16:creationId xmlns:a16="http://schemas.microsoft.com/office/drawing/2014/main" id="{DAB033A5-A646-470F-BDCD-40D718F77971}"/>
              </a:ext>
            </a:extLst>
          </p:cNvPr>
          <p:cNvSpPr txBox="1"/>
          <p:nvPr/>
        </p:nvSpPr>
        <p:spPr>
          <a:xfrm>
            <a:off x="6382326" y="2757275"/>
            <a:ext cx="5641083" cy="1310640"/>
          </a:xfrm>
          <a:prstGeom prst="rect">
            <a:avLst/>
          </a:prstGeom>
          <a:noFill/>
        </p:spPr>
        <p:txBody>
          <a:bodyPr wrap="square">
            <a:spAutoFit/>
          </a:bodyPr>
          <a:lstStyle/>
          <a:p>
            <a:r>
              <a:rPr lang="fr-FR" sz="1600" b="0" i="0" strike="noStrike" cap="none" spc="0" baseline="0" dirty="0">
                <a:solidFill>
                  <a:srgbClr val="000000"/>
                </a:solidFill>
                <a:effectLst/>
                <a:latin typeface="Calibri"/>
                <a:ea typeface="Calibri" panose="020F0502020204030204"/>
                <a:cs typeface="Calibri"/>
              </a:rPr>
              <a:t>Pour passer d’une PrEP orale quotidienne à une ED-PrEP, le client doit arrêter la dose quotidienne deux jours après la dernière exposition sexuelle potentielle, puis commencer à suivre le schéma d’ED-PrEP jusqu’à ce que les rapports sexuels deviennent plus fréquents ou moins prévisibles. </a:t>
            </a:r>
            <a:endParaRPr lang="en-US" sz="1600" dirty="0">
              <a:cs typeface="Arial" panose="020B0604020202020204" pitchFamily="34" charset="0"/>
            </a:endParaRPr>
          </a:p>
        </p:txBody>
      </p:sp>
      <p:pic>
        <p:nvPicPr>
          <p:cNvPr id="9" name="Picture 8">
            <a:extLst>
              <a:ext uri="{FF2B5EF4-FFF2-40B4-BE49-F238E27FC236}">
                <a16:creationId xmlns:a16="http://schemas.microsoft.com/office/drawing/2014/main" id="{124EB39E-D9E6-4E24-8F2B-0C3EBBB3CBD1}"/>
              </a:ext>
            </a:extLst>
          </p:cNvPr>
          <p:cNvPicPr>
            <a:picLocks noChangeAspect="1"/>
          </p:cNvPicPr>
          <p:nvPr/>
        </p:nvPicPr>
        <p:blipFill>
          <a:blip r:embed="rId4"/>
          <a:stretch>
            <a:fillRect/>
          </a:stretch>
        </p:blipFill>
        <p:spPr>
          <a:xfrm>
            <a:off x="542923" y="4484148"/>
            <a:ext cx="5698524" cy="1725523"/>
          </a:xfrm>
          <a:prstGeom prst="rect">
            <a:avLst/>
          </a:prstGeom>
        </p:spPr>
      </p:pic>
      <p:sp>
        <p:nvSpPr>
          <p:cNvPr id="11" name="TextBox 10">
            <a:extLst>
              <a:ext uri="{FF2B5EF4-FFF2-40B4-BE49-F238E27FC236}">
                <a16:creationId xmlns:a16="http://schemas.microsoft.com/office/drawing/2014/main" id="{FCA98B7E-2A96-4ACB-82D0-FDF46DAC31B4}"/>
              </a:ext>
            </a:extLst>
          </p:cNvPr>
          <p:cNvSpPr txBox="1"/>
          <p:nvPr/>
        </p:nvSpPr>
        <p:spPr>
          <a:xfrm>
            <a:off x="552447" y="4419183"/>
            <a:ext cx="5724850" cy="1972190"/>
          </a:xfrm>
          <a:prstGeom prst="rect">
            <a:avLst/>
          </a:prstGeom>
          <a:noFill/>
          <a:ln>
            <a:solidFill>
              <a:srgbClr val="AEAAAA"/>
            </a:solidFill>
          </a:ln>
        </p:spPr>
        <p:txBody>
          <a:bodyPr wrap="square" rtlCol="0">
            <a:spAutoFit/>
          </a:bodyPr>
          <a:lstStyle/>
          <a:p>
            <a:endParaRPr lang="fr-FR" sz="1600" b="0" i="0" strike="noStrike" cap="none" spc="0" baseline="0" dirty="0">
              <a:solidFill>
                <a:srgbClr val="000000"/>
              </a:solidFill>
              <a:effectLst/>
              <a:latin typeface="Calibri"/>
              <a:ea typeface="Calibri" panose="020F0502020204030204"/>
              <a:cs typeface="Calibri"/>
            </a:endParaRPr>
          </a:p>
        </p:txBody>
      </p:sp>
      <p:pic>
        <p:nvPicPr>
          <p:cNvPr id="12" name="Picture 11">
            <a:extLst>
              <a:ext uri="{FF2B5EF4-FFF2-40B4-BE49-F238E27FC236}">
                <a16:creationId xmlns:a16="http://schemas.microsoft.com/office/drawing/2014/main" id="{B345E0CD-B780-403C-BCE2-B4415955912D}"/>
              </a:ext>
            </a:extLst>
          </p:cNvPr>
          <p:cNvPicPr>
            <a:picLocks noChangeAspect="1"/>
          </p:cNvPicPr>
          <p:nvPr/>
        </p:nvPicPr>
        <p:blipFill>
          <a:blip r:embed="rId5"/>
          <a:stretch>
            <a:fillRect/>
          </a:stretch>
        </p:blipFill>
        <p:spPr>
          <a:xfrm>
            <a:off x="619123" y="6188911"/>
            <a:ext cx="314325" cy="171450"/>
          </a:xfrm>
          <a:prstGeom prst="rect">
            <a:avLst/>
          </a:prstGeom>
        </p:spPr>
      </p:pic>
      <p:sp>
        <p:nvSpPr>
          <p:cNvPr id="13" name="TextBox 12">
            <a:extLst>
              <a:ext uri="{FF2B5EF4-FFF2-40B4-BE49-F238E27FC236}">
                <a16:creationId xmlns:a16="http://schemas.microsoft.com/office/drawing/2014/main" id="{F2A01B6A-716A-417E-A5B8-3A9FD006876F}"/>
              </a:ext>
            </a:extLst>
          </p:cNvPr>
          <p:cNvSpPr txBox="1"/>
          <p:nvPr/>
        </p:nvSpPr>
        <p:spPr>
          <a:xfrm>
            <a:off x="923924" y="6181559"/>
            <a:ext cx="571502" cy="169277"/>
          </a:xfrm>
          <a:prstGeom prst="rect">
            <a:avLst/>
          </a:prstGeom>
          <a:no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sexe</a:t>
            </a:r>
            <a:endParaRPr lang="fr-FR" sz="1600" b="0" i="0" strike="noStrike" cap="none" spc="0" baseline="0" dirty="0">
              <a:solidFill>
                <a:srgbClr val="000000"/>
              </a:solidFill>
              <a:effectLst/>
              <a:latin typeface="Calibri"/>
              <a:ea typeface="Calibri" panose="020F0502020204030204"/>
              <a:cs typeface="Calibri"/>
            </a:endParaRPr>
          </a:p>
        </p:txBody>
      </p:sp>
      <p:grpSp>
        <p:nvGrpSpPr>
          <p:cNvPr id="14" name="Group 13">
            <a:extLst>
              <a:ext uri="{FF2B5EF4-FFF2-40B4-BE49-F238E27FC236}">
                <a16:creationId xmlns:a16="http://schemas.microsoft.com/office/drawing/2014/main" id="{6F8F862E-8430-4455-8D71-8BAD3F912E07}"/>
              </a:ext>
            </a:extLst>
          </p:cNvPr>
          <p:cNvGrpSpPr/>
          <p:nvPr/>
        </p:nvGrpSpPr>
        <p:grpSpPr>
          <a:xfrm>
            <a:off x="7091362" y="5257800"/>
            <a:ext cx="4414838" cy="168167"/>
            <a:chOff x="2709215" y="5034029"/>
            <a:chExt cx="6637267" cy="212504"/>
          </a:xfrm>
          <a:solidFill>
            <a:srgbClr val="D15151"/>
          </a:solidFill>
        </p:grpSpPr>
        <p:sp>
          <p:nvSpPr>
            <p:cNvPr id="17" name="Freeform: Shape 16">
              <a:extLst>
                <a:ext uri="{FF2B5EF4-FFF2-40B4-BE49-F238E27FC236}">
                  <a16:creationId xmlns:a16="http://schemas.microsoft.com/office/drawing/2014/main" id="{1FF753B1-3E29-4E1F-AD65-BD36559B9266}"/>
                </a:ext>
              </a:extLst>
            </p:cNvPr>
            <p:cNvSpPr/>
            <p:nvPr/>
          </p:nvSpPr>
          <p:spPr>
            <a:xfrm>
              <a:off x="2709215"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Dim</a:t>
              </a:r>
            </a:p>
          </p:txBody>
        </p:sp>
        <p:sp>
          <p:nvSpPr>
            <p:cNvPr id="18" name="Freeform: Shape 17">
              <a:extLst>
                <a:ext uri="{FF2B5EF4-FFF2-40B4-BE49-F238E27FC236}">
                  <a16:creationId xmlns:a16="http://schemas.microsoft.com/office/drawing/2014/main" id="{03886AA6-3565-4B50-8B51-DD759F317048}"/>
                </a:ext>
              </a:extLst>
            </p:cNvPr>
            <p:cNvSpPr/>
            <p:nvPr/>
          </p:nvSpPr>
          <p:spPr>
            <a:xfrm>
              <a:off x="3187350"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Lun</a:t>
              </a:r>
              <a:endParaRPr lang="en-US" sz="600" dirty="0"/>
            </a:p>
          </p:txBody>
        </p:sp>
        <p:sp>
          <p:nvSpPr>
            <p:cNvPr id="19" name="Freeform: Shape 18">
              <a:extLst>
                <a:ext uri="{FF2B5EF4-FFF2-40B4-BE49-F238E27FC236}">
                  <a16:creationId xmlns:a16="http://schemas.microsoft.com/office/drawing/2014/main" id="{4FEEDD00-6302-4475-9837-8503A1FCB59A}"/>
                </a:ext>
              </a:extLst>
            </p:cNvPr>
            <p:cNvSpPr/>
            <p:nvPr/>
          </p:nvSpPr>
          <p:spPr>
            <a:xfrm>
              <a:off x="3658325"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Mar</a:t>
              </a:r>
              <a:endParaRPr lang="en-US" sz="600" dirty="0"/>
            </a:p>
          </p:txBody>
        </p:sp>
        <p:sp>
          <p:nvSpPr>
            <p:cNvPr id="20" name="Freeform: Shape 19">
              <a:extLst>
                <a:ext uri="{FF2B5EF4-FFF2-40B4-BE49-F238E27FC236}">
                  <a16:creationId xmlns:a16="http://schemas.microsoft.com/office/drawing/2014/main" id="{A57BD578-984F-4244-AFDA-7B4B75361E2F}"/>
                </a:ext>
              </a:extLst>
            </p:cNvPr>
            <p:cNvSpPr/>
            <p:nvPr/>
          </p:nvSpPr>
          <p:spPr>
            <a:xfrm>
              <a:off x="4136459"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Mer</a:t>
              </a:r>
            </a:p>
          </p:txBody>
        </p:sp>
        <p:sp>
          <p:nvSpPr>
            <p:cNvPr id="21" name="Freeform: Shape 20">
              <a:extLst>
                <a:ext uri="{FF2B5EF4-FFF2-40B4-BE49-F238E27FC236}">
                  <a16:creationId xmlns:a16="http://schemas.microsoft.com/office/drawing/2014/main" id="{7A21650D-2705-4476-95BE-0C1A59D9D30D}"/>
                </a:ext>
              </a:extLst>
            </p:cNvPr>
            <p:cNvSpPr/>
            <p:nvPr/>
          </p:nvSpPr>
          <p:spPr>
            <a:xfrm>
              <a:off x="4607434"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Jeu</a:t>
              </a:r>
            </a:p>
          </p:txBody>
        </p:sp>
        <p:sp>
          <p:nvSpPr>
            <p:cNvPr id="22" name="Freeform: Shape 21">
              <a:extLst>
                <a:ext uri="{FF2B5EF4-FFF2-40B4-BE49-F238E27FC236}">
                  <a16:creationId xmlns:a16="http://schemas.microsoft.com/office/drawing/2014/main" id="{53234AA5-0B75-44A0-AD5C-5FE7E0503B6C}"/>
                </a:ext>
              </a:extLst>
            </p:cNvPr>
            <p:cNvSpPr/>
            <p:nvPr/>
          </p:nvSpPr>
          <p:spPr>
            <a:xfrm>
              <a:off x="5078407"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Ven</a:t>
              </a:r>
            </a:p>
          </p:txBody>
        </p:sp>
        <p:sp>
          <p:nvSpPr>
            <p:cNvPr id="23" name="Freeform: Shape 22">
              <a:extLst>
                <a:ext uri="{FF2B5EF4-FFF2-40B4-BE49-F238E27FC236}">
                  <a16:creationId xmlns:a16="http://schemas.microsoft.com/office/drawing/2014/main" id="{79E03DC7-8D14-4CEA-A06E-FDD38F17E7B8}"/>
                </a:ext>
              </a:extLst>
            </p:cNvPr>
            <p:cNvSpPr/>
            <p:nvPr/>
          </p:nvSpPr>
          <p:spPr>
            <a:xfrm>
              <a:off x="5549105"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Sam</a:t>
              </a:r>
            </a:p>
          </p:txBody>
        </p:sp>
        <p:sp>
          <p:nvSpPr>
            <p:cNvPr id="24" name="Freeform: Shape 23">
              <a:extLst>
                <a:ext uri="{FF2B5EF4-FFF2-40B4-BE49-F238E27FC236}">
                  <a16:creationId xmlns:a16="http://schemas.microsoft.com/office/drawing/2014/main" id="{4898DC66-C214-4D99-BD6E-E57A2D7C56F1}"/>
                </a:ext>
              </a:extLst>
            </p:cNvPr>
            <p:cNvSpPr/>
            <p:nvPr/>
          </p:nvSpPr>
          <p:spPr>
            <a:xfrm>
              <a:off x="6026966"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Dim</a:t>
              </a:r>
            </a:p>
          </p:txBody>
        </p:sp>
        <p:sp>
          <p:nvSpPr>
            <p:cNvPr id="25" name="Freeform: Shape 24">
              <a:extLst>
                <a:ext uri="{FF2B5EF4-FFF2-40B4-BE49-F238E27FC236}">
                  <a16:creationId xmlns:a16="http://schemas.microsoft.com/office/drawing/2014/main" id="{ACC9B9C9-80BD-4CF4-A32A-1D15A6578954}"/>
                </a:ext>
              </a:extLst>
            </p:cNvPr>
            <p:cNvSpPr/>
            <p:nvPr/>
          </p:nvSpPr>
          <p:spPr>
            <a:xfrm>
              <a:off x="650482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Lun</a:t>
              </a:r>
            </a:p>
          </p:txBody>
        </p:sp>
        <p:sp>
          <p:nvSpPr>
            <p:cNvPr id="26" name="Freeform: Shape 25">
              <a:extLst>
                <a:ext uri="{FF2B5EF4-FFF2-40B4-BE49-F238E27FC236}">
                  <a16:creationId xmlns:a16="http://schemas.microsoft.com/office/drawing/2014/main" id="{EE948DB4-C33D-4632-B9F0-C8C06EB42D2A}"/>
                </a:ext>
              </a:extLst>
            </p:cNvPr>
            <p:cNvSpPr/>
            <p:nvPr/>
          </p:nvSpPr>
          <p:spPr>
            <a:xfrm>
              <a:off x="6968363"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Mar</a:t>
              </a:r>
            </a:p>
          </p:txBody>
        </p:sp>
        <p:sp>
          <p:nvSpPr>
            <p:cNvPr id="27" name="Freeform: Shape 26">
              <a:extLst>
                <a:ext uri="{FF2B5EF4-FFF2-40B4-BE49-F238E27FC236}">
                  <a16:creationId xmlns:a16="http://schemas.microsoft.com/office/drawing/2014/main" id="{B16BA8D5-5FAE-4958-ADAC-8100FD56F2EB}"/>
                </a:ext>
              </a:extLst>
            </p:cNvPr>
            <p:cNvSpPr/>
            <p:nvPr/>
          </p:nvSpPr>
          <p:spPr>
            <a:xfrm>
              <a:off x="743190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Mer</a:t>
              </a:r>
            </a:p>
          </p:txBody>
        </p:sp>
        <p:sp>
          <p:nvSpPr>
            <p:cNvPr id="28" name="Freeform: Shape 27">
              <a:extLst>
                <a:ext uri="{FF2B5EF4-FFF2-40B4-BE49-F238E27FC236}">
                  <a16:creationId xmlns:a16="http://schemas.microsoft.com/office/drawing/2014/main" id="{CDF0CD0A-C4BD-4253-A348-7FC7B5455E10}"/>
                </a:ext>
              </a:extLst>
            </p:cNvPr>
            <p:cNvSpPr/>
            <p:nvPr/>
          </p:nvSpPr>
          <p:spPr>
            <a:xfrm>
              <a:off x="7888141"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Jeu</a:t>
              </a:r>
            </a:p>
          </p:txBody>
        </p:sp>
        <p:sp>
          <p:nvSpPr>
            <p:cNvPr id="29" name="Freeform: Shape 28">
              <a:extLst>
                <a:ext uri="{FF2B5EF4-FFF2-40B4-BE49-F238E27FC236}">
                  <a16:creationId xmlns:a16="http://schemas.microsoft.com/office/drawing/2014/main" id="{8F8B5837-8D09-4214-96A4-D45DBD600B72}"/>
                </a:ext>
              </a:extLst>
            </p:cNvPr>
            <p:cNvSpPr/>
            <p:nvPr/>
          </p:nvSpPr>
          <p:spPr>
            <a:xfrm>
              <a:off x="835168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Ven</a:t>
              </a:r>
            </a:p>
          </p:txBody>
        </p:sp>
        <p:sp>
          <p:nvSpPr>
            <p:cNvPr id="30" name="Freeform: Shape 29">
              <a:extLst>
                <a:ext uri="{FF2B5EF4-FFF2-40B4-BE49-F238E27FC236}">
                  <a16:creationId xmlns:a16="http://schemas.microsoft.com/office/drawing/2014/main" id="{26694318-54A2-4B49-8372-2EE3481E9C7B}"/>
                </a:ext>
              </a:extLst>
            </p:cNvPr>
            <p:cNvSpPr/>
            <p:nvPr/>
          </p:nvSpPr>
          <p:spPr>
            <a:xfrm>
              <a:off x="881522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600" b="0" i="0" strike="noStrike" cap="none" spc="0" baseline="0" dirty="0">
                  <a:solidFill>
                    <a:srgbClr val="FFFFFF"/>
                  </a:solidFill>
                  <a:effectLst/>
                  <a:latin typeface="Arial"/>
                  <a:ea typeface="Arial"/>
                  <a:cs typeface="Arial"/>
                </a:rPr>
                <a:t>Sam</a:t>
              </a:r>
            </a:p>
          </p:txBody>
        </p:sp>
      </p:grpSp>
      <p:sp>
        <p:nvSpPr>
          <p:cNvPr id="33" name="TextBox 32">
            <a:extLst>
              <a:ext uri="{FF2B5EF4-FFF2-40B4-BE49-F238E27FC236}">
                <a16:creationId xmlns:a16="http://schemas.microsoft.com/office/drawing/2014/main" id="{7F828AA0-BAB2-4665-AF82-8B9C59C3A7A0}"/>
              </a:ext>
            </a:extLst>
          </p:cNvPr>
          <p:cNvSpPr txBox="1"/>
          <p:nvPr/>
        </p:nvSpPr>
        <p:spPr>
          <a:xfrm>
            <a:off x="7086893" y="5425717"/>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4" name="TextBox 33">
            <a:extLst>
              <a:ext uri="{FF2B5EF4-FFF2-40B4-BE49-F238E27FC236}">
                <a16:creationId xmlns:a16="http://schemas.microsoft.com/office/drawing/2014/main" id="{97576EFE-B189-434F-AC8F-38B937F91BB7}"/>
              </a:ext>
            </a:extLst>
          </p:cNvPr>
          <p:cNvSpPr txBox="1"/>
          <p:nvPr/>
        </p:nvSpPr>
        <p:spPr>
          <a:xfrm>
            <a:off x="7401364" y="5425716"/>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5" name="TextBox 34">
            <a:extLst>
              <a:ext uri="{FF2B5EF4-FFF2-40B4-BE49-F238E27FC236}">
                <a16:creationId xmlns:a16="http://schemas.microsoft.com/office/drawing/2014/main" id="{A1537454-C899-434D-9A7C-F04D086C3564}"/>
              </a:ext>
            </a:extLst>
          </p:cNvPr>
          <p:cNvSpPr txBox="1"/>
          <p:nvPr/>
        </p:nvSpPr>
        <p:spPr>
          <a:xfrm>
            <a:off x="7714377" y="5433973"/>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6" name="TextBox 35">
            <a:extLst>
              <a:ext uri="{FF2B5EF4-FFF2-40B4-BE49-F238E27FC236}">
                <a16:creationId xmlns:a16="http://schemas.microsoft.com/office/drawing/2014/main" id="{0FFCEA39-55A6-4202-9957-E1745BE45A6C}"/>
              </a:ext>
            </a:extLst>
          </p:cNvPr>
          <p:cNvSpPr txBox="1"/>
          <p:nvPr/>
        </p:nvSpPr>
        <p:spPr>
          <a:xfrm>
            <a:off x="8030186" y="5433972"/>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7" name="TextBox 36">
            <a:extLst>
              <a:ext uri="{FF2B5EF4-FFF2-40B4-BE49-F238E27FC236}">
                <a16:creationId xmlns:a16="http://schemas.microsoft.com/office/drawing/2014/main" id="{AF180AE0-4311-45CF-95D9-6E6A9E937B01}"/>
              </a:ext>
            </a:extLst>
          </p:cNvPr>
          <p:cNvSpPr txBox="1"/>
          <p:nvPr/>
        </p:nvSpPr>
        <p:spPr>
          <a:xfrm>
            <a:off x="8358894" y="5433971"/>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8" name="TextBox 37">
            <a:extLst>
              <a:ext uri="{FF2B5EF4-FFF2-40B4-BE49-F238E27FC236}">
                <a16:creationId xmlns:a16="http://schemas.microsoft.com/office/drawing/2014/main" id="{D7522F68-951A-4234-AF17-F47973B17C53}"/>
              </a:ext>
            </a:extLst>
          </p:cNvPr>
          <p:cNvSpPr txBox="1"/>
          <p:nvPr/>
        </p:nvSpPr>
        <p:spPr>
          <a:xfrm>
            <a:off x="8677085" y="5425716"/>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39" name="TextBox 38">
            <a:extLst>
              <a:ext uri="{FF2B5EF4-FFF2-40B4-BE49-F238E27FC236}">
                <a16:creationId xmlns:a16="http://schemas.microsoft.com/office/drawing/2014/main" id="{5F64E167-B57A-4931-9BF0-FCACA11EC080}"/>
              </a:ext>
            </a:extLst>
          </p:cNvPr>
          <p:cNvSpPr txBox="1"/>
          <p:nvPr/>
        </p:nvSpPr>
        <p:spPr>
          <a:xfrm>
            <a:off x="8948164" y="5433970"/>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40" name="TextBox 39">
            <a:extLst>
              <a:ext uri="{FF2B5EF4-FFF2-40B4-BE49-F238E27FC236}">
                <a16:creationId xmlns:a16="http://schemas.microsoft.com/office/drawing/2014/main" id="{79DEF9EB-D952-4344-A545-44890371E678}"/>
              </a:ext>
            </a:extLst>
          </p:cNvPr>
          <p:cNvSpPr txBox="1"/>
          <p:nvPr/>
        </p:nvSpPr>
        <p:spPr>
          <a:xfrm>
            <a:off x="9270423" y="5430354"/>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41" name="TextBox 40">
            <a:extLst>
              <a:ext uri="{FF2B5EF4-FFF2-40B4-BE49-F238E27FC236}">
                <a16:creationId xmlns:a16="http://schemas.microsoft.com/office/drawing/2014/main" id="{D7C92126-7182-4531-BD96-63E4ABEAC255}"/>
              </a:ext>
            </a:extLst>
          </p:cNvPr>
          <p:cNvSpPr txBox="1"/>
          <p:nvPr/>
        </p:nvSpPr>
        <p:spPr>
          <a:xfrm>
            <a:off x="9599291" y="5425715"/>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42" name="TextBox 41">
            <a:extLst>
              <a:ext uri="{FF2B5EF4-FFF2-40B4-BE49-F238E27FC236}">
                <a16:creationId xmlns:a16="http://schemas.microsoft.com/office/drawing/2014/main" id="{3F70BC2E-8711-4792-ABDC-EB1AF038BF63}"/>
              </a:ext>
            </a:extLst>
          </p:cNvPr>
          <p:cNvSpPr txBox="1"/>
          <p:nvPr/>
        </p:nvSpPr>
        <p:spPr>
          <a:xfrm>
            <a:off x="7431348" y="5138497"/>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15</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3" name="TextBox 42">
            <a:extLst>
              <a:ext uri="{FF2B5EF4-FFF2-40B4-BE49-F238E27FC236}">
                <a16:creationId xmlns:a16="http://schemas.microsoft.com/office/drawing/2014/main" id="{6AD64B43-2478-4149-B6DF-A80D49F41573}"/>
              </a:ext>
            </a:extLst>
          </p:cNvPr>
          <p:cNvSpPr txBox="1"/>
          <p:nvPr/>
        </p:nvSpPr>
        <p:spPr>
          <a:xfrm>
            <a:off x="7744821" y="5149769"/>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2</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4" name="TextBox 43">
            <a:extLst>
              <a:ext uri="{FF2B5EF4-FFF2-40B4-BE49-F238E27FC236}">
                <a16:creationId xmlns:a16="http://schemas.microsoft.com/office/drawing/2014/main" id="{824B9F96-3C13-4FF7-800A-FBF74100DA86}"/>
              </a:ext>
            </a:extLst>
          </p:cNvPr>
          <p:cNvSpPr txBox="1"/>
          <p:nvPr/>
        </p:nvSpPr>
        <p:spPr>
          <a:xfrm>
            <a:off x="8055658" y="5149769"/>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13</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5" name="TextBox 44">
            <a:extLst>
              <a:ext uri="{FF2B5EF4-FFF2-40B4-BE49-F238E27FC236}">
                <a16:creationId xmlns:a16="http://schemas.microsoft.com/office/drawing/2014/main" id="{20B09633-4F7B-4DB3-8D1C-D3A75302B919}"/>
              </a:ext>
            </a:extLst>
          </p:cNvPr>
          <p:cNvSpPr txBox="1"/>
          <p:nvPr/>
        </p:nvSpPr>
        <p:spPr>
          <a:xfrm>
            <a:off x="8378798" y="5145008"/>
            <a:ext cx="305369"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11</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6" name="TextBox 45">
            <a:extLst>
              <a:ext uri="{FF2B5EF4-FFF2-40B4-BE49-F238E27FC236}">
                <a16:creationId xmlns:a16="http://schemas.microsoft.com/office/drawing/2014/main" id="{596F5B71-2BDA-4C12-B9BB-3DE514877DCF}"/>
              </a:ext>
            </a:extLst>
          </p:cNvPr>
          <p:cNvSpPr txBox="1"/>
          <p:nvPr/>
        </p:nvSpPr>
        <p:spPr>
          <a:xfrm>
            <a:off x="8699210" y="5145007"/>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16</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7" name="TextBox 46">
            <a:extLst>
              <a:ext uri="{FF2B5EF4-FFF2-40B4-BE49-F238E27FC236}">
                <a16:creationId xmlns:a16="http://schemas.microsoft.com/office/drawing/2014/main" id="{33D44A67-0B5A-49A6-AC93-7E51393D9A38}"/>
              </a:ext>
            </a:extLst>
          </p:cNvPr>
          <p:cNvSpPr txBox="1"/>
          <p:nvPr/>
        </p:nvSpPr>
        <p:spPr>
          <a:xfrm>
            <a:off x="8989962" y="5146845"/>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err="1">
                <a:solidFill>
                  <a:srgbClr val="000000"/>
                </a:solidFill>
                <a:latin typeface="Arial"/>
                <a:ea typeface="Arial"/>
                <a:cs typeface="Arial"/>
              </a:rPr>
              <a:t>20</a:t>
            </a:r>
            <a:r>
              <a:rPr lang="fr-FR" sz="800" b="1" i="0" strike="noStrike" cap="none" spc="0" baseline="0" dirty="0" err="1">
                <a:solidFill>
                  <a:srgbClr val="000000"/>
                </a:solidFill>
                <a:effectLst/>
                <a:latin typeface="Arial"/>
                <a:ea typeface="Arial"/>
                <a:cs typeface="Arial"/>
              </a:rPr>
              <a:t>h</a:t>
            </a:r>
            <a:endParaRPr lang="fr-FR" sz="800" b="1" i="0" strike="noStrike" cap="none" spc="0" baseline="0" dirty="0">
              <a:solidFill>
                <a:srgbClr val="000000"/>
              </a:solidFill>
              <a:effectLst/>
              <a:latin typeface="Arial"/>
              <a:ea typeface="Arial"/>
              <a:cs typeface="Arial"/>
            </a:endParaRPr>
          </a:p>
        </p:txBody>
      </p:sp>
      <p:sp>
        <p:nvSpPr>
          <p:cNvPr id="48" name="TextBox 47">
            <a:extLst>
              <a:ext uri="{FF2B5EF4-FFF2-40B4-BE49-F238E27FC236}">
                <a16:creationId xmlns:a16="http://schemas.microsoft.com/office/drawing/2014/main" id="{2F41CD30-4F1D-495D-A6B8-41282832E516}"/>
              </a:ext>
            </a:extLst>
          </p:cNvPr>
          <p:cNvSpPr txBox="1"/>
          <p:nvPr/>
        </p:nvSpPr>
        <p:spPr>
          <a:xfrm>
            <a:off x="6820337" y="6162508"/>
            <a:ext cx="571502" cy="169277"/>
          </a:xfrm>
          <a:prstGeom prst="rect">
            <a:avLst/>
          </a:prstGeom>
          <a:solidFill>
            <a:schemeClr val="bg1"/>
          </a:solidFill>
        </p:spPr>
        <p:txBody>
          <a:bodyPr wrap="square" lIns="0" tIns="0" rIns="0" bIns="0" rtlCol="0">
            <a:spAutoFit/>
          </a:bodyPr>
          <a:lstStyle/>
          <a:p>
            <a:r>
              <a:rPr lang="fr-FR" sz="1100" b="0" i="0" strike="noStrike" cap="none" spc="0" baseline="0" dirty="0">
                <a:solidFill>
                  <a:srgbClr val="000000"/>
                </a:solidFill>
                <a:effectLst/>
                <a:latin typeface="Calibri"/>
                <a:ea typeface="Calibri" panose="020F0502020204030204"/>
                <a:cs typeface="Calibri"/>
              </a:rPr>
              <a:t>sexe</a:t>
            </a:r>
            <a:endParaRPr lang="fr-FR" sz="1600" b="0" i="0" strike="noStrike" cap="none" spc="0" baseline="0" dirty="0">
              <a:solidFill>
                <a:srgbClr val="000000"/>
              </a:solidFill>
              <a:effectLst/>
              <a:latin typeface="Calibri"/>
              <a:ea typeface="Calibri" panose="020F0502020204030204"/>
              <a:cs typeface="Calibri"/>
            </a:endParaRPr>
          </a:p>
        </p:txBody>
      </p:sp>
      <p:sp>
        <p:nvSpPr>
          <p:cNvPr id="49" name="TextBox 48">
            <a:extLst>
              <a:ext uri="{FF2B5EF4-FFF2-40B4-BE49-F238E27FC236}">
                <a16:creationId xmlns:a16="http://schemas.microsoft.com/office/drawing/2014/main" id="{F5FBC49C-7374-4F89-BD42-A4DB2464AD0F}"/>
              </a:ext>
            </a:extLst>
          </p:cNvPr>
          <p:cNvSpPr txBox="1"/>
          <p:nvPr/>
        </p:nvSpPr>
        <p:spPr>
          <a:xfrm>
            <a:off x="7125139" y="4397357"/>
            <a:ext cx="1519212" cy="230834"/>
          </a:xfrm>
          <a:prstGeom prst="rect">
            <a:avLst/>
          </a:prstGeom>
          <a:solidFill>
            <a:schemeClr val="bg1"/>
          </a:solid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gn="r" defTabSz="914435">
              <a:buClr>
                <a:srgbClr val="000000"/>
              </a:buClr>
              <a:defRPr/>
            </a:pPr>
            <a:r>
              <a:rPr lang="fr-FR" sz="900" b="1" i="0" strike="noStrike" cap="none" spc="0" baseline="0" dirty="0">
                <a:solidFill>
                  <a:srgbClr val="000000"/>
                </a:solidFill>
                <a:effectLst/>
                <a:latin typeface="Arial"/>
                <a:ea typeface="Arial"/>
                <a:cs typeface="Arial"/>
              </a:rPr>
              <a:t>PrEP quotidienne</a:t>
            </a:r>
          </a:p>
        </p:txBody>
      </p:sp>
      <p:sp>
        <p:nvSpPr>
          <p:cNvPr id="50" name="TextBox 49">
            <a:extLst>
              <a:ext uri="{FF2B5EF4-FFF2-40B4-BE49-F238E27FC236}">
                <a16:creationId xmlns:a16="http://schemas.microsoft.com/office/drawing/2014/main" id="{8B3BC16A-EFAC-454A-8656-7F222A7B243B}"/>
              </a:ext>
            </a:extLst>
          </p:cNvPr>
          <p:cNvSpPr txBox="1"/>
          <p:nvPr/>
        </p:nvSpPr>
        <p:spPr>
          <a:xfrm>
            <a:off x="10564841" y="5145007"/>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dirty="0">
                <a:solidFill>
                  <a:srgbClr val="000000"/>
                </a:solidFill>
                <a:latin typeface="Arial"/>
                <a:ea typeface="Arial"/>
                <a:cs typeface="Arial"/>
              </a:rPr>
              <a:t>14</a:t>
            </a:r>
            <a:r>
              <a:rPr lang="fr-FR" sz="800" b="1" i="0" strike="noStrike" cap="none" spc="0" baseline="0" dirty="0">
                <a:solidFill>
                  <a:srgbClr val="000000"/>
                </a:solidFill>
                <a:effectLst/>
                <a:latin typeface="Arial"/>
                <a:ea typeface="Arial"/>
                <a:cs typeface="Arial"/>
              </a:rPr>
              <a:t>h</a:t>
            </a:r>
          </a:p>
        </p:txBody>
      </p:sp>
      <p:sp>
        <p:nvSpPr>
          <p:cNvPr id="51" name="TextBox 50">
            <a:extLst>
              <a:ext uri="{FF2B5EF4-FFF2-40B4-BE49-F238E27FC236}">
                <a16:creationId xmlns:a16="http://schemas.microsoft.com/office/drawing/2014/main" id="{0F9C2B3A-8EED-4C9D-948C-5E73D7592D86}"/>
              </a:ext>
            </a:extLst>
          </p:cNvPr>
          <p:cNvSpPr txBox="1"/>
          <p:nvPr/>
        </p:nvSpPr>
        <p:spPr>
          <a:xfrm>
            <a:off x="11152774" y="5433970"/>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52" name="TextBox 51">
            <a:extLst>
              <a:ext uri="{FF2B5EF4-FFF2-40B4-BE49-F238E27FC236}">
                <a16:creationId xmlns:a16="http://schemas.microsoft.com/office/drawing/2014/main" id="{0011A0E7-733E-47F7-B33E-0F40FD9F2C47}"/>
              </a:ext>
            </a:extLst>
          </p:cNvPr>
          <p:cNvSpPr txBox="1"/>
          <p:nvPr/>
        </p:nvSpPr>
        <p:spPr>
          <a:xfrm>
            <a:off x="10838316" y="5445185"/>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sp>
        <p:nvSpPr>
          <p:cNvPr id="53" name="TextBox 52">
            <a:extLst>
              <a:ext uri="{FF2B5EF4-FFF2-40B4-BE49-F238E27FC236}">
                <a16:creationId xmlns:a16="http://schemas.microsoft.com/office/drawing/2014/main" id="{28A489FD-C020-4AAB-A5F2-B5BF0C759AB8}"/>
              </a:ext>
            </a:extLst>
          </p:cNvPr>
          <p:cNvSpPr txBox="1"/>
          <p:nvPr/>
        </p:nvSpPr>
        <p:spPr>
          <a:xfrm>
            <a:off x="10529489" y="5438732"/>
            <a:ext cx="285457" cy="1231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800" b="1" i="0" strike="noStrike" cap="none" spc="0" baseline="0" dirty="0">
                <a:solidFill>
                  <a:srgbClr val="000000"/>
                </a:solidFill>
                <a:effectLst/>
                <a:latin typeface="Arial"/>
                <a:ea typeface="Arial"/>
                <a:cs typeface="Arial"/>
              </a:rPr>
              <a:t>9h</a:t>
            </a:r>
          </a:p>
        </p:txBody>
      </p:sp>
      <p:pic>
        <p:nvPicPr>
          <p:cNvPr id="54" name="Picture 53">
            <a:extLst>
              <a:ext uri="{FF2B5EF4-FFF2-40B4-BE49-F238E27FC236}">
                <a16:creationId xmlns:a16="http://schemas.microsoft.com/office/drawing/2014/main" id="{D94B02AF-30C2-4541-9743-9B647728C93C}"/>
              </a:ext>
            </a:extLst>
          </p:cNvPr>
          <p:cNvPicPr>
            <a:picLocks noChangeAspect="1"/>
          </p:cNvPicPr>
          <p:nvPr/>
        </p:nvPicPr>
        <p:blipFill>
          <a:blip r:embed="rId6"/>
          <a:stretch>
            <a:fillRect/>
          </a:stretch>
        </p:blipFill>
        <p:spPr>
          <a:xfrm>
            <a:off x="890957" y="4770634"/>
            <a:ext cx="4719520" cy="459923"/>
          </a:xfrm>
          <a:prstGeom prst="rect">
            <a:avLst/>
          </a:prstGeom>
        </p:spPr>
      </p:pic>
    </p:spTree>
    <p:extLst>
      <p:ext uri="{BB962C8B-B14F-4D97-AF65-F5344CB8AC3E}">
        <p14:creationId xmlns:p14="http://schemas.microsoft.com/office/powerpoint/2010/main" val="247267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a:extLst>
              <a:ext uri="{FF2B5EF4-FFF2-40B4-BE49-F238E27FC236}">
                <a16:creationId xmlns:a16="http://schemas.microsoft.com/office/drawing/2014/main" id="{15588709-BD80-44A1-A658-FE627C7A4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342" y="1702787"/>
            <a:ext cx="10516779" cy="4535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50C164-D272-4384-BF5E-BCE1F138C9D5}"/>
              </a:ext>
            </a:extLst>
          </p:cNvPr>
          <p:cNvSpPr>
            <a:spLocks noGrp="1"/>
          </p:cNvSpPr>
          <p:nvPr>
            <p:ph type="title"/>
          </p:nvPr>
        </p:nvSpPr>
        <p:spPr>
          <a:xfrm>
            <a:off x="1200154" y="231096"/>
            <a:ext cx="10382249" cy="1143000"/>
          </a:xfrm>
        </p:spPr>
        <p:txBody>
          <a:bodyPr/>
          <a:lstStyle/>
          <a:p>
            <a:r>
              <a:rPr lang="fr-FR" sz="3400" b="1" i="0" strike="noStrike" cap="none" spc="0" baseline="0" dirty="0">
                <a:solidFill>
                  <a:srgbClr val="1F497D"/>
                </a:solidFill>
                <a:effectLst/>
                <a:latin typeface="Calibri"/>
                <a:ea typeface="Calibri" panose="020F0502020204030204"/>
                <a:cs typeface="Calibri"/>
              </a:rPr>
              <a:t>Rappel sur la terminologie du genre</a:t>
            </a:r>
          </a:p>
        </p:txBody>
      </p:sp>
      <p:sp>
        <p:nvSpPr>
          <p:cNvPr id="11" name="TextBox 10">
            <a:extLst>
              <a:ext uri="{FF2B5EF4-FFF2-40B4-BE49-F238E27FC236}">
                <a16:creationId xmlns:a16="http://schemas.microsoft.com/office/drawing/2014/main" id="{763025CB-7019-481C-A977-21097779BCDA}"/>
              </a:ext>
            </a:extLst>
          </p:cNvPr>
          <p:cNvSpPr txBox="1"/>
          <p:nvPr/>
        </p:nvSpPr>
        <p:spPr>
          <a:xfrm>
            <a:off x="1060157" y="6114611"/>
            <a:ext cx="9900236" cy="335280"/>
          </a:xfrm>
          <a:prstGeom prst="rect">
            <a:avLst/>
          </a:prstGeom>
          <a:noFill/>
        </p:spPr>
        <p:txBody>
          <a:bodyPr wrap="square">
            <a:spAutoFit/>
          </a:bodyPr>
          <a:lstStyle/>
          <a:p>
            <a:r>
              <a:rPr lang="fr-FR" sz="1600" b="0" i="0" strike="noStrike" cap="none" spc="0" baseline="0" dirty="0">
                <a:solidFill>
                  <a:srgbClr val="000000"/>
                </a:solidFill>
                <a:effectLst/>
                <a:latin typeface="Calibri"/>
                <a:ea typeface="Calibri" panose="020F0502020204030204"/>
                <a:cs typeface="Calibri"/>
              </a:rPr>
              <a:t>https://www.genderbread.org/resource/genderbread-person-v4-0</a:t>
            </a:r>
          </a:p>
        </p:txBody>
      </p:sp>
      <p:sp>
        <p:nvSpPr>
          <p:cNvPr id="3" name="CuadroTexto 2"/>
          <p:cNvSpPr txBox="1"/>
          <p:nvPr/>
        </p:nvSpPr>
        <p:spPr>
          <a:xfrm>
            <a:off x="698897" y="1936260"/>
            <a:ext cx="3597718" cy="274320"/>
          </a:xfrm>
          <a:prstGeom prst="rect">
            <a:avLst/>
          </a:prstGeom>
          <a:noFill/>
        </p:spPr>
        <p:txBody>
          <a:bodyPr wrap="square" lIns="0" tIns="0" rIns="0" bIns="0" rtlCol="0">
            <a:spAutoFit/>
          </a:bodyPr>
          <a:lstStyle/>
          <a:p>
            <a:r>
              <a:rPr lang="fr-FR" sz="1800" b="0" i="0" strike="noStrike" cap="none" spc="0" baseline="0" dirty="0">
                <a:solidFill>
                  <a:srgbClr val="000000"/>
                </a:solidFill>
                <a:effectLst/>
                <a:latin typeface="Maiandra GD"/>
                <a:ea typeface="Maiandra GD"/>
                <a:cs typeface="Maiandra GD"/>
              </a:rPr>
              <a:t>La personne gingenre v4</a:t>
            </a:r>
            <a:endParaRPr lang="es-PE" dirty="0">
              <a:latin typeface="Maiandra GD" panose="020E0502030308020204" pitchFamily="34" charset="0"/>
            </a:endParaRPr>
          </a:p>
        </p:txBody>
      </p:sp>
      <p:sp>
        <p:nvSpPr>
          <p:cNvPr id="5" name="CuadroTexto 4"/>
          <p:cNvSpPr txBox="1"/>
          <p:nvPr/>
        </p:nvSpPr>
        <p:spPr>
          <a:xfrm>
            <a:off x="4296614" y="2078602"/>
            <a:ext cx="2365307" cy="152400"/>
          </a:xfrm>
          <a:prstGeom prst="rect">
            <a:avLst/>
          </a:prstGeom>
          <a:noFill/>
        </p:spPr>
        <p:txBody>
          <a:bodyPr wrap="square" lIns="0" tIns="0" rIns="0" bIns="0" rtlCol="0">
            <a:spAutoFit/>
          </a:bodyPr>
          <a:lstStyle/>
          <a:p>
            <a:r>
              <a:rPr lang="fr-FR" sz="1000" b="0" i="0" strike="noStrike" cap="none" spc="0" baseline="0" dirty="0">
                <a:solidFill>
                  <a:srgbClr val="D9D9D9"/>
                </a:solidFill>
                <a:effectLst/>
                <a:latin typeface="Jathafa Demo"/>
                <a:ea typeface="Jathafa Demo"/>
                <a:cs typeface="Jathafa Demo"/>
              </a:rPr>
              <a:t>par :</a:t>
            </a:r>
            <a:r>
              <a:rPr lang="fr-FR" sz="1000" b="0" i="0" strike="noStrike" cap="none" spc="0" baseline="0" dirty="0">
                <a:solidFill>
                  <a:srgbClr val="000000"/>
                </a:solidFill>
                <a:effectLst/>
                <a:latin typeface="Jathafa Demo"/>
                <a:ea typeface="Jathafa Demo"/>
                <a:cs typeface="Jathafa Demo"/>
              </a:rPr>
              <a:t> its pronounced </a:t>
            </a:r>
            <a:r>
              <a:rPr lang="fr-FR" sz="1000" b="0" i="0" strike="noStrike" cap="none" spc="0" baseline="0" dirty="0">
                <a:solidFill>
                  <a:srgbClr val="FF6699"/>
                </a:solidFill>
                <a:effectLst/>
                <a:latin typeface="Jathafa Demo"/>
                <a:ea typeface="Jathafa Demo"/>
                <a:cs typeface="Jathafa Demo"/>
              </a:rPr>
              <a:t>METRO</a:t>
            </a:r>
            <a:r>
              <a:rPr lang="fr-FR" sz="1000" b="0" i="0" strike="noStrike" cap="none" spc="0" baseline="0" dirty="0">
                <a:solidFill>
                  <a:srgbClr val="000000"/>
                </a:solidFill>
                <a:effectLst/>
                <a:latin typeface="Jathafa Demo"/>
                <a:ea typeface="Jathafa Demo"/>
                <a:cs typeface="Jathafa Demo"/>
              </a:rPr>
              <a:t> </a:t>
            </a:r>
            <a:r>
              <a:rPr lang="fr-FR" sz="1000" b="0" i="0" strike="noStrike" cap="none" spc="0" baseline="0" dirty="0" err="1">
                <a:solidFill>
                  <a:srgbClr val="000000"/>
                </a:solidFill>
                <a:effectLst/>
                <a:latin typeface="Jathafa Demo"/>
                <a:ea typeface="Jathafa Demo"/>
                <a:cs typeface="Jathafa Demo"/>
              </a:rPr>
              <a:t>sexual</a:t>
            </a:r>
            <a:r>
              <a:rPr lang="fr-FR" sz="1000" b="0" i="0" strike="noStrike" cap="none" spc="0" baseline="0" dirty="0" err="1">
                <a:solidFill>
                  <a:srgbClr val="D9D9D9"/>
                </a:solidFill>
                <a:effectLst/>
                <a:latin typeface="Jathafa Demo"/>
                <a:ea typeface="Jathafa Demo"/>
                <a:cs typeface="Jathafa Demo"/>
              </a:rPr>
              <a:t>.com</a:t>
            </a:r>
            <a:endParaRPr lang="es-PE" sz="1000" dirty="0">
              <a:solidFill>
                <a:schemeClr val="bg1">
                  <a:lumMod val="85000"/>
                </a:schemeClr>
              </a:solidFill>
              <a:latin typeface="Jathafa Demo" panose="02000600000000000000" pitchFamily="2" charset="0"/>
            </a:endParaRPr>
          </a:p>
        </p:txBody>
      </p:sp>
      <p:sp>
        <p:nvSpPr>
          <p:cNvPr id="8" name="CuadroTexto 7"/>
          <p:cNvSpPr txBox="1"/>
          <p:nvPr/>
        </p:nvSpPr>
        <p:spPr>
          <a:xfrm>
            <a:off x="2339830" y="4502150"/>
            <a:ext cx="835170" cy="167640"/>
          </a:xfrm>
          <a:prstGeom prst="rect">
            <a:avLst/>
          </a:prstGeom>
          <a:noFill/>
        </p:spPr>
        <p:txBody>
          <a:bodyPr wrap="square" lIns="0" tIns="0" rIns="0" bIns="0" rtlCol="0">
            <a:spAutoFit/>
          </a:bodyPr>
          <a:lstStyle/>
          <a:p>
            <a:r>
              <a:rPr lang="fr-FR" sz="1100" b="0" i="0" strike="noStrike" cap="none" spc="0" baseline="0" dirty="0">
                <a:solidFill>
                  <a:srgbClr val="808080"/>
                </a:solidFill>
                <a:effectLst/>
                <a:latin typeface="Maiandra GD"/>
                <a:ea typeface="Maiandra GD"/>
                <a:cs typeface="Maiandra GD"/>
              </a:rPr>
              <a:t>Expression</a:t>
            </a:r>
            <a:endParaRPr lang="es-PE" sz="1100" dirty="0">
              <a:solidFill>
                <a:schemeClr val="tx1">
                  <a:lumMod val="50000"/>
                  <a:lumOff val="50000"/>
                </a:schemeClr>
              </a:solidFill>
              <a:latin typeface="Maiandra GD" panose="020E0502030308020204" pitchFamily="34" charset="0"/>
            </a:endParaRPr>
          </a:p>
        </p:txBody>
      </p:sp>
      <p:sp>
        <p:nvSpPr>
          <p:cNvPr id="12" name="CuadroTexto 11"/>
          <p:cNvSpPr txBox="1"/>
          <p:nvPr/>
        </p:nvSpPr>
        <p:spPr>
          <a:xfrm>
            <a:off x="5011484" y="4775437"/>
            <a:ext cx="305285" cy="335280"/>
          </a:xfrm>
          <a:prstGeom prst="rect">
            <a:avLst/>
          </a:prstGeom>
          <a:noFill/>
        </p:spPr>
        <p:txBody>
          <a:bodyPr wrap="square" lIns="0" tIns="0" rIns="0" bIns="0" rtlCol="0">
            <a:spAutoFit/>
          </a:bodyPr>
          <a:lstStyle/>
          <a:p>
            <a:r>
              <a:rPr lang="fr-FR" sz="1100" b="0" i="0" strike="noStrike" cap="none" spc="0" baseline="0" dirty="0">
                <a:solidFill>
                  <a:srgbClr val="808080"/>
                </a:solidFill>
                <a:effectLst/>
                <a:latin typeface="Maiandra GD"/>
                <a:ea typeface="Maiandra GD"/>
                <a:cs typeface="Maiandra GD"/>
              </a:rPr>
              <a:t>Sexe</a:t>
            </a:r>
            <a:endParaRPr lang="es-PE" sz="1100" dirty="0">
              <a:solidFill>
                <a:schemeClr val="tx1">
                  <a:lumMod val="50000"/>
                  <a:lumOff val="50000"/>
                </a:schemeClr>
              </a:solidFill>
              <a:latin typeface="Maiandra GD" panose="020E0502030308020204" pitchFamily="34" charset="0"/>
            </a:endParaRPr>
          </a:p>
        </p:txBody>
      </p:sp>
      <p:sp>
        <p:nvSpPr>
          <p:cNvPr id="13" name="CuadroTexto 12"/>
          <p:cNvSpPr txBox="1"/>
          <p:nvPr/>
        </p:nvSpPr>
        <p:spPr>
          <a:xfrm>
            <a:off x="4593899" y="3594619"/>
            <a:ext cx="835170" cy="167640"/>
          </a:xfrm>
          <a:prstGeom prst="rect">
            <a:avLst/>
          </a:prstGeom>
          <a:noFill/>
        </p:spPr>
        <p:txBody>
          <a:bodyPr wrap="square" lIns="0" tIns="0" rIns="0" bIns="0" rtlCol="0">
            <a:spAutoFit/>
          </a:bodyPr>
          <a:lstStyle/>
          <a:p>
            <a:r>
              <a:rPr lang="fr-FR" sz="1100" b="0" i="0" strike="noStrike" cap="none" spc="0" baseline="0" dirty="0">
                <a:solidFill>
                  <a:srgbClr val="808080"/>
                </a:solidFill>
                <a:effectLst/>
                <a:latin typeface="Maiandra GD"/>
                <a:ea typeface="Maiandra GD"/>
                <a:cs typeface="Maiandra GD"/>
              </a:rPr>
              <a:t>Attirance</a:t>
            </a:r>
            <a:endParaRPr lang="es-PE" sz="1100" dirty="0">
              <a:solidFill>
                <a:schemeClr val="tx1">
                  <a:lumMod val="50000"/>
                  <a:lumOff val="50000"/>
                </a:schemeClr>
              </a:solidFill>
              <a:latin typeface="Maiandra GD" panose="020E0502030308020204" pitchFamily="34" charset="0"/>
            </a:endParaRPr>
          </a:p>
        </p:txBody>
      </p:sp>
      <p:sp>
        <p:nvSpPr>
          <p:cNvPr id="14" name="CuadroTexto 13"/>
          <p:cNvSpPr txBox="1"/>
          <p:nvPr/>
        </p:nvSpPr>
        <p:spPr>
          <a:xfrm>
            <a:off x="4764490" y="2734937"/>
            <a:ext cx="670748" cy="167640"/>
          </a:xfrm>
          <a:prstGeom prst="rect">
            <a:avLst/>
          </a:prstGeom>
          <a:noFill/>
        </p:spPr>
        <p:txBody>
          <a:bodyPr wrap="square" lIns="0" tIns="0" rIns="0" bIns="0" rtlCol="0">
            <a:spAutoFit/>
          </a:bodyPr>
          <a:lstStyle/>
          <a:p>
            <a:r>
              <a:rPr lang="fr-FR" sz="1100" b="0" i="0" strike="noStrike" cap="none" spc="0" baseline="0" dirty="0">
                <a:solidFill>
                  <a:srgbClr val="808080"/>
                </a:solidFill>
                <a:effectLst/>
                <a:latin typeface="Maiandra GD"/>
                <a:ea typeface="Maiandra GD"/>
                <a:cs typeface="Maiandra GD"/>
              </a:rPr>
              <a:t>Identité</a:t>
            </a:r>
            <a:endParaRPr lang="es-PE" sz="1100" dirty="0">
              <a:solidFill>
                <a:schemeClr val="tx1">
                  <a:lumMod val="50000"/>
                  <a:lumOff val="50000"/>
                </a:schemeClr>
              </a:solidFill>
              <a:latin typeface="Maiandra GD" panose="020E0502030308020204" pitchFamily="34" charset="0"/>
            </a:endParaRPr>
          </a:p>
        </p:txBody>
      </p:sp>
      <p:sp>
        <p:nvSpPr>
          <p:cNvPr id="15" name="CuadroTexto 14"/>
          <p:cNvSpPr txBox="1"/>
          <p:nvPr/>
        </p:nvSpPr>
        <p:spPr>
          <a:xfrm>
            <a:off x="6073150" y="3464416"/>
            <a:ext cx="3445500" cy="304800"/>
          </a:xfrm>
          <a:prstGeom prst="rect">
            <a:avLst/>
          </a:prstGeom>
          <a:noFill/>
        </p:spPr>
        <p:txBody>
          <a:bodyPr wrap="square" lIns="0" tIns="0" rIns="0" bIns="0" rtlCol="0">
            <a:spAutoFit/>
          </a:bodyPr>
          <a:lstStyle/>
          <a:p>
            <a:r>
              <a:rPr lang="fr-FR" sz="2000" b="0" i="0" strike="noStrike" cap="none" spc="0" baseline="0" dirty="0">
                <a:solidFill>
                  <a:srgbClr val="BFBFBF"/>
                </a:solidFill>
                <a:effectLst/>
                <a:latin typeface="Maiandra GD"/>
                <a:ea typeface="Maiandra GD"/>
                <a:cs typeface="Maiandra GD"/>
              </a:rPr>
              <a:t>Identité ≠ Expression ≠ Sexe </a:t>
            </a:r>
            <a:endParaRPr lang="es-PE" sz="2000" dirty="0">
              <a:solidFill>
                <a:schemeClr val="bg1">
                  <a:lumMod val="75000"/>
                </a:schemeClr>
              </a:solidFill>
              <a:latin typeface="Maiandra GD" panose="020E0502030308020204" pitchFamily="34" charset="0"/>
            </a:endParaRPr>
          </a:p>
        </p:txBody>
      </p:sp>
      <p:sp>
        <p:nvSpPr>
          <p:cNvPr id="16" name="CuadroTexto 15"/>
          <p:cNvSpPr txBox="1"/>
          <p:nvPr/>
        </p:nvSpPr>
        <p:spPr>
          <a:xfrm>
            <a:off x="6049593" y="3781262"/>
            <a:ext cx="3583506" cy="304800"/>
          </a:xfrm>
          <a:prstGeom prst="rect">
            <a:avLst/>
          </a:prstGeom>
          <a:noFill/>
        </p:spPr>
        <p:txBody>
          <a:bodyPr wrap="square" lIns="0" tIns="0" rIns="0" bIns="0" rtlCol="0">
            <a:spAutoFit/>
          </a:bodyPr>
          <a:lstStyle/>
          <a:p>
            <a:r>
              <a:rPr lang="fr-FR" sz="2000" b="0" i="0" strike="noStrike" cap="none" spc="0" baseline="0" dirty="0">
                <a:solidFill>
                  <a:srgbClr val="BFBFBF"/>
                </a:solidFill>
                <a:effectLst/>
                <a:latin typeface="Maiandra GD"/>
                <a:ea typeface="Maiandra GD"/>
                <a:cs typeface="Maiandra GD"/>
              </a:rPr>
              <a:t>Genre ≠ Orientation sexuelle</a:t>
            </a:r>
            <a:endParaRPr lang="es-PE" sz="2000" dirty="0">
              <a:solidFill>
                <a:schemeClr val="bg1">
                  <a:lumMod val="75000"/>
                </a:schemeClr>
              </a:solidFill>
              <a:latin typeface="Maiandra GD" panose="020E0502030308020204" pitchFamily="34" charset="0"/>
            </a:endParaRPr>
          </a:p>
        </p:txBody>
      </p:sp>
      <p:sp>
        <p:nvSpPr>
          <p:cNvPr id="18" name="CuadroTexto 17"/>
          <p:cNvSpPr txBox="1"/>
          <p:nvPr/>
        </p:nvSpPr>
        <p:spPr>
          <a:xfrm>
            <a:off x="6523515" y="2743769"/>
            <a:ext cx="1071191" cy="167640"/>
          </a:xfrm>
          <a:prstGeom prst="rect">
            <a:avLst/>
          </a:prstGeom>
          <a:noFill/>
        </p:spPr>
        <p:txBody>
          <a:bodyPr wrap="square" lIns="0" tIns="0" rIns="0" bIns="0" rtlCol="0">
            <a:spAutoFit/>
          </a:bodyPr>
          <a:lstStyle/>
          <a:p>
            <a:r>
              <a:rPr lang="fr-FR" sz="1100" b="0" i="0" strike="noStrike" cap="none" spc="0" baseline="0" dirty="0">
                <a:gradFill>
                  <a:gsLst>
                    <a:gs pos="0">
                      <a:srgbClr val="F173A3"/>
                    </a:gs>
                    <a:gs pos="37000">
                      <a:srgbClr val="FCCF6A"/>
                    </a:gs>
                    <a:gs pos="69000">
                      <a:srgbClr val="93AE9F"/>
                    </a:gs>
                    <a:gs pos="100000">
                      <a:srgbClr val="6B91AB"/>
                    </a:gs>
                  </a:gsLst>
                  <a:lin ang="5400000"/>
                  <a:tileRect l="-100000" t="-100000"/>
                </a:gradFill>
                <a:effectLst/>
                <a:latin typeface="Maiandra GD"/>
                <a:ea typeface="Maiandra GD"/>
                <a:cs typeface="Maiandra GD"/>
              </a:rPr>
              <a:t>Identité de genre </a:t>
            </a:r>
            <a:endParaRPr lang="es-PE" sz="1100" dirty="0">
              <a:gradFill>
                <a:gsLst>
                  <a:gs pos="0">
                    <a:srgbClr val="F173A3"/>
                  </a:gs>
                  <a:gs pos="37000">
                    <a:srgbClr val="FCCF6A"/>
                  </a:gs>
                  <a:gs pos="69000">
                    <a:srgbClr val="93AE9F"/>
                  </a:gs>
                  <a:gs pos="100000">
                    <a:srgbClr val="6B91AB"/>
                  </a:gs>
                </a:gsLst>
                <a:lin ang="5400000" scaled="0"/>
              </a:gradFill>
              <a:latin typeface="Maiandra GD" panose="020E0502030308020204" pitchFamily="34" charset="0"/>
            </a:endParaRPr>
          </a:p>
        </p:txBody>
      </p:sp>
      <p:sp>
        <p:nvSpPr>
          <p:cNvPr id="19" name="CuadroTexto 18"/>
          <p:cNvSpPr txBox="1"/>
          <p:nvPr/>
        </p:nvSpPr>
        <p:spPr>
          <a:xfrm>
            <a:off x="8203780" y="2717885"/>
            <a:ext cx="1071191" cy="167640"/>
          </a:xfrm>
          <a:prstGeom prst="rect">
            <a:avLst/>
          </a:prstGeom>
          <a:noFill/>
        </p:spPr>
        <p:txBody>
          <a:bodyPr wrap="square" lIns="0" tIns="0" rIns="0" bIns="0" rtlCol="0">
            <a:spAutoFit/>
          </a:bodyPr>
          <a:lstStyle/>
          <a:p>
            <a:r>
              <a:rPr lang="fr-FR" sz="1100" b="0" i="0" strike="noStrike" cap="none" spc="0" baseline="0" dirty="0">
                <a:solidFill>
                  <a:srgbClr val="EAC319"/>
                </a:solidFill>
                <a:effectLst/>
                <a:latin typeface="Maiandra GD"/>
                <a:ea typeface="Maiandra GD"/>
                <a:cs typeface="Maiandra GD"/>
              </a:rPr>
              <a:t>Identité de genre </a:t>
            </a:r>
            <a:endParaRPr lang="es-PE" sz="1100" dirty="0">
              <a:solidFill>
                <a:srgbClr val="EAC319"/>
              </a:solidFill>
              <a:latin typeface="Maiandra GD" panose="020E0502030308020204" pitchFamily="34" charset="0"/>
            </a:endParaRPr>
          </a:p>
        </p:txBody>
      </p:sp>
      <p:sp>
        <p:nvSpPr>
          <p:cNvPr id="20" name="CuadroTexto 19"/>
          <p:cNvSpPr txBox="1"/>
          <p:nvPr/>
        </p:nvSpPr>
        <p:spPr>
          <a:xfrm>
            <a:off x="6432407" y="2521502"/>
            <a:ext cx="1332171" cy="76200"/>
          </a:xfrm>
          <a:prstGeom prst="rect">
            <a:avLst/>
          </a:prstGeom>
          <a:noFill/>
        </p:spPr>
        <p:txBody>
          <a:bodyPr wrap="square" lIns="0" tIns="0" rIns="0" bIns="0" rtlCol="0">
            <a:spAutoFit/>
          </a:bodyPr>
          <a:lstStyle/>
          <a:p>
            <a:r>
              <a:rPr lang="fr-FR" sz="500" b="0" i="0" strike="noStrike" cap="none" spc="0" baseline="0" dirty="0">
                <a:solidFill>
                  <a:srgbClr val="808080"/>
                </a:solidFill>
                <a:effectLst/>
                <a:latin typeface="Maiandra GD"/>
                <a:ea typeface="Maiandra GD"/>
                <a:cs typeface="Maiandra GD"/>
              </a:rPr>
              <a:t>désigne un manque de ce qui est sur la droite</a:t>
            </a:r>
            <a:endParaRPr lang="es-PE" sz="500" dirty="0">
              <a:solidFill>
                <a:schemeClr val="tx1">
                  <a:lumMod val="50000"/>
                  <a:lumOff val="50000"/>
                </a:schemeClr>
              </a:solidFill>
              <a:latin typeface="Maiandra GD" panose="020E0502030308020204" pitchFamily="34" charset="0"/>
            </a:endParaRPr>
          </a:p>
        </p:txBody>
      </p:sp>
      <p:sp>
        <p:nvSpPr>
          <p:cNvPr id="21" name="CuadroTexto 20"/>
          <p:cNvSpPr txBox="1"/>
          <p:nvPr/>
        </p:nvSpPr>
        <p:spPr>
          <a:xfrm>
            <a:off x="9850009" y="2733359"/>
            <a:ext cx="951342" cy="320040"/>
          </a:xfrm>
          <a:prstGeom prst="rect">
            <a:avLst/>
          </a:prstGeom>
          <a:noFill/>
        </p:spPr>
        <p:txBody>
          <a:bodyPr wrap="square" lIns="0" tIns="0" rIns="0" bIns="0" rtlCol="0">
            <a:spAutoFit/>
          </a:bodyPr>
          <a:lstStyle/>
          <a:p>
            <a:r>
              <a:rPr lang="fr-FR" sz="1050" b="0" i="0" strike="noStrike" cap="none" spc="0" baseline="0" dirty="0">
                <a:gradFill>
                  <a:gsLst>
                    <a:gs pos="0">
                      <a:srgbClr val="C38CBE"/>
                    </a:gs>
                    <a:gs pos="52000">
                      <a:srgbClr val="A857A2"/>
                    </a:gs>
                    <a:gs pos="100000">
                      <a:srgbClr val="33469B"/>
                    </a:gs>
                  </a:gsLst>
                  <a:lin ang="5400000"/>
                  <a:tileRect l="-100000" t="-100000"/>
                </a:gradFill>
                <a:effectLst/>
                <a:latin typeface="Maiandra GD"/>
                <a:ea typeface="Maiandra GD"/>
                <a:cs typeface="Maiandra GD"/>
              </a:rPr>
              <a:t>Sexe biologique</a:t>
            </a:r>
            <a:endParaRPr lang="es-PE" sz="1050" dirty="0">
              <a:gradFill>
                <a:gsLst>
                  <a:gs pos="0">
                    <a:srgbClr val="C38CBE"/>
                  </a:gs>
                  <a:gs pos="52000">
                    <a:srgbClr val="A857A2"/>
                  </a:gs>
                  <a:gs pos="100000">
                    <a:srgbClr val="33469B"/>
                  </a:gs>
                </a:gsLst>
                <a:lin ang="5400000" scaled="0"/>
              </a:gradFill>
              <a:latin typeface="Maiandra GD" panose="020E0502030308020204" pitchFamily="34" charset="0"/>
            </a:endParaRPr>
          </a:p>
        </p:txBody>
      </p:sp>
      <p:sp>
        <p:nvSpPr>
          <p:cNvPr id="22" name="CuadroTexto 21"/>
          <p:cNvSpPr txBox="1"/>
          <p:nvPr/>
        </p:nvSpPr>
        <p:spPr>
          <a:xfrm>
            <a:off x="9751208" y="3661816"/>
            <a:ext cx="1258081" cy="123111"/>
          </a:xfrm>
          <a:prstGeom prst="rect">
            <a:avLst/>
          </a:prstGeom>
          <a:noFill/>
        </p:spPr>
        <p:txBody>
          <a:bodyPr wrap="square" lIns="0" tIns="0" rIns="0" bIns="0" rtlCol="0">
            <a:spAutoFit/>
          </a:bodyPr>
          <a:lstStyle/>
          <a:p>
            <a:r>
              <a:rPr lang="fr-FR" sz="800" b="0" i="0" strike="noStrike" cap="none" spc="0" baseline="0" dirty="0">
                <a:gradFill>
                  <a:gsLst>
                    <a:gs pos="0">
                      <a:srgbClr val="C38CBE"/>
                    </a:gs>
                    <a:gs pos="52000">
                      <a:srgbClr val="A857A2"/>
                    </a:gs>
                    <a:gs pos="100000">
                      <a:srgbClr val="33469B"/>
                    </a:gs>
                  </a:gsLst>
                  <a:lin ang="5400000"/>
                  <a:tileRect l="-100000" t="-100000"/>
                </a:gradFill>
                <a:effectLst/>
                <a:latin typeface="Maiandra GD"/>
                <a:ea typeface="Maiandra GD"/>
                <a:cs typeface="Maiandra GD"/>
              </a:rPr>
              <a:t>Sexe assigné à la naissance</a:t>
            </a:r>
            <a:endParaRPr lang="es-PE" sz="800" dirty="0">
              <a:gradFill>
                <a:gsLst>
                  <a:gs pos="0">
                    <a:srgbClr val="C38CBE"/>
                  </a:gs>
                  <a:gs pos="52000">
                    <a:srgbClr val="A857A2"/>
                  </a:gs>
                  <a:gs pos="100000">
                    <a:srgbClr val="33469B"/>
                  </a:gs>
                </a:gsLst>
                <a:lin ang="5400000" scaled="0"/>
              </a:gradFill>
              <a:latin typeface="Maiandra GD" panose="020E0502030308020204" pitchFamily="34" charset="0"/>
            </a:endParaRPr>
          </a:p>
        </p:txBody>
      </p:sp>
      <p:sp>
        <p:nvSpPr>
          <p:cNvPr id="23" name="CuadroTexto 22"/>
          <p:cNvSpPr txBox="1"/>
          <p:nvPr/>
        </p:nvSpPr>
        <p:spPr>
          <a:xfrm>
            <a:off x="7232062" y="2971361"/>
            <a:ext cx="572088"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Féminité</a:t>
            </a:r>
            <a:endParaRPr lang="es-PE" sz="700" dirty="0">
              <a:latin typeface="Maiandra GD" panose="020E0502030308020204" pitchFamily="34" charset="0"/>
            </a:endParaRPr>
          </a:p>
        </p:txBody>
      </p:sp>
      <p:sp>
        <p:nvSpPr>
          <p:cNvPr id="24" name="CuadroTexto 23"/>
          <p:cNvSpPr txBox="1"/>
          <p:nvPr/>
        </p:nvSpPr>
        <p:spPr>
          <a:xfrm>
            <a:off x="7223812" y="3138658"/>
            <a:ext cx="462863" cy="21336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Masculinité</a:t>
            </a:r>
            <a:endParaRPr lang="es-PE" sz="700" b="1" dirty="0">
              <a:latin typeface="Maiandra GD" panose="020E0502030308020204" pitchFamily="34" charset="0"/>
            </a:endParaRPr>
          </a:p>
        </p:txBody>
      </p:sp>
      <p:sp>
        <p:nvSpPr>
          <p:cNvPr id="25" name="CuadroTexto 24"/>
          <p:cNvSpPr txBox="1"/>
          <p:nvPr/>
        </p:nvSpPr>
        <p:spPr>
          <a:xfrm>
            <a:off x="8919910" y="2980046"/>
            <a:ext cx="532065"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Féminin</a:t>
            </a:r>
            <a:endParaRPr lang="es-PE" sz="700" b="1" dirty="0">
              <a:latin typeface="Maiandra GD" panose="020E0502030308020204" pitchFamily="34" charset="0"/>
            </a:endParaRPr>
          </a:p>
        </p:txBody>
      </p:sp>
      <p:sp>
        <p:nvSpPr>
          <p:cNvPr id="26" name="CuadroTexto 25"/>
          <p:cNvSpPr txBox="1"/>
          <p:nvPr/>
        </p:nvSpPr>
        <p:spPr>
          <a:xfrm>
            <a:off x="8919910" y="3136693"/>
            <a:ext cx="532065"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Masculin</a:t>
            </a:r>
            <a:endParaRPr lang="es-PE" sz="700" b="1" dirty="0">
              <a:latin typeface="Maiandra GD" panose="020E0502030308020204" pitchFamily="34" charset="0"/>
            </a:endParaRPr>
          </a:p>
        </p:txBody>
      </p:sp>
      <p:sp>
        <p:nvSpPr>
          <p:cNvPr id="27" name="CuadroTexto 26"/>
          <p:cNvSpPr txBox="1"/>
          <p:nvPr/>
        </p:nvSpPr>
        <p:spPr>
          <a:xfrm>
            <a:off x="10560201" y="2973696"/>
            <a:ext cx="572088"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Féminité</a:t>
            </a:r>
            <a:endParaRPr lang="es-PE" sz="700" dirty="0">
              <a:latin typeface="Maiandra GD" panose="020E0502030308020204" pitchFamily="34" charset="0"/>
            </a:endParaRPr>
          </a:p>
        </p:txBody>
      </p:sp>
      <p:sp>
        <p:nvSpPr>
          <p:cNvPr id="28" name="CuadroTexto 27"/>
          <p:cNvSpPr txBox="1"/>
          <p:nvPr/>
        </p:nvSpPr>
        <p:spPr>
          <a:xfrm>
            <a:off x="10557026" y="3146659"/>
            <a:ext cx="572088"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Maiandra GD"/>
                <a:ea typeface="Maiandra GD"/>
                <a:cs typeface="Maiandra GD"/>
              </a:rPr>
              <a:t>Masculinité</a:t>
            </a:r>
            <a:endParaRPr lang="es-PE" sz="700" dirty="0">
              <a:latin typeface="Maiandra GD" panose="020E0502030308020204" pitchFamily="34" charset="0"/>
            </a:endParaRPr>
          </a:p>
        </p:txBody>
      </p:sp>
      <p:sp>
        <p:nvSpPr>
          <p:cNvPr id="29" name="CuadroTexto 28"/>
          <p:cNvSpPr txBox="1"/>
          <p:nvPr/>
        </p:nvSpPr>
        <p:spPr>
          <a:xfrm>
            <a:off x="9860431" y="3828783"/>
            <a:ext cx="293220" cy="182880"/>
          </a:xfrm>
          <a:prstGeom prst="rect">
            <a:avLst/>
          </a:prstGeom>
          <a:noFill/>
        </p:spPr>
        <p:txBody>
          <a:bodyPr wrap="square" lIns="0" tIns="0" rIns="0" bIns="0" rtlCol="0">
            <a:spAutoFit/>
          </a:bodyPr>
          <a:lstStyle/>
          <a:p>
            <a:r>
              <a:rPr lang="fr-FR" sz="600" b="1" i="0" strike="noStrike" cap="none" spc="0" baseline="0" dirty="0">
                <a:solidFill>
                  <a:srgbClr val="000000"/>
                </a:solidFill>
                <a:effectLst/>
                <a:latin typeface="Maiandra GD"/>
                <a:ea typeface="Maiandra GD"/>
                <a:cs typeface="Maiandra GD"/>
              </a:rPr>
              <a:t>Sexe féminin</a:t>
            </a:r>
            <a:endParaRPr lang="es-PE" sz="600" dirty="0">
              <a:latin typeface="Maiandra GD" panose="020E0502030308020204" pitchFamily="34" charset="0"/>
            </a:endParaRPr>
          </a:p>
        </p:txBody>
      </p:sp>
      <p:sp>
        <p:nvSpPr>
          <p:cNvPr id="30" name="CuadroTexto 29"/>
          <p:cNvSpPr txBox="1"/>
          <p:nvPr/>
        </p:nvSpPr>
        <p:spPr>
          <a:xfrm>
            <a:off x="10791826" y="3828783"/>
            <a:ext cx="293220" cy="184666"/>
          </a:xfrm>
          <a:prstGeom prst="rect">
            <a:avLst/>
          </a:prstGeom>
          <a:noFill/>
        </p:spPr>
        <p:txBody>
          <a:bodyPr wrap="square" lIns="0" tIns="0" rIns="0" bIns="0" rtlCol="0">
            <a:spAutoFit/>
          </a:bodyPr>
          <a:lstStyle/>
          <a:p>
            <a:r>
              <a:rPr lang="fr-FR" sz="600" b="1" i="0" strike="noStrike" cap="none" spc="0" baseline="0" dirty="0">
                <a:solidFill>
                  <a:srgbClr val="000000"/>
                </a:solidFill>
                <a:effectLst/>
                <a:latin typeface="Maiandra GD"/>
                <a:ea typeface="Maiandra GD"/>
                <a:cs typeface="Maiandra GD"/>
              </a:rPr>
              <a:t>Sexe masculin</a:t>
            </a:r>
            <a:endParaRPr lang="es-PE" sz="600" dirty="0">
              <a:latin typeface="Maiandra GD" panose="020E0502030308020204" pitchFamily="34" charset="0"/>
            </a:endParaRPr>
          </a:p>
        </p:txBody>
      </p:sp>
      <p:sp>
        <p:nvSpPr>
          <p:cNvPr id="31" name="CuadroTexto 30"/>
          <p:cNvSpPr txBox="1"/>
          <p:nvPr/>
        </p:nvSpPr>
        <p:spPr>
          <a:xfrm>
            <a:off x="10305864" y="3828783"/>
            <a:ext cx="321350" cy="182880"/>
          </a:xfrm>
          <a:prstGeom prst="rect">
            <a:avLst/>
          </a:prstGeom>
          <a:noFill/>
        </p:spPr>
        <p:txBody>
          <a:bodyPr wrap="square" lIns="0" tIns="0" rIns="0" bIns="0" rtlCol="0">
            <a:spAutoFit/>
          </a:bodyPr>
          <a:lstStyle/>
          <a:p>
            <a:r>
              <a:rPr lang="fr-FR" sz="600" b="1" i="0" strike="noStrike" cap="none" spc="0" baseline="0" dirty="0">
                <a:solidFill>
                  <a:srgbClr val="000000"/>
                </a:solidFill>
                <a:effectLst/>
                <a:latin typeface="Maiandra GD"/>
                <a:ea typeface="Maiandra GD"/>
                <a:cs typeface="Maiandra GD"/>
              </a:rPr>
              <a:t>Intersexe</a:t>
            </a:r>
            <a:endParaRPr lang="es-PE" sz="600" dirty="0">
              <a:latin typeface="Maiandra GD" panose="020E0502030308020204" pitchFamily="34" charset="0"/>
            </a:endParaRPr>
          </a:p>
        </p:txBody>
      </p:sp>
      <p:sp>
        <p:nvSpPr>
          <p:cNvPr id="32" name="CuadroTexto 31"/>
          <p:cNvSpPr txBox="1"/>
          <p:nvPr/>
        </p:nvSpPr>
        <p:spPr>
          <a:xfrm>
            <a:off x="8960157" y="4368097"/>
            <a:ext cx="1420092" cy="243840"/>
          </a:xfrm>
          <a:prstGeom prst="rect">
            <a:avLst/>
          </a:prstGeom>
          <a:noFill/>
        </p:spPr>
        <p:txBody>
          <a:bodyPr wrap="square" lIns="0" tIns="0" rIns="0" bIns="0" rtlCol="0">
            <a:spAutoFit/>
          </a:bodyPr>
          <a:lstStyle/>
          <a:p>
            <a:r>
              <a:rPr lang="fr-FR" sz="800" b="1" i="0" strike="noStrike" cap="none" spc="0" baseline="0" dirty="0">
                <a:solidFill>
                  <a:srgbClr val="CE4F20"/>
                </a:solidFill>
                <a:effectLst/>
                <a:latin typeface="Maiandra GD"/>
                <a:ea typeface="Maiandra GD"/>
                <a:cs typeface="Maiandra GD"/>
              </a:rPr>
              <a:t>Attirance émotionnelle envers...</a:t>
            </a:r>
            <a:endParaRPr lang="es-PE" sz="800" dirty="0">
              <a:solidFill>
                <a:srgbClr val="CE4F20"/>
              </a:solidFill>
              <a:latin typeface="Maiandra GD" panose="020E0502030308020204" pitchFamily="34" charset="0"/>
            </a:endParaRPr>
          </a:p>
        </p:txBody>
      </p:sp>
      <p:sp>
        <p:nvSpPr>
          <p:cNvPr id="33" name="CuadroTexto 32"/>
          <p:cNvSpPr txBox="1"/>
          <p:nvPr/>
        </p:nvSpPr>
        <p:spPr>
          <a:xfrm>
            <a:off x="9592794" y="4568672"/>
            <a:ext cx="1672105" cy="76200"/>
          </a:xfrm>
          <a:prstGeom prst="rect">
            <a:avLst/>
          </a:prstGeom>
          <a:noFill/>
        </p:spPr>
        <p:txBody>
          <a:bodyPr wrap="square" lIns="0" tIns="0" rIns="0" bIns="0" rtlCol="0">
            <a:spAutoFit/>
          </a:bodyPr>
          <a:lstStyle/>
          <a:p>
            <a:r>
              <a:rPr lang="fr-FR" sz="500" b="1" i="0" strike="noStrike" cap="none" spc="0" baseline="0" dirty="0">
                <a:solidFill>
                  <a:srgbClr val="000000"/>
                </a:solidFill>
                <a:effectLst/>
                <a:latin typeface="Maiandra GD"/>
                <a:ea typeface="Maiandra GD"/>
                <a:cs typeface="Maiandra GD"/>
              </a:rPr>
              <a:t>Femmes e/o Féminin e/o Féminité</a:t>
            </a:r>
            <a:endParaRPr lang="es-PE" sz="500" b="1" dirty="0">
              <a:latin typeface="Maiandra GD" panose="020E0502030308020204" pitchFamily="34" charset="0"/>
            </a:endParaRPr>
          </a:p>
        </p:txBody>
      </p:sp>
      <p:sp>
        <p:nvSpPr>
          <p:cNvPr id="34" name="CuadroTexto 33"/>
          <p:cNvSpPr txBox="1"/>
          <p:nvPr/>
        </p:nvSpPr>
        <p:spPr>
          <a:xfrm>
            <a:off x="9592794" y="4717594"/>
            <a:ext cx="1300632" cy="76200"/>
          </a:xfrm>
          <a:prstGeom prst="rect">
            <a:avLst/>
          </a:prstGeom>
          <a:noFill/>
        </p:spPr>
        <p:txBody>
          <a:bodyPr wrap="square" lIns="0" tIns="0" rIns="0" bIns="0" rtlCol="0">
            <a:spAutoFit/>
          </a:bodyPr>
          <a:lstStyle/>
          <a:p>
            <a:r>
              <a:rPr lang="fr-FR" sz="500" b="1" i="0" strike="noStrike" cap="none" spc="0" baseline="0" dirty="0">
                <a:solidFill>
                  <a:srgbClr val="000000"/>
                </a:solidFill>
                <a:effectLst/>
                <a:latin typeface="Maiandra GD"/>
                <a:ea typeface="Maiandra GD"/>
                <a:cs typeface="Maiandra GD"/>
              </a:rPr>
              <a:t>Hommes e/o Masculin e/o Masculinité</a:t>
            </a:r>
            <a:endParaRPr lang="es-PE" sz="500" b="1" dirty="0">
              <a:latin typeface="Maiandra GD" panose="020E0502030308020204" pitchFamily="34" charset="0"/>
            </a:endParaRPr>
          </a:p>
        </p:txBody>
      </p:sp>
      <p:sp>
        <p:nvSpPr>
          <p:cNvPr id="35" name="CuadroTexto 34"/>
          <p:cNvSpPr txBox="1"/>
          <p:nvPr/>
        </p:nvSpPr>
        <p:spPr>
          <a:xfrm>
            <a:off x="7138898" y="4578111"/>
            <a:ext cx="1462177" cy="76200"/>
          </a:xfrm>
          <a:prstGeom prst="rect">
            <a:avLst/>
          </a:prstGeom>
          <a:noFill/>
        </p:spPr>
        <p:txBody>
          <a:bodyPr wrap="square" lIns="0" tIns="0" rIns="0" bIns="0" rtlCol="0">
            <a:spAutoFit/>
          </a:bodyPr>
          <a:lstStyle/>
          <a:p>
            <a:r>
              <a:rPr lang="fr-FR" sz="500" b="1" i="0" strike="noStrike" cap="none" spc="0" baseline="0" dirty="0">
                <a:solidFill>
                  <a:srgbClr val="000000"/>
                </a:solidFill>
                <a:effectLst/>
                <a:latin typeface="Maiandra GD"/>
                <a:ea typeface="Maiandra GD"/>
                <a:cs typeface="Maiandra GD"/>
              </a:rPr>
              <a:t>Femmes e/o Féminin e/o Féminité</a:t>
            </a:r>
            <a:endParaRPr lang="es-PE" sz="500" b="1" dirty="0">
              <a:latin typeface="Maiandra GD" panose="020E0502030308020204" pitchFamily="34" charset="0"/>
            </a:endParaRPr>
          </a:p>
        </p:txBody>
      </p:sp>
      <p:sp>
        <p:nvSpPr>
          <p:cNvPr id="36" name="CuadroTexto 35"/>
          <p:cNvSpPr txBox="1"/>
          <p:nvPr/>
        </p:nvSpPr>
        <p:spPr>
          <a:xfrm>
            <a:off x="7145616" y="4725288"/>
            <a:ext cx="1303060" cy="76200"/>
          </a:xfrm>
          <a:prstGeom prst="rect">
            <a:avLst/>
          </a:prstGeom>
          <a:noFill/>
        </p:spPr>
        <p:txBody>
          <a:bodyPr wrap="square" lIns="0" tIns="0" rIns="0" bIns="0" rtlCol="0">
            <a:spAutoFit/>
          </a:bodyPr>
          <a:lstStyle/>
          <a:p>
            <a:r>
              <a:rPr lang="fr-FR" sz="500" b="1" i="0" strike="noStrike" cap="none" spc="0" baseline="0" dirty="0">
                <a:solidFill>
                  <a:srgbClr val="000000"/>
                </a:solidFill>
                <a:effectLst/>
                <a:latin typeface="Maiandra GD"/>
                <a:ea typeface="Maiandra GD"/>
                <a:cs typeface="Maiandra GD"/>
              </a:rPr>
              <a:t>Hommes e/o Masculin e/o Masculinité</a:t>
            </a:r>
            <a:endParaRPr lang="es-PE" sz="500" b="1" dirty="0">
              <a:latin typeface="Maiandra GD" panose="020E0502030308020204" pitchFamily="34" charset="0"/>
            </a:endParaRPr>
          </a:p>
        </p:txBody>
      </p:sp>
      <p:sp>
        <p:nvSpPr>
          <p:cNvPr id="37" name="CuadroTexto 36"/>
          <p:cNvSpPr txBox="1"/>
          <p:nvPr/>
        </p:nvSpPr>
        <p:spPr>
          <a:xfrm>
            <a:off x="6513214" y="4365415"/>
            <a:ext cx="1251364" cy="123111"/>
          </a:xfrm>
          <a:prstGeom prst="rect">
            <a:avLst/>
          </a:prstGeom>
          <a:noFill/>
        </p:spPr>
        <p:txBody>
          <a:bodyPr wrap="square" lIns="0" tIns="0" rIns="0" bIns="0" rtlCol="0">
            <a:spAutoFit/>
          </a:bodyPr>
          <a:lstStyle/>
          <a:p>
            <a:r>
              <a:rPr lang="fr-FR" sz="800" b="1" i="0" strike="noStrike" cap="none" spc="0" baseline="0" dirty="0">
                <a:solidFill>
                  <a:srgbClr val="CE4F20"/>
                </a:solidFill>
                <a:effectLst/>
                <a:latin typeface="Maiandra GD"/>
                <a:ea typeface="Maiandra GD"/>
                <a:cs typeface="Maiandra GD"/>
              </a:rPr>
              <a:t>Attirance sexuelle envers...</a:t>
            </a:r>
            <a:endParaRPr lang="es-PE" sz="800" dirty="0">
              <a:solidFill>
                <a:srgbClr val="CE4F20"/>
              </a:solidFill>
              <a:latin typeface="Maiandra GD" panose="020E0502030308020204" pitchFamily="34" charset="0"/>
            </a:endParaRPr>
          </a:p>
        </p:txBody>
      </p:sp>
      <p:sp>
        <p:nvSpPr>
          <p:cNvPr id="38" name="CuadroTexto 37"/>
          <p:cNvSpPr txBox="1"/>
          <p:nvPr/>
        </p:nvSpPr>
        <p:spPr>
          <a:xfrm>
            <a:off x="7822781" y="4371185"/>
            <a:ext cx="584620" cy="106680"/>
          </a:xfrm>
          <a:prstGeom prst="rect">
            <a:avLst/>
          </a:prstGeom>
          <a:noFill/>
        </p:spPr>
        <p:txBody>
          <a:bodyPr wrap="square" lIns="0" tIns="0" rIns="0" bIns="0" rtlCol="0">
            <a:spAutoFit/>
          </a:bodyPr>
          <a:lstStyle/>
          <a:p>
            <a:r>
              <a:rPr lang="fr-FR" sz="700" b="0" i="0" strike="noStrike" cap="none" spc="0" baseline="0" dirty="0">
                <a:solidFill>
                  <a:srgbClr val="808080"/>
                </a:solidFill>
                <a:effectLst/>
                <a:latin typeface="Maiandra GD"/>
                <a:ea typeface="Maiandra GD"/>
                <a:cs typeface="Maiandra GD"/>
              </a:rPr>
              <a:t>et/ou (e/o) </a:t>
            </a:r>
            <a:endParaRPr lang="es-PE" sz="700" dirty="0">
              <a:solidFill>
                <a:schemeClr val="tx1">
                  <a:lumMod val="50000"/>
                  <a:lumOff val="50000"/>
                </a:schemeClr>
              </a:solidFill>
              <a:latin typeface="Maiandra GD" panose="020E0502030308020204" pitchFamily="34" charset="0"/>
            </a:endParaRPr>
          </a:p>
        </p:txBody>
      </p:sp>
      <p:sp>
        <p:nvSpPr>
          <p:cNvPr id="39" name="CuadroTexto 38"/>
          <p:cNvSpPr txBox="1"/>
          <p:nvPr/>
        </p:nvSpPr>
        <p:spPr>
          <a:xfrm>
            <a:off x="6302740" y="5055705"/>
            <a:ext cx="2767870" cy="76200"/>
          </a:xfrm>
          <a:prstGeom prst="rect">
            <a:avLst/>
          </a:prstGeom>
          <a:noFill/>
        </p:spPr>
        <p:txBody>
          <a:bodyPr wrap="square" lIns="0" tIns="0" rIns="0" bIns="0" rtlCol="0">
            <a:spAutoFit/>
          </a:bodyPr>
          <a:lstStyle/>
          <a:p>
            <a:r>
              <a:rPr lang="fr-FR" sz="500" b="0" i="0" strike="noStrike" cap="none" spc="0" baseline="0" dirty="0">
                <a:solidFill>
                  <a:srgbClr val="808080"/>
                </a:solidFill>
                <a:effectLst/>
                <a:latin typeface="Maiandra GD"/>
                <a:ea typeface="Maiandra GD"/>
                <a:cs typeface="Maiandra GD"/>
              </a:rPr>
              <a:t>Personne gingenre Version 4 créée et sans droits d’auteur 2017 par Sam Killermann</a:t>
            </a:r>
            <a:endParaRPr lang="es-PE" sz="500" dirty="0">
              <a:solidFill>
                <a:schemeClr val="tx1">
                  <a:lumMod val="50000"/>
                  <a:lumOff val="50000"/>
                </a:schemeClr>
              </a:solidFill>
              <a:latin typeface="Maiandra GD" panose="020E0502030308020204" pitchFamily="34" charset="0"/>
            </a:endParaRPr>
          </a:p>
        </p:txBody>
      </p:sp>
      <p:sp>
        <p:nvSpPr>
          <p:cNvPr id="40" name="CuadroTexto 39"/>
          <p:cNvSpPr txBox="1"/>
          <p:nvPr/>
        </p:nvSpPr>
        <p:spPr>
          <a:xfrm>
            <a:off x="9150657" y="5063490"/>
            <a:ext cx="1695143" cy="76200"/>
          </a:xfrm>
          <a:prstGeom prst="rect">
            <a:avLst/>
          </a:prstGeom>
          <a:noFill/>
        </p:spPr>
        <p:txBody>
          <a:bodyPr wrap="square" lIns="0" tIns="0" rIns="0" bIns="0" rtlCol="0">
            <a:spAutoFit/>
          </a:bodyPr>
          <a:lstStyle/>
          <a:p>
            <a:r>
              <a:rPr lang="fr-FR" sz="500" b="0" i="0" strike="noStrike" cap="none" spc="0" baseline="0" dirty="0">
                <a:solidFill>
                  <a:srgbClr val="FFFFFF"/>
                </a:solidFill>
                <a:effectLst/>
                <a:latin typeface="Maiandra GD"/>
                <a:ea typeface="Maiandra GD"/>
                <a:cs typeface="Maiandra GD"/>
              </a:rPr>
              <a:t>Pour en savoir plus, consultez le site www.genderbread.org</a:t>
            </a:r>
            <a:endParaRPr lang="es-PE" sz="5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6498128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79EB9-9E79-407C-B4CE-E85802A4FEAC}"/>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Scénario d’administration 4 – </a:t>
            </a:r>
            <a:br>
              <a:rPr sz="3400" dirty="0"/>
            </a:br>
            <a:r>
              <a:rPr lang="fr-FR" sz="3400" b="1" i="0" strike="noStrike" cap="none" spc="0" baseline="0" dirty="0">
                <a:solidFill>
                  <a:srgbClr val="1F497D"/>
                </a:solidFill>
                <a:effectLst/>
                <a:latin typeface="Calibri"/>
                <a:ea typeface="Calibri" panose="020F0502020204030204"/>
                <a:cs typeface="Calibri"/>
              </a:rPr>
              <a:t>Passage de l’ED-PrEP à la PrEP quotidienne</a:t>
            </a:r>
          </a:p>
        </p:txBody>
      </p:sp>
      <p:sp>
        <p:nvSpPr>
          <p:cNvPr id="40" name="Content Placeholder 39">
            <a:extLst>
              <a:ext uri="{FF2B5EF4-FFF2-40B4-BE49-F238E27FC236}">
                <a16:creationId xmlns:a16="http://schemas.microsoft.com/office/drawing/2014/main" id="{1A30FEDE-A3F1-4BE4-AB34-36D2BBCCE635}"/>
              </a:ext>
            </a:extLst>
          </p:cNvPr>
          <p:cNvSpPr>
            <a:spLocks noGrp="1"/>
          </p:cNvSpPr>
          <p:nvPr>
            <p:ph sz="quarter" idx="10"/>
          </p:nvPr>
        </p:nvSpPr>
        <p:spPr>
          <a:xfrm>
            <a:off x="1148933" y="1397001"/>
            <a:ext cx="10433470" cy="1849934"/>
          </a:xfrm>
        </p:spPr>
        <p:txBody>
          <a:bodyPr>
            <a:noAutofit/>
          </a:bodyPr>
          <a:lstStyle/>
          <a:p>
            <a:pPr marL="0" indent="0">
              <a:buNone/>
            </a:pPr>
            <a:r>
              <a:rPr lang="fr-FR" sz="1800" b="0" i="0" strike="noStrike" cap="none" spc="0" baseline="0" dirty="0">
                <a:solidFill>
                  <a:srgbClr val="000000"/>
                </a:solidFill>
                <a:effectLst/>
                <a:latin typeface="Calibri"/>
                <a:ea typeface="Calibri" panose="020F0502020204030204"/>
                <a:cs typeface="Calibri"/>
              </a:rPr>
              <a:t>Alex prend de l’ED-PrEP depuis plusieurs mois. La semaine prochaine, il prévoit de se rendre dans une ville voisine pour vendre des services sexuels et gagner de l’argent. Alex n’est pas toujours en mesure de négocier l’utilisation de préservatifs avec ses clients et décide donc de passer à la PrEP quotidienne. Alex prend deux comprimés (dose de charge) de PrEP le dimanche et continue à prendre un comprimé chaque jour où il travaille. Il a des rapports sexuels plusieurs fois dans la semaine avec différents clients. Le samedi soir, Alex a des rapports sexuels, et le dimanche, il rentre chez lui. Alex prend la PrEP le dimanche et le lundi et peut ensuite arrêter de prendre la PrEP s’il le souhaite. </a:t>
            </a:r>
          </a:p>
          <a:p>
            <a:endParaRPr lang="en-US" sz="1800" dirty="0"/>
          </a:p>
        </p:txBody>
      </p:sp>
      <p:grpSp>
        <p:nvGrpSpPr>
          <p:cNvPr id="20" name="Group 19">
            <a:extLst>
              <a:ext uri="{FF2B5EF4-FFF2-40B4-BE49-F238E27FC236}">
                <a16:creationId xmlns:a16="http://schemas.microsoft.com/office/drawing/2014/main" id="{F6A88A2D-9320-4749-AFAF-FF241DE83168}"/>
              </a:ext>
            </a:extLst>
          </p:cNvPr>
          <p:cNvGrpSpPr/>
          <p:nvPr/>
        </p:nvGrpSpPr>
        <p:grpSpPr>
          <a:xfrm>
            <a:off x="2247085" y="4116466"/>
            <a:ext cx="1614338" cy="2119668"/>
            <a:chOff x="913630" y="3706291"/>
            <a:chExt cx="1555039" cy="2060678"/>
          </a:xfrm>
        </p:grpSpPr>
        <p:pic>
          <p:nvPicPr>
            <p:cNvPr id="7" name="Graphic 6" descr="Winking face with no fill">
              <a:extLst>
                <a:ext uri="{FF2B5EF4-FFF2-40B4-BE49-F238E27FC236}">
                  <a16:creationId xmlns:a16="http://schemas.microsoft.com/office/drawing/2014/main" id="{6713A4E0-D087-4B1F-8BCA-71C3D2C245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612" y="3706291"/>
              <a:ext cx="457200" cy="457200"/>
            </a:xfrm>
            <a:prstGeom prst="rect">
              <a:avLst/>
            </a:prstGeom>
          </p:spPr>
        </p:pic>
        <p:sp>
          <p:nvSpPr>
            <p:cNvPr id="8" name="Rounded Rectangle 7">
              <a:extLst>
                <a:ext uri="{FF2B5EF4-FFF2-40B4-BE49-F238E27FC236}">
                  <a16:creationId xmlns:a16="http://schemas.microsoft.com/office/drawing/2014/main" id="{2D675D1B-50E3-4B77-923E-9FC2796C5180}"/>
                </a:ext>
              </a:extLst>
            </p:cNvPr>
            <p:cNvSpPr/>
            <p:nvPr/>
          </p:nvSpPr>
          <p:spPr>
            <a:xfrm>
              <a:off x="946018"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9" name="Rounded Rectangle 7">
              <a:extLst>
                <a:ext uri="{FF2B5EF4-FFF2-40B4-BE49-F238E27FC236}">
                  <a16:creationId xmlns:a16="http://schemas.microsoft.com/office/drawing/2014/main" id="{7939C4ED-3DF4-4DEB-B8E7-D20FB5DF43DE}"/>
                </a:ext>
              </a:extLst>
            </p:cNvPr>
            <p:cNvSpPr/>
            <p:nvPr/>
          </p:nvSpPr>
          <p:spPr>
            <a:xfrm>
              <a:off x="942357" y="5639748"/>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0" name="Rounded Rectangle 7">
              <a:extLst>
                <a:ext uri="{FF2B5EF4-FFF2-40B4-BE49-F238E27FC236}">
                  <a16:creationId xmlns:a16="http://schemas.microsoft.com/office/drawing/2014/main" id="{AE0FA1BD-3586-4BFB-92BE-CE22874BD473}"/>
                </a:ext>
              </a:extLst>
            </p:cNvPr>
            <p:cNvSpPr/>
            <p:nvPr/>
          </p:nvSpPr>
          <p:spPr>
            <a:xfrm>
              <a:off x="1423865" y="5411394"/>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1" name="Rounded Rectangle 7">
              <a:extLst>
                <a:ext uri="{FF2B5EF4-FFF2-40B4-BE49-F238E27FC236}">
                  <a16:creationId xmlns:a16="http://schemas.microsoft.com/office/drawing/2014/main" id="{B2CB744E-9215-454C-B2E0-9EE1CA0E275A}"/>
                </a:ext>
              </a:extLst>
            </p:cNvPr>
            <p:cNvSpPr/>
            <p:nvPr/>
          </p:nvSpPr>
          <p:spPr>
            <a:xfrm>
              <a:off x="1916318" y="54016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12" name="TextBox 11">
              <a:extLst>
                <a:ext uri="{FF2B5EF4-FFF2-40B4-BE49-F238E27FC236}">
                  <a16:creationId xmlns:a16="http://schemas.microsoft.com/office/drawing/2014/main" id="{55ED0138-AB3B-4374-BE1F-9F82DCCB85A6}"/>
                </a:ext>
              </a:extLst>
            </p:cNvPr>
            <p:cNvSpPr txBox="1"/>
            <p:nvPr/>
          </p:nvSpPr>
          <p:spPr>
            <a:xfrm>
              <a:off x="923251" y="4378748"/>
              <a:ext cx="633953" cy="25187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19h</a:t>
              </a:r>
            </a:p>
          </p:txBody>
        </p:sp>
        <p:sp>
          <p:nvSpPr>
            <p:cNvPr id="13" name="TextBox 12">
              <a:extLst>
                <a:ext uri="{FF2B5EF4-FFF2-40B4-BE49-F238E27FC236}">
                  <a16:creationId xmlns:a16="http://schemas.microsoft.com/office/drawing/2014/main" id="{F1BA72CE-E862-4010-8F13-C02EF013AB8C}"/>
                </a:ext>
              </a:extLst>
            </p:cNvPr>
            <p:cNvSpPr txBox="1"/>
            <p:nvPr/>
          </p:nvSpPr>
          <p:spPr>
            <a:xfrm>
              <a:off x="1834716" y="4794451"/>
              <a:ext cx="633953" cy="24446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sp>
          <p:nvSpPr>
            <p:cNvPr id="14" name="TextBox 13">
              <a:extLst>
                <a:ext uri="{FF2B5EF4-FFF2-40B4-BE49-F238E27FC236}">
                  <a16:creationId xmlns:a16="http://schemas.microsoft.com/office/drawing/2014/main" id="{45C76D6E-FE26-4C91-83B5-AE88C424AE20}"/>
                </a:ext>
              </a:extLst>
            </p:cNvPr>
            <p:cNvSpPr txBox="1"/>
            <p:nvPr/>
          </p:nvSpPr>
          <p:spPr>
            <a:xfrm>
              <a:off x="1351688" y="4817363"/>
              <a:ext cx="633953" cy="24446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sp>
          <p:nvSpPr>
            <p:cNvPr id="15" name="TextBox 14">
              <a:extLst>
                <a:ext uri="{FF2B5EF4-FFF2-40B4-BE49-F238E27FC236}">
                  <a16:creationId xmlns:a16="http://schemas.microsoft.com/office/drawing/2014/main" id="{8A2B6FF5-DB01-4521-B524-77BA1E8C127F}"/>
                </a:ext>
              </a:extLst>
            </p:cNvPr>
            <p:cNvSpPr txBox="1"/>
            <p:nvPr/>
          </p:nvSpPr>
          <p:spPr>
            <a:xfrm>
              <a:off x="913630" y="4817363"/>
              <a:ext cx="633953" cy="24446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16" name="Straight Arrow Connector 15">
              <a:extLst>
                <a:ext uri="{FF2B5EF4-FFF2-40B4-BE49-F238E27FC236}">
                  <a16:creationId xmlns:a16="http://schemas.microsoft.com/office/drawing/2014/main" id="{59AE77CA-BDBA-4F32-BD84-C3253F471F42}"/>
                </a:ext>
              </a:extLst>
            </p:cNvPr>
            <p:cNvCxnSpPr/>
            <p:nvPr/>
          </p:nvCxnSpPr>
          <p:spPr>
            <a:xfrm flipH="1">
              <a:off x="1150357" y="4190725"/>
              <a:ext cx="4713" cy="2227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538213-ACEE-4318-9A42-3BC5717F8999}"/>
                </a:ext>
              </a:extLst>
            </p:cNvPr>
            <p:cNvCxnSpPr/>
            <p:nvPr/>
          </p:nvCxnSpPr>
          <p:spPr>
            <a:xfrm flipH="1" flipV="1">
              <a:off x="1075758" y="503203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07110A-8F27-4F34-B1BA-B3B1E802C0FA}"/>
                </a:ext>
              </a:extLst>
            </p:cNvPr>
            <p:cNvCxnSpPr/>
            <p:nvPr/>
          </p:nvCxnSpPr>
          <p:spPr>
            <a:xfrm flipH="1" flipV="1">
              <a:off x="2017439" y="5017168"/>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40545D-63C3-467C-8978-2BEDC236846A}"/>
                </a:ext>
              </a:extLst>
            </p:cNvPr>
            <p:cNvCxnSpPr/>
            <p:nvPr/>
          </p:nvCxnSpPr>
          <p:spPr>
            <a:xfrm flipH="1" flipV="1">
              <a:off x="1524985" y="4997415"/>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216" name="Rounded Rectangle 7">
            <a:extLst>
              <a:ext uri="{FF2B5EF4-FFF2-40B4-BE49-F238E27FC236}">
                <a16:creationId xmlns:a16="http://schemas.microsoft.com/office/drawing/2014/main" id="{75B411B5-6462-4496-AD23-5E4AA18B8CDC}"/>
              </a:ext>
            </a:extLst>
          </p:cNvPr>
          <p:cNvSpPr/>
          <p:nvPr/>
        </p:nvSpPr>
        <p:spPr>
          <a:xfrm>
            <a:off x="6074209"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20" name="TextBox 2219">
            <a:extLst>
              <a:ext uri="{FF2B5EF4-FFF2-40B4-BE49-F238E27FC236}">
                <a16:creationId xmlns:a16="http://schemas.microsoft.com/office/drawing/2014/main" id="{D974101A-75AF-4E9C-8EE8-036A581C61C3}"/>
              </a:ext>
            </a:extLst>
          </p:cNvPr>
          <p:cNvSpPr txBox="1"/>
          <p:nvPr/>
        </p:nvSpPr>
        <p:spPr>
          <a:xfrm>
            <a:off x="6040587"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24" name="Straight Arrow Connector 2223">
            <a:extLst>
              <a:ext uri="{FF2B5EF4-FFF2-40B4-BE49-F238E27FC236}">
                <a16:creationId xmlns:a16="http://schemas.microsoft.com/office/drawing/2014/main" id="{0E14F342-9263-40EA-B95D-9583ED5A5E5B}"/>
              </a:ext>
            </a:extLst>
          </p:cNvPr>
          <p:cNvCxnSpPr/>
          <p:nvPr/>
        </p:nvCxnSpPr>
        <p:spPr>
          <a:xfrm flipH="1" flipV="1">
            <a:off x="6208898"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26" name="Graphic 2225" descr="Winking face with no fill">
            <a:extLst>
              <a:ext uri="{FF2B5EF4-FFF2-40B4-BE49-F238E27FC236}">
                <a16:creationId xmlns:a16="http://schemas.microsoft.com/office/drawing/2014/main" id="{B2FA5010-811F-4B0E-9026-984EE908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3505" y="4080327"/>
            <a:ext cx="474636" cy="470288"/>
          </a:xfrm>
          <a:prstGeom prst="rect">
            <a:avLst/>
          </a:prstGeom>
        </p:spPr>
      </p:pic>
      <p:sp>
        <p:nvSpPr>
          <p:cNvPr id="2228" name="Rounded Rectangle 7">
            <a:extLst>
              <a:ext uri="{FF2B5EF4-FFF2-40B4-BE49-F238E27FC236}">
                <a16:creationId xmlns:a16="http://schemas.microsoft.com/office/drawing/2014/main" id="{C2C52713-7493-4641-8DA3-38CDC5269A9C}"/>
              </a:ext>
            </a:extLst>
          </p:cNvPr>
          <p:cNvSpPr/>
          <p:nvPr/>
        </p:nvSpPr>
        <p:spPr>
          <a:xfrm>
            <a:off x="6578641" y="5826970"/>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30" name="TextBox 2229">
            <a:extLst>
              <a:ext uri="{FF2B5EF4-FFF2-40B4-BE49-F238E27FC236}">
                <a16:creationId xmlns:a16="http://schemas.microsoft.com/office/drawing/2014/main" id="{A1A2BA15-ACAB-49B9-BA64-8A527ADC3668}"/>
              </a:ext>
            </a:extLst>
          </p:cNvPr>
          <p:cNvSpPr txBox="1"/>
          <p:nvPr/>
        </p:nvSpPr>
        <p:spPr>
          <a:xfrm>
            <a:off x="6545482" y="4791087"/>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15h</a:t>
            </a:r>
          </a:p>
        </p:txBody>
      </p:sp>
      <p:sp>
        <p:nvSpPr>
          <p:cNvPr id="2232" name="TextBox 2231">
            <a:extLst>
              <a:ext uri="{FF2B5EF4-FFF2-40B4-BE49-F238E27FC236}">
                <a16:creationId xmlns:a16="http://schemas.microsoft.com/office/drawing/2014/main" id="{063E9C39-703C-4D09-9961-A969AB8BAA71}"/>
              </a:ext>
            </a:extLst>
          </p:cNvPr>
          <p:cNvSpPr txBox="1"/>
          <p:nvPr/>
        </p:nvSpPr>
        <p:spPr>
          <a:xfrm>
            <a:off x="6535494" y="5223204"/>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34" name="Straight Arrow Connector 2233">
            <a:extLst>
              <a:ext uri="{FF2B5EF4-FFF2-40B4-BE49-F238E27FC236}">
                <a16:creationId xmlns:a16="http://schemas.microsoft.com/office/drawing/2014/main" id="{641DED31-EE21-420F-9588-85553EF1A0C7}"/>
              </a:ext>
            </a:extLst>
          </p:cNvPr>
          <p:cNvCxnSpPr/>
          <p:nvPr/>
        </p:nvCxnSpPr>
        <p:spPr>
          <a:xfrm flipH="1">
            <a:off x="6781251" y="4578630"/>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6" name="Straight Arrow Connector 2235">
            <a:extLst>
              <a:ext uri="{FF2B5EF4-FFF2-40B4-BE49-F238E27FC236}">
                <a16:creationId xmlns:a16="http://schemas.microsoft.com/office/drawing/2014/main" id="{816D7E2B-6A3A-48DA-8B86-7E626404745B}"/>
              </a:ext>
            </a:extLst>
          </p:cNvPr>
          <p:cNvCxnSpPr/>
          <p:nvPr/>
        </p:nvCxnSpPr>
        <p:spPr>
          <a:xfrm flipH="1" flipV="1">
            <a:off x="6713332" y="5444021"/>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38" name="Graphic 2237" descr="Winking face with no fill">
            <a:extLst>
              <a:ext uri="{FF2B5EF4-FFF2-40B4-BE49-F238E27FC236}">
                <a16:creationId xmlns:a16="http://schemas.microsoft.com/office/drawing/2014/main" id="{FB082A83-454B-4CD6-AC96-1A78C1DE74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8054" y="4092108"/>
            <a:ext cx="474636" cy="470288"/>
          </a:xfrm>
          <a:prstGeom prst="rect">
            <a:avLst/>
          </a:prstGeom>
        </p:spPr>
      </p:pic>
      <p:sp>
        <p:nvSpPr>
          <p:cNvPr id="2240" name="Rounded Rectangle 7">
            <a:extLst>
              <a:ext uri="{FF2B5EF4-FFF2-40B4-BE49-F238E27FC236}">
                <a16:creationId xmlns:a16="http://schemas.microsoft.com/office/drawing/2014/main" id="{3B01C2E1-B18B-4730-8921-B9DB2CC3DA9D}"/>
              </a:ext>
            </a:extLst>
          </p:cNvPr>
          <p:cNvSpPr/>
          <p:nvPr/>
        </p:nvSpPr>
        <p:spPr>
          <a:xfrm>
            <a:off x="7052240"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42" name="TextBox 2241">
            <a:extLst>
              <a:ext uri="{FF2B5EF4-FFF2-40B4-BE49-F238E27FC236}">
                <a16:creationId xmlns:a16="http://schemas.microsoft.com/office/drawing/2014/main" id="{B590B50C-8289-403A-ADA1-CFD52454E237}"/>
              </a:ext>
            </a:extLst>
          </p:cNvPr>
          <p:cNvSpPr txBox="1"/>
          <p:nvPr/>
        </p:nvSpPr>
        <p:spPr>
          <a:xfrm>
            <a:off x="7028607" y="4783820"/>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2h</a:t>
            </a:r>
          </a:p>
        </p:txBody>
      </p:sp>
      <p:sp>
        <p:nvSpPr>
          <p:cNvPr id="2244" name="TextBox 2243">
            <a:extLst>
              <a:ext uri="{FF2B5EF4-FFF2-40B4-BE49-F238E27FC236}">
                <a16:creationId xmlns:a16="http://schemas.microsoft.com/office/drawing/2014/main" id="{3B9E7F52-70F0-45CC-950D-8110A9EB3D25}"/>
              </a:ext>
            </a:extLst>
          </p:cNvPr>
          <p:cNvSpPr txBox="1"/>
          <p:nvPr/>
        </p:nvSpPr>
        <p:spPr>
          <a:xfrm>
            <a:off x="7018620"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46" name="Straight Arrow Connector 2245">
            <a:extLst>
              <a:ext uri="{FF2B5EF4-FFF2-40B4-BE49-F238E27FC236}">
                <a16:creationId xmlns:a16="http://schemas.microsoft.com/office/drawing/2014/main" id="{D0A18765-359C-4AD1-94F8-20738F8E4121}"/>
              </a:ext>
            </a:extLst>
          </p:cNvPr>
          <p:cNvCxnSpPr/>
          <p:nvPr/>
        </p:nvCxnSpPr>
        <p:spPr>
          <a:xfrm flipH="1">
            <a:off x="7216749"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8" name="Straight Arrow Connector 2247">
            <a:extLst>
              <a:ext uri="{FF2B5EF4-FFF2-40B4-BE49-F238E27FC236}">
                <a16:creationId xmlns:a16="http://schemas.microsoft.com/office/drawing/2014/main" id="{B60F0EFF-042E-4662-9F9F-44531AFC500A}"/>
              </a:ext>
            </a:extLst>
          </p:cNvPr>
          <p:cNvCxnSpPr/>
          <p:nvPr/>
        </p:nvCxnSpPr>
        <p:spPr>
          <a:xfrm flipH="1" flipV="1">
            <a:off x="7186930"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50" name="Graphic 2249" descr="Winking face with no fill">
            <a:extLst>
              <a:ext uri="{FF2B5EF4-FFF2-40B4-BE49-F238E27FC236}">
                <a16:creationId xmlns:a16="http://schemas.microsoft.com/office/drawing/2014/main" id="{346142C2-7016-4609-A565-8DD01807C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7136" y="4092108"/>
            <a:ext cx="474636" cy="470288"/>
          </a:xfrm>
          <a:prstGeom prst="rect">
            <a:avLst/>
          </a:prstGeom>
        </p:spPr>
      </p:pic>
      <p:sp>
        <p:nvSpPr>
          <p:cNvPr id="2252" name="Rounded Rectangle 7">
            <a:extLst>
              <a:ext uri="{FF2B5EF4-FFF2-40B4-BE49-F238E27FC236}">
                <a16:creationId xmlns:a16="http://schemas.microsoft.com/office/drawing/2014/main" id="{41EE3185-F446-4604-B8FD-ABE7A52F6AFB}"/>
              </a:ext>
            </a:extLst>
          </p:cNvPr>
          <p:cNvSpPr/>
          <p:nvPr/>
        </p:nvSpPr>
        <p:spPr>
          <a:xfrm>
            <a:off x="7511799"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54" name="TextBox 2253">
            <a:extLst>
              <a:ext uri="{FF2B5EF4-FFF2-40B4-BE49-F238E27FC236}">
                <a16:creationId xmlns:a16="http://schemas.microsoft.com/office/drawing/2014/main" id="{86DA2F34-0E3B-4E9E-ADCC-8B2F7F243D65}"/>
              </a:ext>
            </a:extLst>
          </p:cNvPr>
          <p:cNvSpPr txBox="1"/>
          <p:nvPr/>
        </p:nvSpPr>
        <p:spPr>
          <a:xfrm>
            <a:off x="7488162" y="4783820"/>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13h</a:t>
            </a:r>
          </a:p>
        </p:txBody>
      </p:sp>
      <p:sp>
        <p:nvSpPr>
          <p:cNvPr id="2256" name="TextBox 2255">
            <a:extLst>
              <a:ext uri="{FF2B5EF4-FFF2-40B4-BE49-F238E27FC236}">
                <a16:creationId xmlns:a16="http://schemas.microsoft.com/office/drawing/2014/main" id="{C960E886-88AA-4FD9-8BD0-083F8AFA11F3}"/>
              </a:ext>
            </a:extLst>
          </p:cNvPr>
          <p:cNvSpPr txBox="1"/>
          <p:nvPr/>
        </p:nvSpPr>
        <p:spPr>
          <a:xfrm>
            <a:off x="7478175"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58" name="Straight Arrow Connector 2257">
            <a:extLst>
              <a:ext uri="{FF2B5EF4-FFF2-40B4-BE49-F238E27FC236}">
                <a16:creationId xmlns:a16="http://schemas.microsoft.com/office/drawing/2014/main" id="{B69B2A6E-624A-4555-8856-BDACF390F294}"/>
              </a:ext>
            </a:extLst>
          </p:cNvPr>
          <p:cNvCxnSpPr/>
          <p:nvPr/>
        </p:nvCxnSpPr>
        <p:spPr>
          <a:xfrm flipH="1">
            <a:off x="7704882"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0" name="Straight Arrow Connector 2259">
            <a:extLst>
              <a:ext uri="{FF2B5EF4-FFF2-40B4-BE49-F238E27FC236}">
                <a16:creationId xmlns:a16="http://schemas.microsoft.com/office/drawing/2014/main" id="{EDBD65F0-D07B-425A-A64B-EB3BE8E50EF6}"/>
              </a:ext>
            </a:extLst>
          </p:cNvPr>
          <p:cNvCxnSpPr/>
          <p:nvPr/>
        </p:nvCxnSpPr>
        <p:spPr>
          <a:xfrm flipH="1" flipV="1">
            <a:off x="7646488"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62" name="Graphic 2261" descr="Winking face with no fill">
            <a:extLst>
              <a:ext uri="{FF2B5EF4-FFF2-40B4-BE49-F238E27FC236}">
                <a16:creationId xmlns:a16="http://schemas.microsoft.com/office/drawing/2014/main" id="{BA412099-E788-45DB-9D1F-3ED9836E4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3351" y="4092108"/>
            <a:ext cx="474636" cy="470288"/>
          </a:xfrm>
          <a:prstGeom prst="rect">
            <a:avLst/>
          </a:prstGeom>
        </p:spPr>
      </p:pic>
      <p:sp>
        <p:nvSpPr>
          <p:cNvPr id="2264" name="Rounded Rectangle 7">
            <a:extLst>
              <a:ext uri="{FF2B5EF4-FFF2-40B4-BE49-F238E27FC236}">
                <a16:creationId xmlns:a16="http://schemas.microsoft.com/office/drawing/2014/main" id="{A3474BC9-394F-48C9-ACE9-96B4DC10DFE9}"/>
              </a:ext>
            </a:extLst>
          </p:cNvPr>
          <p:cNvSpPr/>
          <p:nvPr/>
        </p:nvSpPr>
        <p:spPr>
          <a:xfrm>
            <a:off x="8028012"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66" name="TextBox 2265">
            <a:extLst>
              <a:ext uri="{FF2B5EF4-FFF2-40B4-BE49-F238E27FC236}">
                <a16:creationId xmlns:a16="http://schemas.microsoft.com/office/drawing/2014/main" id="{EB8354EA-E6B8-4B03-BD1F-14F0D2B6A2D8}"/>
              </a:ext>
            </a:extLst>
          </p:cNvPr>
          <p:cNvSpPr txBox="1"/>
          <p:nvPr/>
        </p:nvSpPr>
        <p:spPr>
          <a:xfrm>
            <a:off x="7994852" y="4783820"/>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11h</a:t>
            </a:r>
          </a:p>
        </p:txBody>
      </p:sp>
      <p:sp>
        <p:nvSpPr>
          <p:cNvPr id="2268" name="TextBox 2267">
            <a:extLst>
              <a:ext uri="{FF2B5EF4-FFF2-40B4-BE49-F238E27FC236}">
                <a16:creationId xmlns:a16="http://schemas.microsoft.com/office/drawing/2014/main" id="{D1119488-F75E-4337-9855-F9AA4E00B700}"/>
              </a:ext>
            </a:extLst>
          </p:cNvPr>
          <p:cNvSpPr txBox="1"/>
          <p:nvPr/>
        </p:nvSpPr>
        <p:spPr>
          <a:xfrm>
            <a:off x="7984865"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70" name="Straight Arrow Connector 2269">
            <a:extLst>
              <a:ext uri="{FF2B5EF4-FFF2-40B4-BE49-F238E27FC236}">
                <a16:creationId xmlns:a16="http://schemas.microsoft.com/office/drawing/2014/main" id="{B8F31D4E-E171-4820-B734-B00FB5437B03}"/>
              </a:ext>
            </a:extLst>
          </p:cNvPr>
          <p:cNvCxnSpPr/>
          <p:nvPr/>
        </p:nvCxnSpPr>
        <p:spPr>
          <a:xfrm flipH="1">
            <a:off x="8211571"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72" name="Straight Arrow Connector 2271">
            <a:extLst>
              <a:ext uri="{FF2B5EF4-FFF2-40B4-BE49-F238E27FC236}">
                <a16:creationId xmlns:a16="http://schemas.microsoft.com/office/drawing/2014/main" id="{1F841636-80D1-4C59-A576-8E31B02EB1D9}"/>
              </a:ext>
            </a:extLst>
          </p:cNvPr>
          <p:cNvCxnSpPr/>
          <p:nvPr/>
        </p:nvCxnSpPr>
        <p:spPr>
          <a:xfrm flipH="1" flipV="1">
            <a:off x="8162702"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74" name="Graphic 2273" descr="Winking face with no fill">
            <a:extLst>
              <a:ext uri="{FF2B5EF4-FFF2-40B4-BE49-F238E27FC236}">
                <a16:creationId xmlns:a16="http://schemas.microsoft.com/office/drawing/2014/main" id="{E7B2218A-6398-485B-A47F-8CFEDF97C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6474" y="4092108"/>
            <a:ext cx="474636" cy="470288"/>
          </a:xfrm>
          <a:prstGeom prst="rect">
            <a:avLst/>
          </a:prstGeom>
        </p:spPr>
      </p:pic>
      <p:sp>
        <p:nvSpPr>
          <p:cNvPr id="2276" name="Rounded Rectangle 7">
            <a:extLst>
              <a:ext uri="{FF2B5EF4-FFF2-40B4-BE49-F238E27FC236}">
                <a16:creationId xmlns:a16="http://schemas.microsoft.com/office/drawing/2014/main" id="{F9744BF5-8BD2-45F2-A4C8-DDC1E902C1D7}"/>
              </a:ext>
            </a:extLst>
          </p:cNvPr>
          <p:cNvSpPr/>
          <p:nvPr/>
        </p:nvSpPr>
        <p:spPr>
          <a:xfrm>
            <a:off x="8492085"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278" name="TextBox 2277">
            <a:extLst>
              <a:ext uri="{FF2B5EF4-FFF2-40B4-BE49-F238E27FC236}">
                <a16:creationId xmlns:a16="http://schemas.microsoft.com/office/drawing/2014/main" id="{E993B832-FD31-494E-86D3-4FD30495C27C}"/>
              </a:ext>
            </a:extLst>
          </p:cNvPr>
          <p:cNvSpPr txBox="1"/>
          <p:nvPr/>
        </p:nvSpPr>
        <p:spPr>
          <a:xfrm>
            <a:off x="8477976" y="4783820"/>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16h</a:t>
            </a:r>
          </a:p>
        </p:txBody>
      </p:sp>
      <p:sp>
        <p:nvSpPr>
          <p:cNvPr id="2280" name="TextBox 2279">
            <a:extLst>
              <a:ext uri="{FF2B5EF4-FFF2-40B4-BE49-F238E27FC236}">
                <a16:creationId xmlns:a16="http://schemas.microsoft.com/office/drawing/2014/main" id="{9784397D-6B29-431C-B7AB-FFAFDF7FF6A5}"/>
              </a:ext>
            </a:extLst>
          </p:cNvPr>
          <p:cNvSpPr txBox="1"/>
          <p:nvPr/>
        </p:nvSpPr>
        <p:spPr>
          <a:xfrm>
            <a:off x="8467990"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282" name="Straight Arrow Connector 2281">
            <a:extLst>
              <a:ext uri="{FF2B5EF4-FFF2-40B4-BE49-F238E27FC236}">
                <a16:creationId xmlns:a16="http://schemas.microsoft.com/office/drawing/2014/main" id="{72D347F2-46A8-4001-8775-B79B00B23C19}"/>
              </a:ext>
            </a:extLst>
          </p:cNvPr>
          <p:cNvCxnSpPr/>
          <p:nvPr/>
        </p:nvCxnSpPr>
        <p:spPr>
          <a:xfrm flipH="1">
            <a:off x="8694695"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84" name="Straight Arrow Connector 2283">
            <a:extLst>
              <a:ext uri="{FF2B5EF4-FFF2-40B4-BE49-F238E27FC236}">
                <a16:creationId xmlns:a16="http://schemas.microsoft.com/office/drawing/2014/main" id="{35C9AD16-9941-4828-A2B3-AE817F4BD4FC}"/>
              </a:ext>
            </a:extLst>
          </p:cNvPr>
          <p:cNvCxnSpPr/>
          <p:nvPr/>
        </p:nvCxnSpPr>
        <p:spPr>
          <a:xfrm flipH="1" flipV="1">
            <a:off x="8636301"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17" name="Graphic 2316" descr="Winking face with no fill">
            <a:extLst>
              <a:ext uri="{FF2B5EF4-FFF2-40B4-BE49-F238E27FC236}">
                <a16:creationId xmlns:a16="http://schemas.microsoft.com/office/drawing/2014/main" id="{DF95A059-9EA0-44B7-8837-50975897C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2465" y="4092108"/>
            <a:ext cx="474636" cy="470288"/>
          </a:xfrm>
          <a:prstGeom prst="rect">
            <a:avLst/>
          </a:prstGeom>
        </p:spPr>
      </p:pic>
      <p:sp>
        <p:nvSpPr>
          <p:cNvPr id="2319" name="Rounded Rectangle 7">
            <a:extLst>
              <a:ext uri="{FF2B5EF4-FFF2-40B4-BE49-F238E27FC236}">
                <a16:creationId xmlns:a16="http://schemas.microsoft.com/office/drawing/2014/main" id="{5CEE7C2C-76A6-49BB-ADB3-56A5A4FB505C}"/>
              </a:ext>
            </a:extLst>
          </p:cNvPr>
          <p:cNvSpPr/>
          <p:nvPr/>
        </p:nvSpPr>
        <p:spPr>
          <a:xfrm>
            <a:off x="8956651"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21" name="TextBox 2320">
            <a:extLst>
              <a:ext uri="{FF2B5EF4-FFF2-40B4-BE49-F238E27FC236}">
                <a16:creationId xmlns:a16="http://schemas.microsoft.com/office/drawing/2014/main" id="{A84488B7-1573-4081-BEE1-0648C1FCCC33}"/>
              </a:ext>
            </a:extLst>
          </p:cNvPr>
          <p:cNvSpPr txBox="1"/>
          <p:nvPr/>
        </p:nvSpPr>
        <p:spPr>
          <a:xfrm>
            <a:off x="8913969" y="4783820"/>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20h</a:t>
            </a:r>
          </a:p>
        </p:txBody>
      </p:sp>
      <p:sp>
        <p:nvSpPr>
          <p:cNvPr id="2323" name="TextBox 2322">
            <a:extLst>
              <a:ext uri="{FF2B5EF4-FFF2-40B4-BE49-F238E27FC236}">
                <a16:creationId xmlns:a16="http://schemas.microsoft.com/office/drawing/2014/main" id="{275016D0-15AA-4028-942F-332CE22561ED}"/>
              </a:ext>
            </a:extLst>
          </p:cNvPr>
          <p:cNvSpPr txBox="1"/>
          <p:nvPr/>
        </p:nvSpPr>
        <p:spPr>
          <a:xfrm>
            <a:off x="8903978"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325" name="Straight Arrow Connector 2324">
            <a:extLst>
              <a:ext uri="{FF2B5EF4-FFF2-40B4-BE49-F238E27FC236}">
                <a16:creationId xmlns:a16="http://schemas.microsoft.com/office/drawing/2014/main" id="{0D94B8DD-4F40-464A-821B-57404F070531}"/>
              </a:ext>
            </a:extLst>
          </p:cNvPr>
          <p:cNvCxnSpPr/>
          <p:nvPr/>
        </p:nvCxnSpPr>
        <p:spPr>
          <a:xfrm flipH="1">
            <a:off x="9121159" y="4590413"/>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27" name="Straight Arrow Connector 2326">
            <a:extLst>
              <a:ext uri="{FF2B5EF4-FFF2-40B4-BE49-F238E27FC236}">
                <a16:creationId xmlns:a16="http://schemas.microsoft.com/office/drawing/2014/main" id="{0F466D7C-6797-4F4F-B9C8-98D32BE0307F}"/>
              </a:ext>
            </a:extLst>
          </p:cNvPr>
          <p:cNvCxnSpPr/>
          <p:nvPr/>
        </p:nvCxnSpPr>
        <p:spPr>
          <a:xfrm flipH="1" flipV="1">
            <a:off x="9091340"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31" name="Rounded Rectangle 7">
            <a:extLst>
              <a:ext uri="{FF2B5EF4-FFF2-40B4-BE49-F238E27FC236}">
                <a16:creationId xmlns:a16="http://schemas.microsoft.com/office/drawing/2014/main" id="{D86665D1-2B86-4391-9BC2-AB94F5C4E48B}"/>
              </a:ext>
            </a:extLst>
          </p:cNvPr>
          <p:cNvSpPr/>
          <p:nvPr/>
        </p:nvSpPr>
        <p:spPr>
          <a:xfrm>
            <a:off x="9420727"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35" name="TextBox 2334">
            <a:extLst>
              <a:ext uri="{FF2B5EF4-FFF2-40B4-BE49-F238E27FC236}">
                <a16:creationId xmlns:a16="http://schemas.microsoft.com/office/drawing/2014/main" id="{D9725EC1-9CB7-43A7-88C9-8599DE1A66B3}"/>
              </a:ext>
            </a:extLst>
          </p:cNvPr>
          <p:cNvSpPr txBox="1"/>
          <p:nvPr/>
        </p:nvSpPr>
        <p:spPr>
          <a:xfrm>
            <a:off x="9387105"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339" name="Straight Arrow Connector 2338">
            <a:extLst>
              <a:ext uri="{FF2B5EF4-FFF2-40B4-BE49-F238E27FC236}">
                <a16:creationId xmlns:a16="http://schemas.microsoft.com/office/drawing/2014/main" id="{FFA0B892-ECD4-4F13-B06D-5985F4AE1BE4}"/>
              </a:ext>
            </a:extLst>
          </p:cNvPr>
          <p:cNvCxnSpPr/>
          <p:nvPr/>
        </p:nvCxnSpPr>
        <p:spPr>
          <a:xfrm flipH="1" flipV="1">
            <a:off x="9564941"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43" name="Rounded Rectangle 7">
            <a:extLst>
              <a:ext uri="{FF2B5EF4-FFF2-40B4-BE49-F238E27FC236}">
                <a16:creationId xmlns:a16="http://schemas.microsoft.com/office/drawing/2014/main" id="{4613584F-8E46-4006-88A7-6085BA66F55D}"/>
              </a:ext>
            </a:extLst>
          </p:cNvPr>
          <p:cNvSpPr/>
          <p:nvPr/>
        </p:nvSpPr>
        <p:spPr>
          <a:xfrm>
            <a:off x="9892065" y="5838755"/>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347" name="TextBox 2346">
            <a:extLst>
              <a:ext uri="{FF2B5EF4-FFF2-40B4-BE49-F238E27FC236}">
                <a16:creationId xmlns:a16="http://schemas.microsoft.com/office/drawing/2014/main" id="{1A327D33-1779-4E44-BE71-CBED9786EA81}"/>
              </a:ext>
            </a:extLst>
          </p:cNvPr>
          <p:cNvSpPr txBox="1"/>
          <p:nvPr/>
        </p:nvSpPr>
        <p:spPr>
          <a:xfrm>
            <a:off x="9858442" y="5234986"/>
            <a:ext cx="658130" cy="251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051" b="1" i="0" strike="noStrike" cap="none" spc="0" baseline="0" dirty="0">
                <a:solidFill>
                  <a:srgbClr val="000000"/>
                </a:solidFill>
                <a:effectLst/>
                <a:latin typeface="Arial"/>
                <a:ea typeface="Arial"/>
                <a:cs typeface="Arial"/>
              </a:rPr>
              <a:t>9h</a:t>
            </a:r>
          </a:p>
        </p:txBody>
      </p:sp>
      <p:cxnSp>
        <p:nvCxnSpPr>
          <p:cNvPr id="2351" name="Straight Arrow Connector 2350">
            <a:extLst>
              <a:ext uri="{FF2B5EF4-FFF2-40B4-BE49-F238E27FC236}">
                <a16:creationId xmlns:a16="http://schemas.microsoft.com/office/drawing/2014/main" id="{C86810F0-9B9D-4388-B342-12FC1DB6FA5C}"/>
              </a:ext>
            </a:extLst>
          </p:cNvPr>
          <p:cNvCxnSpPr/>
          <p:nvPr/>
        </p:nvCxnSpPr>
        <p:spPr>
          <a:xfrm flipH="1" flipV="1">
            <a:off x="10026754" y="5455803"/>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86" name="Rounded Rectangle 7">
            <a:extLst>
              <a:ext uri="{FF2B5EF4-FFF2-40B4-BE49-F238E27FC236}">
                <a16:creationId xmlns:a16="http://schemas.microsoft.com/office/drawing/2014/main" id="{D41049A0-52F4-4648-A210-DDA055C5577B}"/>
              </a:ext>
            </a:extLst>
          </p:cNvPr>
          <p:cNvSpPr/>
          <p:nvPr/>
        </p:nvSpPr>
        <p:spPr>
          <a:xfrm>
            <a:off x="6073395" y="605780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60" name="TextBox 59">
            <a:extLst>
              <a:ext uri="{FF2B5EF4-FFF2-40B4-BE49-F238E27FC236}">
                <a16:creationId xmlns:a16="http://schemas.microsoft.com/office/drawing/2014/main" id="{856F937E-B29F-4312-8BA4-4661931A3E67}"/>
              </a:ext>
            </a:extLst>
          </p:cNvPr>
          <p:cNvSpPr txBox="1"/>
          <p:nvPr/>
        </p:nvSpPr>
        <p:spPr>
          <a:xfrm>
            <a:off x="2305829" y="3642150"/>
            <a:ext cx="1435230" cy="30495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401" b="1" i="0" strike="noStrike" cap="none" spc="0" baseline="0" dirty="0">
                <a:solidFill>
                  <a:srgbClr val="000000"/>
                </a:solidFill>
                <a:effectLst/>
                <a:latin typeface="Arial"/>
                <a:ea typeface="Arial"/>
                <a:cs typeface="Arial"/>
              </a:rPr>
              <a:t>ED-PrEP</a:t>
            </a:r>
          </a:p>
        </p:txBody>
      </p:sp>
      <p:cxnSp>
        <p:nvCxnSpPr>
          <p:cNvPr id="2273" name="Straight Arrow Connector 2272">
            <a:extLst>
              <a:ext uri="{FF2B5EF4-FFF2-40B4-BE49-F238E27FC236}">
                <a16:creationId xmlns:a16="http://schemas.microsoft.com/office/drawing/2014/main" id="{05946447-901D-4209-88A6-92D63C661756}"/>
              </a:ext>
            </a:extLst>
          </p:cNvPr>
          <p:cNvCxnSpPr/>
          <p:nvPr/>
        </p:nvCxnSpPr>
        <p:spPr>
          <a:xfrm>
            <a:off x="3563421" y="3844972"/>
            <a:ext cx="3577470" cy="3063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75" name="TextBox 2274">
            <a:extLst>
              <a:ext uri="{FF2B5EF4-FFF2-40B4-BE49-F238E27FC236}">
                <a16:creationId xmlns:a16="http://schemas.microsoft.com/office/drawing/2014/main" id="{FDB3A417-085E-4012-A96E-B72BD00B0F51}"/>
              </a:ext>
            </a:extLst>
          </p:cNvPr>
          <p:cNvSpPr txBox="1"/>
          <p:nvPr/>
        </p:nvSpPr>
        <p:spPr>
          <a:xfrm>
            <a:off x="7222490" y="3674410"/>
            <a:ext cx="2743200" cy="30495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401" b="1" i="0" strike="noStrike" cap="none" spc="0" baseline="0" dirty="0">
                <a:solidFill>
                  <a:srgbClr val="000000"/>
                </a:solidFill>
                <a:effectLst/>
                <a:latin typeface="Arial"/>
                <a:ea typeface="Arial"/>
                <a:cs typeface="Arial"/>
              </a:rPr>
              <a:t>PrEP quotidienne</a:t>
            </a:r>
          </a:p>
        </p:txBody>
      </p:sp>
      <p:pic>
        <p:nvPicPr>
          <p:cNvPr id="71" name="Graphic 70" descr="Winking face with no fill">
            <a:extLst>
              <a:ext uri="{FF2B5EF4-FFF2-40B4-BE49-F238E27FC236}">
                <a16:creationId xmlns:a16="http://schemas.microsoft.com/office/drawing/2014/main" id="{4D7A9C2A-7B8A-4A1B-A7EA-AE908EB58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8533" y="4104796"/>
            <a:ext cx="474636" cy="470288"/>
          </a:xfrm>
          <a:prstGeom prst="rect">
            <a:avLst/>
          </a:prstGeom>
        </p:spPr>
      </p:pic>
      <p:sp>
        <p:nvSpPr>
          <p:cNvPr id="72" name="TextBox 71">
            <a:extLst>
              <a:ext uri="{FF2B5EF4-FFF2-40B4-BE49-F238E27FC236}">
                <a16:creationId xmlns:a16="http://schemas.microsoft.com/office/drawing/2014/main" id="{616198C7-801A-4C96-8C84-A374902283F5}"/>
              </a:ext>
            </a:extLst>
          </p:cNvPr>
          <p:cNvSpPr txBox="1"/>
          <p:nvPr/>
        </p:nvSpPr>
        <p:spPr>
          <a:xfrm>
            <a:off x="6080509" y="4796506"/>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15h</a:t>
            </a:r>
          </a:p>
        </p:txBody>
      </p:sp>
      <p:cxnSp>
        <p:nvCxnSpPr>
          <p:cNvPr id="73" name="Straight Arrow Connector 72">
            <a:extLst>
              <a:ext uri="{FF2B5EF4-FFF2-40B4-BE49-F238E27FC236}">
                <a16:creationId xmlns:a16="http://schemas.microsoft.com/office/drawing/2014/main" id="{643ACAC1-C2E3-45FE-9432-E692ECBB6659}"/>
              </a:ext>
            </a:extLst>
          </p:cNvPr>
          <p:cNvCxnSpPr/>
          <p:nvPr/>
        </p:nvCxnSpPr>
        <p:spPr>
          <a:xfrm flipH="1">
            <a:off x="6316278" y="4603099"/>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F743F57-299A-4F0B-A653-55044A00E614}"/>
              </a:ext>
            </a:extLst>
          </p:cNvPr>
          <p:cNvGrpSpPr/>
          <p:nvPr/>
        </p:nvGrpSpPr>
        <p:grpSpPr>
          <a:xfrm>
            <a:off x="1767270" y="5034029"/>
            <a:ext cx="8659550" cy="212505"/>
            <a:chOff x="1767267" y="5034029"/>
            <a:chExt cx="8659551" cy="212504"/>
          </a:xfrm>
          <a:solidFill>
            <a:srgbClr val="D15151"/>
          </a:solidFill>
        </p:grpSpPr>
        <p:sp>
          <p:nvSpPr>
            <p:cNvPr id="5" name="Freeform: Shape 4">
              <a:extLst>
                <a:ext uri="{FF2B5EF4-FFF2-40B4-BE49-F238E27FC236}">
                  <a16:creationId xmlns:a16="http://schemas.microsoft.com/office/drawing/2014/main" id="{CC78BDFE-581F-46ED-9483-D27B493E565A}"/>
                </a:ext>
              </a:extLst>
            </p:cNvPr>
            <p:cNvSpPr/>
            <p:nvPr/>
          </p:nvSpPr>
          <p:spPr>
            <a:xfrm>
              <a:off x="1767267"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Ven</a:t>
              </a:r>
              <a:endParaRPr lang="en-US" sz="1001" dirty="0"/>
            </a:p>
          </p:txBody>
        </p:sp>
        <p:sp>
          <p:nvSpPr>
            <p:cNvPr id="6" name="Freeform: Shape 5">
              <a:extLst>
                <a:ext uri="{FF2B5EF4-FFF2-40B4-BE49-F238E27FC236}">
                  <a16:creationId xmlns:a16="http://schemas.microsoft.com/office/drawing/2014/main" id="{E50ECD2D-5359-41FF-8FA6-30CA08009A9C}"/>
                </a:ext>
              </a:extLst>
            </p:cNvPr>
            <p:cNvSpPr/>
            <p:nvPr/>
          </p:nvSpPr>
          <p:spPr>
            <a:xfrm>
              <a:off x="224540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Sam</a:t>
              </a:r>
            </a:p>
          </p:txBody>
        </p:sp>
        <p:sp>
          <p:nvSpPr>
            <p:cNvPr id="21" name="Freeform: Shape 20">
              <a:extLst>
                <a:ext uri="{FF2B5EF4-FFF2-40B4-BE49-F238E27FC236}">
                  <a16:creationId xmlns:a16="http://schemas.microsoft.com/office/drawing/2014/main" id="{1F93804E-D149-486E-B34B-245D2CF6C3A9}"/>
                </a:ext>
              </a:extLst>
            </p:cNvPr>
            <p:cNvSpPr/>
            <p:nvPr/>
          </p:nvSpPr>
          <p:spPr>
            <a:xfrm>
              <a:off x="2723537"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Dim</a:t>
              </a:r>
            </a:p>
          </p:txBody>
        </p:sp>
        <p:sp>
          <p:nvSpPr>
            <p:cNvPr id="22" name="Freeform: Shape 21">
              <a:extLst>
                <a:ext uri="{FF2B5EF4-FFF2-40B4-BE49-F238E27FC236}">
                  <a16:creationId xmlns:a16="http://schemas.microsoft.com/office/drawing/2014/main" id="{BAE379EA-4FD0-4690-A3D5-9F95DF800461}"/>
                </a:ext>
              </a:extLst>
            </p:cNvPr>
            <p:cNvSpPr/>
            <p:nvPr/>
          </p:nvSpPr>
          <p:spPr>
            <a:xfrm>
              <a:off x="320167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Lun</a:t>
              </a:r>
              <a:endParaRPr lang="en-US" sz="1001" dirty="0"/>
            </a:p>
          </p:txBody>
        </p:sp>
        <p:sp>
          <p:nvSpPr>
            <p:cNvPr id="23" name="Freeform: Shape 22">
              <a:extLst>
                <a:ext uri="{FF2B5EF4-FFF2-40B4-BE49-F238E27FC236}">
                  <a16:creationId xmlns:a16="http://schemas.microsoft.com/office/drawing/2014/main" id="{6F4B63AD-2AB7-41F7-95F3-B0B573D09A6E}"/>
                </a:ext>
              </a:extLst>
            </p:cNvPr>
            <p:cNvSpPr/>
            <p:nvPr/>
          </p:nvSpPr>
          <p:spPr>
            <a:xfrm>
              <a:off x="3679806"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Mar</a:t>
              </a:r>
              <a:endParaRPr lang="en-US" sz="1001" dirty="0"/>
            </a:p>
          </p:txBody>
        </p:sp>
        <p:sp>
          <p:nvSpPr>
            <p:cNvPr id="24" name="Freeform: Shape 23">
              <a:extLst>
                <a:ext uri="{FF2B5EF4-FFF2-40B4-BE49-F238E27FC236}">
                  <a16:creationId xmlns:a16="http://schemas.microsoft.com/office/drawing/2014/main" id="{214BFEA8-A3CE-46E0-BED0-F660C487A563}"/>
                </a:ext>
              </a:extLst>
            </p:cNvPr>
            <p:cNvSpPr/>
            <p:nvPr/>
          </p:nvSpPr>
          <p:spPr>
            <a:xfrm>
              <a:off x="4157941"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Mer</a:t>
              </a:r>
            </a:p>
          </p:txBody>
        </p:sp>
        <p:sp>
          <p:nvSpPr>
            <p:cNvPr id="25" name="Freeform: Shape 24">
              <a:extLst>
                <a:ext uri="{FF2B5EF4-FFF2-40B4-BE49-F238E27FC236}">
                  <a16:creationId xmlns:a16="http://schemas.microsoft.com/office/drawing/2014/main" id="{7629396A-5D7C-441E-AE89-668ED041864F}"/>
                </a:ext>
              </a:extLst>
            </p:cNvPr>
            <p:cNvSpPr/>
            <p:nvPr/>
          </p:nvSpPr>
          <p:spPr>
            <a:xfrm>
              <a:off x="4636076"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Jeu</a:t>
              </a:r>
            </a:p>
          </p:txBody>
        </p:sp>
        <p:sp>
          <p:nvSpPr>
            <p:cNvPr id="26" name="Freeform: Shape 25">
              <a:extLst>
                <a:ext uri="{FF2B5EF4-FFF2-40B4-BE49-F238E27FC236}">
                  <a16:creationId xmlns:a16="http://schemas.microsoft.com/office/drawing/2014/main" id="{B35B401A-AED7-49E5-BA63-41939F298A11}"/>
                </a:ext>
              </a:extLst>
            </p:cNvPr>
            <p:cNvSpPr/>
            <p:nvPr/>
          </p:nvSpPr>
          <p:spPr>
            <a:xfrm>
              <a:off x="511421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Ven</a:t>
              </a:r>
            </a:p>
          </p:txBody>
        </p:sp>
        <p:sp>
          <p:nvSpPr>
            <p:cNvPr id="27" name="Freeform: Shape 26">
              <a:extLst>
                <a:ext uri="{FF2B5EF4-FFF2-40B4-BE49-F238E27FC236}">
                  <a16:creationId xmlns:a16="http://schemas.microsoft.com/office/drawing/2014/main" id="{FBF07650-C8B1-490F-AD06-D493417C8E6B}"/>
                </a:ext>
              </a:extLst>
            </p:cNvPr>
            <p:cNvSpPr/>
            <p:nvPr/>
          </p:nvSpPr>
          <p:spPr>
            <a:xfrm>
              <a:off x="559234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Sam</a:t>
              </a:r>
            </a:p>
          </p:txBody>
        </p:sp>
        <p:sp>
          <p:nvSpPr>
            <p:cNvPr id="28" name="Freeform: Shape 27">
              <a:extLst>
                <a:ext uri="{FF2B5EF4-FFF2-40B4-BE49-F238E27FC236}">
                  <a16:creationId xmlns:a16="http://schemas.microsoft.com/office/drawing/2014/main" id="{15D9498F-C719-440D-843C-8ABF212F975C}"/>
                </a:ext>
              </a:extLst>
            </p:cNvPr>
            <p:cNvSpPr/>
            <p:nvPr/>
          </p:nvSpPr>
          <p:spPr>
            <a:xfrm>
              <a:off x="607048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Dim</a:t>
              </a:r>
            </a:p>
          </p:txBody>
        </p:sp>
        <p:sp>
          <p:nvSpPr>
            <p:cNvPr id="29" name="Freeform: Shape 28">
              <a:extLst>
                <a:ext uri="{FF2B5EF4-FFF2-40B4-BE49-F238E27FC236}">
                  <a16:creationId xmlns:a16="http://schemas.microsoft.com/office/drawing/2014/main" id="{7B12E587-2A11-4F35-8CB3-96D3048D76AF}"/>
                </a:ext>
              </a:extLst>
            </p:cNvPr>
            <p:cNvSpPr/>
            <p:nvPr/>
          </p:nvSpPr>
          <p:spPr>
            <a:xfrm>
              <a:off x="654861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Lun</a:t>
              </a:r>
            </a:p>
          </p:txBody>
        </p:sp>
        <p:sp>
          <p:nvSpPr>
            <p:cNvPr id="33" name="Freeform: Shape 32">
              <a:extLst>
                <a:ext uri="{FF2B5EF4-FFF2-40B4-BE49-F238E27FC236}">
                  <a16:creationId xmlns:a16="http://schemas.microsoft.com/office/drawing/2014/main" id="{2250E32C-1229-4564-9040-42D1E3A25A72}"/>
                </a:ext>
              </a:extLst>
            </p:cNvPr>
            <p:cNvSpPr/>
            <p:nvPr/>
          </p:nvSpPr>
          <p:spPr>
            <a:xfrm>
              <a:off x="7026749"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Mar</a:t>
              </a:r>
            </a:p>
          </p:txBody>
        </p:sp>
        <p:sp>
          <p:nvSpPr>
            <p:cNvPr id="34" name="Freeform: Shape 33">
              <a:extLst>
                <a:ext uri="{FF2B5EF4-FFF2-40B4-BE49-F238E27FC236}">
                  <a16:creationId xmlns:a16="http://schemas.microsoft.com/office/drawing/2014/main" id="{E6AE4984-7A96-4B7B-BD90-98F2425AB477}"/>
                </a:ext>
              </a:extLst>
            </p:cNvPr>
            <p:cNvSpPr/>
            <p:nvPr/>
          </p:nvSpPr>
          <p:spPr>
            <a:xfrm>
              <a:off x="7504884"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Mer</a:t>
              </a:r>
            </a:p>
          </p:txBody>
        </p:sp>
        <p:sp>
          <p:nvSpPr>
            <p:cNvPr id="35" name="Freeform: Shape 34">
              <a:extLst>
                <a:ext uri="{FF2B5EF4-FFF2-40B4-BE49-F238E27FC236}">
                  <a16:creationId xmlns:a16="http://schemas.microsoft.com/office/drawing/2014/main" id="{41181D6B-7208-4A80-B61F-594F1943D8F2}"/>
                </a:ext>
              </a:extLst>
            </p:cNvPr>
            <p:cNvSpPr/>
            <p:nvPr/>
          </p:nvSpPr>
          <p:spPr>
            <a:xfrm>
              <a:off x="7983019"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Jeu</a:t>
              </a:r>
            </a:p>
          </p:txBody>
        </p:sp>
        <p:sp>
          <p:nvSpPr>
            <p:cNvPr id="36" name="Freeform: Shape 35">
              <a:extLst>
                <a:ext uri="{FF2B5EF4-FFF2-40B4-BE49-F238E27FC236}">
                  <a16:creationId xmlns:a16="http://schemas.microsoft.com/office/drawing/2014/main" id="{4757DE70-E7C2-437D-A3B0-5E488107783B}"/>
                </a:ext>
              </a:extLst>
            </p:cNvPr>
            <p:cNvSpPr/>
            <p:nvPr/>
          </p:nvSpPr>
          <p:spPr>
            <a:xfrm>
              <a:off x="8461154"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Ven</a:t>
              </a:r>
            </a:p>
          </p:txBody>
        </p:sp>
        <p:sp>
          <p:nvSpPr>
            <p:cNvPr id="37" name="Freeform: Shape 36">
              <a:extLst>
                <a:ext uri="{FF2B5EF4-FFF2-40B4-BE49-F238E27FC236}">
                  <a16:creationId xmlns:a16="http://schemas.microsoft.com/office/drawing/2014/main" id="{2C35031E-6307-4901-B7B3-FB8F28AA257D}"/>
                </a:ext>
              </a:extLst>
            </p:cNvPr>
            <p:cNvSpPr/>
            <p:nvPr/>
          </p:nvSpPr>
          <p:spPr>
            <a:xfrm>
              <a:off x="8939288"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Sam</a:t>
              </a:r>
            </a:p>
          </p:txBody>
        </p:sp>
        <p:sp>
          <p:nvSpPr>
            <p:cNvPr id="38" name="Freeform: Shape 37">
              <a:extLst>
                <a:ext uri="{FF2B5EF4-FFF2-40B4-BE49-F238E27FC236}">
                  <a16:creationId xmlns:a16="http://schemas.microsoft.com/office/drawing/2014/main" id="{FA912EA9-5BC4-40AD-8C84-703410B5090F}"/>
                </a:ext>
              </a:extLst>
            </p:cNvPr>
            <p:cNvSpPr/>
            <p:nvPr/>
          </p:nvSpPr>
          <p:spPr>
            <a:xfrm>
              <a:off x="9417423"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Dim</a:t>
              </a:r>
            </a:p>
          </p:txBody>
        </p:sp>
        <p:sp>
          <p:nvSpPr>
            <p:cNvPr id="39" name="Freeform: Shape 38">
              <a:extLst>
                <a:ext uri="{FF2B5EF4-FFF2-40B4-BE49-F238E27FC236}">
                  <a16:creationId xmlns:a16="http://schemas.microsoft.com/office/drawing/2014/main" id="{D633A0F6-F192-430E-8F00-684280DB7570}"/>
                </a:ext>
              </a:extLst>
            </p:cNvPr>
            <p:cNvSpPr/>
            <p:nvPr/>
          </p:nvSpPr>
          <p:spPr>
            <a:xfrm>
              <a:off x="9895558"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258" tIns="13335" rIns="119586" bIns="13335" numCol="1" spcCol="1270" anchor="ctr" anchorCtr="0">
              <a:noAutofit/>
            </a:bodyPr>
            <a:lstStyle/>
            <a:p>
              <a:pPr algn="ctr" defTabSz="444516">
                <a:lnSpc>
                  <a:spcPct val="90000"/>
                </a:lnSpc>
                <a:spcBef>
                  <a:spcPct val="0"/>
                </a:spcBef>
                <a:spcAft>
                  <a:spcPct val="35000"/>
                </a:spcAft>
              </a:pPr>
              <a:r>
                <a:rPr lang="fr-FR" sz="1001" b="0" i="0" strike="noStrike" cap="none" spc="0" baseline="0" dirty="0">
                  <a:solidFill>
                    <a:srgbClr val="FFFFFF"/>
                  </a:solidFill>
                  <a:effectLst/>
                  <a:latin typeface="Arial"/>
                  <a:ea typeface="Arial"/>
                  <a:cs typeface="Arial"/>
                </a:rPr>
                <a:t>Lun</a:t>
              </a:r>
            </a:p>
          </p:txBody>
        </p:sp>
      </p:grpSp>
      <p:sp>
        <p:nvSpPr>
          <p:cNvPr id="92" name="TextBox 91">
            <a:extLst>
              <a:ext uri="{FF2B5EF4-FFF2-40B4-BE49-F238E27FC236}">
                <a16:creationId xmlns:a16="http://schemas.microsoft.com/office/drawing/2014/main" id="{94D504FA-294D-4E49-8BB9-E79D634B3008}"/>
              </a:ext>
            </a:extLst>
          </p:cNvPr>
          <p:cNvSpPr txBox="1"/>
          <p:nvPr/>
        </p:nvSpPr>
        <p:spPr>
          <a:xfrm>
            <a:off x="10936257" y="5637468"/>
            <a:ext cx="795595"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pic>
        <p:nvPicPr>
          <p:cNvPr id="93" name="Graphic 92" descr="Winking face with no fill">
            <a:extLst>
              <a:ext uri="{FF2B5EF4-FFF2-40B4-BE49-F238E27FC236}">
                <a16:creationId xmlns:a16="http://schemas.microsoft.com/office/drawing/2014/main" id="{F86E6AC6-2913-45D6-9B18-FC7B5F8ED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36192" y="5611639"/>
            <a:ext cx="464501" cy="395740"/>
          </a:xfrm>
          <a:prstGeom prst="rect">
            <a:avLst/>
          </a:prstGeom>
        </p:spPr>
      </p:pic>
    </p:spTree>
    <p:extLst>
      <p:ext uri="{BB962C8B-B14F-4D97-AF65-F5344CB8AC3E}">
        <p14:creationId xmlns:p14="http://schemas.microsoft.com/office/powerpoint/2010/main" val="404102312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F01C49-4907-4468-9191-383D0DC4AD3F}"/>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Scénario d’administration 5 – </a:t>
            </a:r>
            <a:br>
              <a:rPr sz="3400" dirty="0"/>
            </a:br>
            <a:r>
              <a:rPr lang="fr-FR" sz="3400" b="1" i="0" strike="noStrike" cap="none" spc="0" baseline="0" dirty="0">
                <a:solidFill>
                  <a:srgbClr val="1F497D"/>
                </a:solidFill>
                <a:effectLst/>
                <a:latin typeface="Calibri"/>
                <a:ea typeface="Calibri" panose="020F0502020204030204"/>
                <a:cs typeface="Calibri"/>
              </a:rPr>
              <a:t>Passage de la PrEP quotidienne à l’ED-PrEP</a:t>
            </a:r>
          </a:p>
        </p:txBody>
      </p:sp>
      <p:sp>
        <p:nvSpPr>
          <p:cNvPr id="2" name="Content Placeholder 1">
            <a:extLst>
              <a:ext uri="{FF2B5EF4-FFF2-40B4-BE49-F238E27FC236}">
                <a16:creationId xmlns:a16="http://schemas.microsoft.com/office/drawing/2014/main" id="{DBA7A25E-B397-4A2A-B712-090A350C1A8A}"/>
              </a:ext>
            </a:extLst>
          </p:cNvPr>
          <p:cNvSpPr>
            <a:spLocks noGrp="1"/>
          </p:cNvSpPr>
          <p:nvPr>
            <p:ph sz="quarter" idx="10"/>
          </p:nvPr>
        </p:nvSpPr>
        <p:spPr>
          <a:xfrm>
            <a:off x="1148933" y="1587502"/>
            <a:ext cx="10433470" cy="1385733"/>
          </a:xfrm>
        </p:spPr>
        <p:txBody>
          <a:bodyPr>
            <a:normAutofit lnSpcReduction="10000"/>
          </a:bodyPr>
          <a:lstStyle/>
          <a:p>
            <a:pPr marL="0" indent="0">
              <a:buNone/>
            </a:pPr>
            <a:r>
              <a:rPr lang="fr-FR" sz="2000" b="0" i="0" strike="noStrike" cap="none" spc="0" baseline="0" dirty="0">
                <a:solidFill>
                  <a:srgbClr val="000000"/>
                </a:solidFill>
                <a:effectLst/>
                <a:latin typeface="Calibri"/>
                <a:ea typeface="Calibri" panose="020F0502020204030204"/>
                <a:cs typeface="Calibri"/>
              </a:rPr>
              <a:t>De retour chez lui, Alex prévoit de rencontrer un partenaire régulier le jeudi après-midi et repasse à l’ED-PrEP. Il prend deux comprimés à 9 heures le jeudi et un comprimé par jour le vendredi et le samedi matin, puis peut arrêter de prendre la PrEP jusqu’à ce qu’il pense avoir de nouveau des rapports sexuels.</a:t>
            </a:r>
          </a:p>
        </p:txBody>
      </p:sp>
      <p:pic>
        <p:nvPicPr>
          <p:cNvPr id="3" name="Picture 2">
            <a:extLst>
              <a:ext uri="{FF2B5EF4-FFF2-40B4-BE49-F238E27FC236}">
                <a16:creationId xmlns:a16="http://schemas.microsoft.com/office/drawing/2014/main" id="{4F098CD6-C9D6-45E8-9ECA-E4C50671C06B}"/>
              </a:ext>
            </a:extLst>
          </p:cNvPr>
          <p:cNvPicPr>
            <a:picLocks noChangeAspect="1"/>
          </p:cNvPicPr>
          <p:nvPr/>
        </p:nvPicPr>
        <p:blipFill>
          <a:blip r:embed="rId3"/>
          <a:stretch>
            <a:fillRect/>
          </a:stretch>
        </p:blipFill>
        <p:spPr>
          <a:xfrm>
            <a:off x="2513376" y="3628428"/>
            <a:ext cx="4594599" cy="2318471"/>
          </a:xfrm>
          <a:prstGeom prst="rect">
            <a:avLst/>
          </a:prstGeom>
        </p:spPr>
      </p:pic>
      <p:sp>
        <p:nvSpPr>
          <p:cNvPr id="85" name="Arrow: Chevron 84">
            <a:extLst>
              <a:ext uri="{FF2B5EF4-FFF2-40B4-BE49-F238E27FC236}">
                <a16:creationId xmlns:a16="http://schemas.microsoft.com/office/drawing/2014/main" id="{82D2097C-85E5-4FC2-890D-690505804644}"/>
              </a:ext>
            </a:extLst>
          </p:cNvPr>
          <p:cNvSpPr/>
          <p:nvPr/>
        </p:nvSpPr>
        <p:spPr>
          <a:xfrm>
            <a:off x="6556167"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86" name="Arrow: Chevron 4">
            <a:extLst>
              <a:ext uri="{FF2B5EF4-FFF2-40B4-BE49-F238E27FC236}">
                <a16:creationId xmlns:a16="http://schemas.microsoft.com/office/drawing/2014/main" id="{40CF00DA-456A-47FA-9BB5-9E22E3444555}"/>
              </a:ext>
            </a:extLst>
          </p:cNvPr>
          <p:cNvSpPr txBox="1"/>
          <p:nvPr/>
        </p:nvSpPr>
        <p:spPr>
          <a:xfrm>
            <a:off x="6662419" y="4691684"/>
            <a:ext cx="318756" cy="212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Lun</a:t>
            </a:r>
          </a:p>
        </p:txBody>
      </p:sp>
      <p:sp>
        <p:nvSpPr>
          <p:cNvPr id="83" name="Arrow: Chevron 82">
            <a:extLst>
              <a:ext uri="{FF2B5EF4-FFF2-40B4-BE49-F238E27FC236}">
                <a16:creationId xmlns:a16="http://schemas.microsoft.com/office/drawing/2014/main" id="{358D633A-2129-4ED2-90DC-016559B71378}"/>
              </a:ext>
            </a:extLst>
          </p:cNvPr>
          <p:cNvSpPr/>
          <p:nvPr/>
        </p:nvSpPr>
        <p:spPr>
          <a:xfrm>
            <a:off x="7034301"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84" name="Arrow: Chevron 6">
            <a:extLst>
              <a:ext uri="{FF2B5EF4-FFF2-40B4-BE49-F238E27FC236}">
                <a16:creationId xmlns:a16="http://schemas.microsoft.com/office/drawing/2014/main" id="{222109B1-38E4-4C80-9BB1-95BA0EF676DD}"/>
              </a:ext>
            </a:extLst>
          </p:cNvPr>
          <p:cNvSpPr txBox="1"/>
          <p:nvPr/>
        </p:nvSpPr>
        <p:spPr>
          <a:xfrm>
            <a:off x="7140553" y="4691684"/>
            <a:ext cx="318756" cy="212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Mar</a:t>
            </a:r>
          </a:p>
        </p:txBody>
      </p:sp>
      <p:sp>
        <p:nvSpPr>
          <p:cNvPr id="81" name="Arrow: Chevron 80">
            <a:extLst>
              <a:ext uri="{FF2B5EF4-FFF2-40B4-BE49-F238E27FC236}">
                <a16:creationId xmlns:a16="http://schemas.microsoft.com/office/drawing/2014/main" id="{62288282-53E5-4B78-A94F-981CA48F0BB8}"/>
              </a:ext>
            </a:extLst>
          </p:cNvPr>
          <p:cNvSpPr/>
          <p:nvPr/>
        </p:nvSpPr>
        <p:spPr>
          <a:xfrm>
            <a:off x="7512436"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82" name="Arrow: Chevron 8">
            <a:extLst>
              <a:ext uri="{FF2B5EF4-FFF2-40B4-BE49-F238E27FC236}">
                <a16:creationId xmlns:a16="http://schemas.microsoft.com/office/drawing/2014/main" id="{4F7E72D8-4B28-4E37-99A0-96050E30EAEF}"/>
              </a:ext>
            </a:extLst>
          </p:cNvPr>
          <p:cNvSpPr txBox="1"/>
          <p:nvPr/>
        </p:nvSpPr>
        <p:spPr>
          <a:xfrm>
            <a:off x="7645400" y="4721225"/>
            <a:ext cx="298394" cy="157564"/>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Mer</a:t>
            </a:r>
          </a:p>
        </p:txBody>
      </p:sp>
      <p:sp>
        <p:nvSpPr>
          <p:cNvPr id="79" name="Arrow: Chevron 78">
            <a:extLst>
              <a:ext uri="{FF2B5EF4-FFF2-40B4-BE49-F238E27FC236}">
                <a16:creationId xmlns:a16="http://schemas.microsoft.com/office/drawing/2014/main" id="{B3AAC0B1-9619-4E55-B90B-881615CCE0B4}"/>
              </a:ext>
            </a:extLst>
          </p:cNvPr>
          <p:cNvSpPr/>
          <p:nvPr/>
        </p:nvSpPr>
        <p:spPr>
          <a:xfrm>
            <a:off x="7990571"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80" name="Arrow: Chevron 10">
            <a:extLst>
              <a:ext uri="{FF2B5EF4-FFF2-40B4-BE49-F238E27FC236}">
                <a16:creationId xmlns:a16="http://schemas.microsoft.com/office/drawing/2014/main" id="{8456F0D5-2CC3-4208-BCC5-1D2FB1A7BE9F}"/>
              </a:ext>
            </a:extLst>
          </p:cNvPr>
          <p:cNvSpPr txBox="1"/>
          <p:nvPr/>
        </p:nvSpPr>
        <p:spPr>
          <a:xfrm>
            <a:off x="8123535" y="4713488"/>
            <a:ext cx="292044" cy="165301"/>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Jeu</a:t>
            </a:r>
          </a:p>
        </p:txBody>
      </p:sp>
      <p:sp>
        <p:nvSpPr>
          <p:cNvPr id="77" name="Arrow: Chevron 76">
            <a:extLst>
              <a:ext uri="{FF2B5EF4-FFF2-40B4-BE49-F238E27FC236}">
                <a16:creationId xmlns:a16="http://schemas.microsoft.com/office/drawing/2014/main" id="{428EE246-A4DD-4C5B-8EB3-5C8B744AAFD6}"/>
              </a:ext>
            </a:extLst>
          </p:cNvPr>
          <p:cNvSpPr/>
          <p:nvPr/>
        </p:nvSpPr>
        <p:spPr>
          <a:xfrm>
            <a:off x="8468704"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78" name="Arrow: Chevron 12">
            <a:extLst>
              <a:ext uri="{FF2B5EF4-FFF2-40B4-BE49-F238E27FC236}">
                <a16:creationId xmlns:a16="http://schemas.microsoft.com/office/drawing/2014/main" id="{50A4D248-2F9F-4330-B9DC-6FEB7A740AB4}"/>
              </a:ext>
            </a:extLst>
          </p:cNvPr>
          <p:cNvSpPr txBox="1"/>
          <p:nvPr/>
        </p:nvSpPr>
        <p:spPr>
          <a:xfrm>
            <a:off x="8601670" y="4712381"/>
            <a:ext cx="292042" cy="175933"/>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Ven</a:t>
            </a:r>
          </a:p>
        </p:txBody>
      </p:sp>
      <p:sp>
        <p:nvSpPr>
          <p:cNvPr id="75" name="Arrow: Chevron 74">
            <a:extLst>
              <a:ext uri="{FF2B5EF4-FFF2-40B4-BE49-F238E27FC236}">
                <a16:creationId xmlns:a16="http://schemas.microsoft.com/office/drawing/2014/main" id="{A88B8899-1F8E-4238-AE62-472FADCAEF4C}"/>
              </a:ext>
            </a:extLst>
          </p:cNvPr>
          <p:cNvSpPr/>
          <p:nvPr/>
        </p:nvSpPr>
        <p:spPr>
          <a:xfrm>
            <a:off x="8946839" y="4691684"/>
            <a:ext cx="531260" cy="212505"/>
          </a:xfrm>
          <a:prstGeom prst="chevron">
            <a:avLst/>
          </a:prstGeom>
          <a:solidFill>
            <a:srgbClr val="D151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dirty="0"/>
          </a:p>
        </p:txBody>
      </p:sp>
      <p:sp>
        <p:nvSpPr>
          <p:cNvPr id="76" name="Arrow: Chevron 14">
            <a:extLst>
              <a:ext uri="{FF2B5EF4-FFF2-40B4-BE49-F238E27FC236}">
                <a16:creationId xmlns:a16="http://schemas.microsoft.com/office/drawing/2014/main" id="{E28D81FA-F2A0-4051-B588-FA95D9DC46A9}"/>
              </a:ext>
            </a:extLst>
          </p:cNvPr>
          <p:cNvSpPr txBox="1"/>
          <p:nvPr/>
        </p:nvSpPr>
        <p:spPr>
          <a:xfrm>
            <a:off x="9063927" y="4728325"/>
            <a:ext cx="321373" cy="147289"/>
          </a:xfrm>
          <a:prstGeom prst="rect">
            <a:avLst/>
          </a:prstGeom>
          <a:solidFill>
            <a:srgbClr val="D15151"/>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16">
              <a:lnSpc>
                <a:spcPct val="90000"/>
              </a:lnSpc>
              <a:spcBef>
                <a:spcPct val="0"/>
              </a:spcBef>
              <a:spcAft>
                <a:spcPct val="35000"/>
              </a:spcAft>
              <a:buClr>
                <a:srgbClr val="000000"/>
              </a:buClr>
              <a:defRPr/>
            </a:pPr>
            <a:r>
              <a:rPr lang="fr-FR" sz="1001" b="0" i="0" strike="noStrike" cap="none" spc="0" baseline="0" dirty="0">
                <a:solidFill>
                  <a:srgbClr val="FFFFFF"/>
                </a:solidFill>
                <a:effectLst/>
                <a:latin typeface="Arial"/>
                <a:ea typeface="Arial"/>
                <a:cs typeface="Arial"/>
              </a:rPr>
              <a:t>Sam</a:t>
            </a:r>
          </a:p>
        </p:txBody>
      </p:sp>
      <p:sp>
        <p:nvSpPr>
          <p:cNvPr id="88" name="Rounded Rectangle 7">
            <a:extLst>
              <a:ext uri="{FF2B5EF4-FFF2-40B4-BE49-F238E27FC236}">
                <a16:creationId xmlns:a16="http://schemas.microsoft.com/office/drawing/2014/main" id="{5ABD633F-0770-45A5-8819-56E22488820D}"/>
              </a:ext>
            </a:extLst>
          </p:cNvPr>
          <p:cNvSpPr/>
          <p:nvPr/>
        </p:nvSpPr>
        <p:spPr>
          <a:xfrm>
            <a:off x="8065252" y="551372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89" name="Straight Arrow Connector 88">
            <a:extLst>
              <a:ext uri="{FF2B5EF4-FFF2-40B4-BE49-F238E27FC236}">
                <a16:creationId xmlns:a16="http://schemas.microsoft.com/office/drawing/2014/main" id="{3126FFD1-62E2-42AB-8BF5-3CAB2B662D65}"/>
              </a:ext>
            </a:extLst>
          </p:cNvPr>
          <p:cNvCxnSpPr/>
          <p:nvPr/>
        </p:nvCxnSpPr>
        <p:spPr>
          <a:xfrm flipH="1" flipV="1">
            <a:off x="8199941" y="5154528"/>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Winking face with no fill">
            <a:extLst>
              <a:ext uri="{FF2B5EF4-FFF2-40B4-BE49-F238E27FC236}">
                <a16:creationId xmlns:a16="http://schemas.microsoft.com/office/drawing/2014/main" id="{4F3C9D99-495C-4503-B631-914A7E5D7A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3748" y="3715856"/>
            <a:ext cx="474636" cy="470288"/>
          </a:xfrm>
          <a:prstGeom prst="rect">
            <a:avLst/>
          </a:prstGeom>
        </p:spPr>
      </p:pic>
      <p:sp>
        <p:nvSpPr>
          <p:cNvPr id="91" name="Rounded Rectangle 7">
            <a:extLst>
              <a:ext uri="{FF2B5EF4-FFF2-40B4-BE49-F238E27FC236}">
                <a16:creationId xmlns:a16="http://schemas.microsoft.com/office/drawing/2014/main" id="{110C0C8D-2F45-489C-943B-0B8BF2D6DD73}"/>
              </a:ext>
            </a:extLst>
          </p:cNvPr>
          <p:cNvSpPr/>
          <p:nvPr/>
        </p:nvSpPr>
        <p:spPr>
          <a:xfrm>
            <a:off x="8559339" y="551372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200" kern="0" dirty="0">
              <a:solidFill>
                <a:srgbClr val="047AAA">
                  <a:lumMod val="60000"/>
                  <a:lumOff val="40000"/>
                </a:srgbClr>
              </a:solidFill>
              <a:latin typeface="Arial"/>
              <a:sym typeface="Arial"/>
            </a:endParaRPr>
          </a:p>
        </p:txBody>
      </p:sp>
      <p:cxnSp>
        <p:nvCxnSpPr>
          <p:cNvPr id="92" name="Straight Arrow Connector 91">
            <a:extLst>
              <a:ext uri="{FF2B5EF4-FFF2-40B4-BE49-F238E27FC236}">
                <a16:creationId xmlns:a16="http://schemas.microsoft.com/office/drawing/2014/main" id="{80B91799-FD67-4DD1-91F7-602A8FDE7EB0}"/>
              </a:ext>
            </a:extLst>
          </p:cNvPr>
          <p:cNvCxnSpPr/>
          <p:nvPr/>
        </p:nvCxnSpPr>
        <p:spPr>
          <a:xfrm flipH="1" flipV="1">
            <a:off x="8694847" y="5154619"/>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3" name="Rounded Rectangle 7">
            <a:extLst>
              <a:ext uri="{FF2B5EF4-FFF2-40B4-BE49-F238E27FC236}">
                <a16:creationId xmlns:a16="http://schemas.microsoft.com/office/drawing/2014/main" id="{30F66FAD-4BC7-42F8-AF46-B79D49861321}"/>
              </a:ext>
            </a:extLst>
          </p:cNvPr>
          <p:cNvSpPr/>
          <p:nvPr/>
        </p:nvSpPr>
        <p:spPr>
          <a:xfrm>
            <a:off x="9043282" y="5513727"/>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94" name="Straight Arrow Connector 93">
            <a:extLst>
              <a:ext uri="{FF2B5EF4-FFF2-40B4-BE49-F238E27FC236}">
                <a16:creationId xmlns:a16="http://schemas.microsoft.com/office/drawing/2014/main" id="{6DBEA6AA-73FD-4E11-916D-6A04AD476574}"/>
              </a:ext>
            </a:extLst>
          </p:cNvPr>
          <p:cNvCxnSpPr/>
          <p:nvPr/>
        </p:nvCxnSpPr>
        <p:spPr>
          <a:xfrm flipH="1" flipV="1">
            <a:off x="9177971" y="5130777"/>
            <a:ext cx="4894" cy="23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7">
            <a:extLst>
              <a:ext uri="{FF2B5EF4-FFF2-40B4-BE49-F238E27FC236}">
                <a16:creationId xmlns:a16="http://schemas.microsoft.com/office/drawing/2014/main" id="{E409A690-35B5-4488-B59A-DBA109DF3B52}"/>
              </a:ext>
            </a:extLst>
          </p:cNvPr>
          <p:cNvSpPr/>
          <p:nvPr/>
        </p:nvSpPr>
        <p:spPr>
          <a:xfrm>
            <a:off x="8064436" y="5732780"/>
            <a:ext cx="280654" cy="130862"/>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cxnSp>
        <p:nvCxnSpPr>
          <p:cNvPr id="96" name="Straight Arrow Connector 95">
            <a:extLst>
              <a:ext uri="{FF2B5EF4-FFF2-40B4-BE49-F238E27FC236}">
                <a16:creationId xmlns:a16="http://schemas.microsoft.com/office/drawing/2014/main" id="{1818DAD8-8D7A-4F98-A288-38FB922FBD1E}"/>
              </a:ext>
            </a:extLst>
          </p:cNvPr>
          <p:cNvCxnSpPr/>
          <p:nvPr/>
        </p:nvCxnSpPr>
        <p:spPr>
          <a:xfrm flipH="1">
            <a:off x="8224450" y="4265341"/>
            <a:ext cx="4894" cy="229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E8D9B38-9475-49DC-9681-F57723DF20D0}"/>
              </a:ext>
            </a:extLst>
          </p:cNvPr>
          <p:cNvSpPr txBox="1"/>
          <p:nvPr/>
        </p:nvSpPr>
        <p:spPr>
          <a:xfrm>
            <a:off x="8031678" y="4926069"/>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99" name="TextBox 98">
            <a:extLst>
              <a:ext uri="{FF2B5EF4-FFF2-40B4-BE49-F238E27FC236}">
                <a16:creationId xmlns:a16="http://schemas.microsoft.com/office/drawing/2014/main" id="{C597DD98-7447-4A7A-AFBC-591141BF6195}"/>
              </a:ext>
            </a:extLst>
          </p:cNvPr>
          <p:cNvSpPr txBox="1"/>
          <p:nvPr/>
        </p:nvSpPr>
        <p:spPr>
          <a:xfrm>
            <a:off x="8519730" y="4928597"/>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39" name="TextBox 38">
            <a:extLst>
              <a:ext uri="{FF2B5EF4-FFF2-40B4-BE49-F238E27FC236}">
                <a16:creationId xmlns:a16="http://schemas.microsoft.com/office/drawing/2014/main" id="{2573536A-D45E-41D8-8AEA-191E4794C8E1}"/>
              </a:ext>
            </a:extLst>
          </p:cNvPr>
          <p:cNvSpPr txBox="1"/>
          <p:nvPr/>
        </p:nvSpPr>
        <p:spPr>
          <a:xfrm>
            <a:off x="9005233" y="4935143"/>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40" name="TextBox 39">
            <a:extLst>
              <a:ext uri="{FF2B5EF4-FFF2-40B4-BE49-F238E27FC236}">
                <a16:creationId xmlns:a16="http://schemas.microsoft.com/office/drawing/2014/main" id="{41BF6C19-B5D2-4935-9428-9AC25DF0AF49}"/>
              </a:ext>
            </a:extLst>
          </p:cNvPr>
          <p:cNvSpPr txBox="1"/>
          <p:nvPr/>
        </p:nvSpPr>
        <p:spPr>
          <a:xfrm>
            <a:off x="8003107" y="4447294"/>
            <a:ext cx="658130"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14h</a:t>
            </a:r>
          </a:p>
        </p:txBody>
      </p:sp>
      <p:sp>
        <p:nvSpPr>
          <p:cNvPr id="41" name="TextBox 40">
            <a:extLst>
              <a:ext uri="{FF2B5EF4-FFF2-40B4-BE49-F238E27FC236}">
                <a16:creationId xmlns:a16="http://schemas.microsoft.com/office/drawing/2014/main" id="{BB7808D3-3883-4AD2-BD0C-76A8CC472043}"/>
              </a:ext>
            </a:extLst>
          </p:cNvPr>
          <p:cNvSpPr txBox="1"/>
          <p:nvPr/>
        </p:nvSpPr>
        <p:spPr>
          <a:xfrm>
            <a:off x="8151483" y="3290208"/>
            <a:ext cx="1435230" cy="30495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401" b="1" i="0" strike="noStrike" cap="none" spc="0" baseline="0" dirty="0">
                <a:solidFill>
                  <a:srgbClr val="000000"/>
                </a:solidFill>
                <a:effectLst/>
                <a:latin typeface="Arial"/>
                <a:ea typeface="Arial"/>
                <a:cs typeface="Arial"/>
              </a:rPr>
              <a:t>ED-PrEP</a:t>
            </a:r>
          </a:p>
        </p:txBody>
      </p:sp>
      <p:cxnSp>
        <p:nvCxnSpPr>
          <p:cNvPr id="42" name="Straight Arrow Connector 41">
            <a:extLst>
              <a:ext uri="{FF2B5EF4-FFF2-40B4-BE49-F238E27FC236}">
                <a16:creationId xmlns:a16="http://schemas.microsoft.com/office/drawing/2014/main" id="{0EF7A3A3-1E48-4B6C-81E2-F6527BA29B22}"/>
              </a:ext>
            </a:extLst>
          </p:cNvPr>
          <p:cNvCxnSpPr/>
          <p:nvPr/>
        </p:nvCxnSpPr>
        <p:spPr>
          <a:xfrm>
            <a:off x="5319237" y="3448992"/>
            <a:ext cx="2618206" cy="109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7E1AD7E-4D18-4786-AEAE-996C0343B920}"/>
              </a:ext>
            </a:extLst>
          </p:cNvPr>
          <p:cNvSpPr txBox="1"/>
          <p:nvPr/>
        </p:nvSpPr>
        <p:spPr>
          <a:xfrm>
            <a:off x="3419272" y="3276523"/>
            <a:ext cx="2743200" cy="304954"/>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401" b="1" i="0" strike="noStrike" cap="none" spc="0" baseline="0" dirty="0">
                <a:solidFill>
                  <a:srgbClr val="000000"/>
                </a:solidFill>
                <a:effectLst/>
                <a:latin typeface="Arial"/>
                <a:ea typeface="Arial"/>
                <a:cs typeface="Arial"/>
              </a:rPr>
              <a:t>PrEP quotidienne</a:t>
            </a:r>
          </a:p>
        </p:txBody>
      </p:sp>
      <p:sp>
        <p:nvSpPr>
          <p:cNvPr id="36" name="TextBox 35">
            <a:extLst>
              <a:ext uri="{FF2B5EF4-FFF2-40B4-BE49-F238E27FC236}">
                <a16:creationId xmlns:a16="http://schemas.microsoft.com/office/drawing/2014/main" id="{C34A74A4-91CB-45E0-A3B1-5F65BA6F358D}"/>
              </a:ext>
            </a:extLst>
          </p:cNvPr>
          <p:cNvSpPr txBox="1"/>
          <p:nvPr/>
        </p:nvSpPr>
        <p:spPr>
          <a:xfrm>
            <a:off x="10078689" y="5530960"/>
            <a:ext cx="795595"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sexe</a:t>
            </a:r>
          </a:p>
        </p:txBody>
      </p:sp>
      <p:pic>
        <p:nvPicPr>
          <p:cNvPr id="37" name="Graphic 36" descr="Winking face with no fill">
            <a:extLst>
              <a:ext uri="{FF2B5EF4-FFF2-40B4-BE49-F238E27FC236}">
                <a16:creationId xmlns:a16="http://schemas.microsoft.com/office/drawing/2014/main" id="{1F02F949-89D3-4D19-9219-8F797A0C81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8624" y="5505131"/>
            <a:ext cx="464501" cy="395740"/>
          </a:xfrm>
          <a:prstGeom prst="rect">
            <a:avLst/>
          </a:prstGeom>
        </p:spPr>
      </p:pic>
      <p:grpSp>
        <p:nvGrpSpPr>
          <p:cNvPr id="35" name="Group 34">
            <a:extLst>
              <a:ext uri="{FF2B5EF4-FFF2-40B4-BE49-F238E27FC236}">
                <a16:creationId xmlns:a16="http://schemas.microsoft.com/office/drawing/2014/main" id="{7F86550D-163E-4DEC-908F-68BB443A1AE2}"/>
              </a:ext>
            </a:extLst>
          </p:cNvPr>
          <p:cNvGrpSpPr/>
          <p:nvPr/>
        </p:nvGrpSpPr>
        <p:grpSpPr>
          <a:xfrm>
            <a:off x="2605814" y="4698912"/>
            <a:ext cx="6872285" cy="218903"/>
            <a:chOff x="2681501" y="5034029"/>
            <a:chExt cx="6664981" cy="212504"/>
          </a:xfrm>
          <a:solidFill>
            <a:srgbClr val="D15151"/>
          </a:solidFill>
        </p:grpSpPr>
        <p:sp>
          <p:nvSpPr>
            <p:cNvPr id="38" name="Freeform: Shape 37">
              <a:extLst>
                <a:ext uri="{FF2B5EF4-FFF2-40B4-BE49-F238E27FC236}">
                  <a16:creationId xmlns:a16="http://schemas.microsoft.com/office/drawing/2014/main" id="{786BF2F3-EEBF-43A9-83F5-CE984D7278D7}"/>
                </a:ext>
              </a:extLst>
            </p:cNvPr>
            <p:cNvSpPr/>
            <p:nvPr/>
          </p:nvSpPr>
          <p:spPr>
            <a:xfrm>
              <a:off x="2681501"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Dim</a:t>
              </a:r>
            </a:p>
          </p:txBody>
        </p:sp>
        <p:sp>
          <p:nvSpPr>
            <p:cNvPr id="44" name="Freeform: Shape 43">
              <a:extLst>
                <a:ext uri="{FF2B5EF4-FFF2-40B4-BE49-F238E27FC236}">
                  <a16:creationId xmlns:a16="http://schemas.microsoft.com/office/drawing/2014/main" id="{DB8A30A4-9434-46D5-BF82-96C681A88418}"/>
                </a:ext>
              </a:extLst>
            </p:cNvPr>
            <p:cNvSpPr/>
            <p:nvPr/>
          </p:nvSpPr>
          <p:spPr>
            <a:xfrm>
              <a:off x="3159637"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Lun</a:t>
              </a:r>
              <a:endParaRPr lang="en-US" sz="900" dirty="0"/>
            </a:p>
          </p:txBody>
        </p:sp>
        <p:sp>
          <p:nvSpPr>
            <p:cNvPr id="45" name="Freeform: Shape 44">
              <a:extLst>
                <a:ext uri="{FF2B5EF4-FFF2-40B4-BE49-F238E27FC236}">
                  <a16:creationId xmlns:a16="http://schemas.microsoft.com/office/drawing/2014/main" id="{809097FA-D090-4F80-AAF1-CEE077D7ED3A}"/>
                </a:ext>
              </a:extLst>
            </p:cNvPr>
            <p:cNvSpPr/>
            <p:nvPr/>
          </p:nvSpPr>
          <p:spPr>
            <a:xfrm>
              <a:off x="3630612"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Mar</a:t>
              </a:r>
              <a:endParaRPr lang="en-US" sz="900" dirty="0"/>
            </a:p>
          </p:txBody>
        </p:sp>
        <p:sp>
          <p:nvSpPr>
            <p:cNvPr id="46" name="Freeform: Shape 45">
              <a:extLst>
                <a:ext uri="{FF2B5EF4-FFF2-40B4-BE49-F238E27FC236}">
                  <a16:creationId xmlns:a16="http://schemas.microsoft.com/office/drawing/2014/main" id="{6ACE9907-7E93-4353-B745-73DFFAF85BD9}"/>
                </a:ext>
              </a:extLst>
            </p:cNvPr>
            <p:cNvSpPr/>
            <p:nvPr/>
          </p:nvSpPr>
          <p:spPr>
            <a:xfrm>
              <a:off x="4117983"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Mer</a:t>
              </a:r>
            </a:p>
          </p:txBody>
        </p:sp>
        <p:sp>
          <p:nvSpPr>
            <p:cNvPr id="47" name="Freeform: Shape 46">
              <a:extLst>
                <a:ext uri="{FF2B5EF4-FFF2-40B4-BE49-F238E27FC236}">
                  <a16:creationId xmlns:a16="http://schemas.microsoft.com/office/drawing/2014/main" id="{0E1C758A-9849-47EB-A835-0835AA01FB47}"/>
                </a:ext>
              </a:extLst>
            </p:cNvPr>
            <p:cNvSpPr/>
            <p:nvPr/>
          </p:nvSpPr>
          <p:spPr>
            <a:xfrm>
              <a:off x="4588958"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Jeu</a:t>
              </a:r>
            </a:p>
          </p:txBody>
        </p:sp>
        <p:sp>
          <p:nvSpPr>
            <p:cNvPr id="48" name="Freeform: Shape 47">
              <a:extLst>
                <a:ext uri="{FF2B5EF4-FFF2-40B4-BE49-F238E27FC236}">
                  <a16:creationId xmlns:a16="http://schemas.microsoft.com/office/drawing/2014/main" id="{B7CCA995-B7DB-4582-A821-548090A84561}"/>
                </a:ext>
              </a:extLst>
            </p:cNvPr>
            <p:cNvSpPr/>
            <p:nvPr/>
          </p:nvSpPr>
          <p:spPr>
            <a:xfrm>
              <a:off x="5078407"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Ven</a:t>
              </a:r>
            </a:p>
          </p:txBody>
        </p:sp>
        <p:sp>
          <p:nvSpPr>
            <p:cNvPr id="49" name="Freeform: Shape 48">
              <a:extLst>
                <a:ext uri="{FF2B5EF4-FFF2-40B4-BE49-F238E27FC236}">
                  <a16:creationId xmlns:a16="http://schemas.microsoft.com/office/drawing/2014/main" id="{84D14E67-D943-490C-B805-2502DE675C04}"/>
                </a:ext>
              </a:extLst>
            </p:cNvPr>
            <p:cNvSpPr/>
            <p:nvPr/>
          </p:nvSpPr>
          <p:spPr>
            <a:xfrm>
              <a:off x="5549105"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Sam</a:t>
              </a:r>
            </a:p>
          </p:txBody>
        </p:sp>
        <p:sp>
          <p:nvSpPr>
            <p:cNvPr id="50" name="Freeform: Shape 49">
              <a:extLst>
                <a:ext uri="{FF2B5EF4-FFF2-40B4-BE49-F238E27FC236}">
                  <a16:creationId xmlns:a16="http://schemas.microsoft.com/office/drawing/2014/main" id="{AB26390E-4233-4693-A9EF-82870128A3C2}"/>
                </a:ext>
              </a:extLst>
            </p:cNvPr>
            <p:cNvSpPr/>
            <p:nvPr/>
          </p:nvSpPr>
          <p:spPr>
            <a:xfrm>
              <a:off x="6026966" y="5034029"/>
              <a:ext cx="531259"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Dim</a:t>
              </a:r>
            </a:p>
          </p:txBody>
        </p:sp>
        <p:sp>
          <p:nvSpPr>
            <p:cNvPr id="51" name="Freeform: Shape 50">
              <a:extLst>
                <a:ext uri="{FF2B5EF4-FFF2-40B4-BE49-F238E27FC236}">
                  <a16:creationId xmlns:a16="http://schemas.microsoft.com/office/drawing/2014/main" id="{25AF2AA4-8FCB-42EC-94DC-4B424AB9A4B0}"/>
                </a:ext>
              </a:extLst>
            </p:cNvPr>
            <p:cNvSpPr/>
            <p:nvPr/>
          </p:nvSpPr>
          <p:spPr>
            <a:xfrm>
              <a:off x="6504825"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Lun</a:t>
              </a:r>
            </a:p>
          </p:txBody>
        </p:sp>
        <p:sp>
          <p:nvSpPr>
            <p:cNvPr id="52" name="Freeform: Shape 51">
              <a:extLst>
                <a:ext uri="{FF2B5EF4-FFF2-40B4-BE49-F238E27FC236}">
                  <a16:creationId xmlns:a16="http://schemas.microsoft.com/office/drawing/2014/main" id="{11383574-8F5E-4017-85C3-BEF7159024F3}"/>
                </a:ext>
              </a:extLst>
            </p:cNvPr>
            <p:cNvSpPr/>
            <p:nvPr/>
          </p:nvSpPr>
          <p:spPr>
            <a:xfrm>
              <a:off x="6968363"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Mar</a:t>
              </a:r>
            </a:p>
          </p:txBody>
        </p:sp>
        <p:sp>
          <p:nvSpPr>
            <p:cNvPr id="53" name="Freeform: Shape 52">
              <a:extLst>
                <a:ext uri="{FF2B5EF4-FFF2-40B4-BE49-F238E27FC236}">
                  <a16:creationId xmlns:a16="http://schemas.microsoft.com/office/drawing/2014/main" id="{886341DD-9682-4093-AD3A-07F1624A6F0F}"/>
                </a:ext>
              </a:extLst>
            </p:cNvPr>
            <p:cNvSpPr/>
            <p:nvPr/>
          </p:nvSpPr>
          <p:spPr>
            <a:xfrm>
              <a:off x="743190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Mer</a:t>
              </a:r>
            </a:p>
          </p:txBody>
        </p:sp>
        <p:sp>
          <p:nvSpPr>
            <p:cNvPr id="54" name="Freeform: Shape 53">
              <a:extLst>
                <a:ext uri="{FF2B5EF4-FFF2-40B4-BE49-F238E27FC236}">
                  <a16:creationId xmlns:a16="http://schemas.microsoft.com/office/drawing/2014/main" id="{A86C1488-98B0-46B0-BCC8-51C04401051A}"/>
                </a:ext>
              </a:extLst>
            </p:cNvPr>
            <p:cNvSpPr/>
            <p:nvPr/>
          </p:nvSpPr>
          <p:spPr>
            <a:xfrm>
              <a:off x="7888141"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Jeu</a:t>
              </a:r>
            </a:p>
          </p:txBody>
        </p:sp>
        <p:sp>
          <p:nvSpPr>
            <p:cNvPr id="55" name="Freeform: Shape 54">
              <a:extLst>
                <a:ext uri="{FF2B5EF4-FFF2-40B4-BE49-F238E27FC236}">
                  <a16:creationId xmlns:a16="http://schemas.microsoft.com/office/drawing/2014/main" id="{37E8EE48-4353-48D2-BD37-7EA032560DBA}"/>
                </a:ext>
              </a:extLst>
            </p:cNvPr>
            <p:cNvSpPr/>
            <p:nvPr/>
          </p:nvSpPr>
          <p:spPr>
            <a:xfrm>
              <a:off x="8351680"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Ven</a:t>
              </a:r>
            </a:p>
          </p:txBody>
        </p:sp>
        <p:sp>
          <p:nvSpPr>
            <p:cNvPr id="56" name="Freeform: Shape 55">
              <a:extLst>
                <a:ext uri="{FF2B5EF4-FFF2-40B4-BE49-F238E27FC236}">
                  <a16:creationId xmlns:a16="http://schemas.microsoft.com/office/drawing/2014/main" id="{D54903D4-CFC1-49D2-B819-6A654AAD7CF0}"/>
                </a:ext>
              </a:extLst>
            </p:cNvPr>
            <p:cNvSpPr/>
            <p:nvPr/>
          </p:nvSpPr>
          <p:spPr>
            <a:xfrm>
              <a:off x="8815222" y="5034029"/>
              <a:ext cx="531260" cy="212504"/>
            </a:xfrm>
            <a:custGeom>
              <a:avLst/>
              <a:gdLst>
                <a:gd name="connsiteX0" fmla="*/ 0 w 531260"/>
                <a:gd name="connsiteY0" fmla="*/ 0 h 212504"/>
                <a:gd name="connsiteX1" fmla="*/ 425008 w 531260"/>
                <a:gd name="connsiteY1" fmla="*/ 0 h 212504"/>
                <a:gd name="connsiteX2" fmla="*/ 531260 w 531260"/>
                <a:gd name="connsiteY2" fmla="*/ 106252 h 212504"/>
                <a:gd name="connsiteX3" fmla="*/ 425008 w 531260"/>
                <a:gd name="connsiteY3" fmla="*/ 212504 h 212504"/>
                <a:gd name="connsiteX4" fmla="*/ 0 w 531260"/>
                <a:gd name="connsiteY4" fmla="*/ 212504 h 212504"/>
                <a:gd name="connsiteX5" fmla="*/ 106252 w 531260"/>
                <a:gd name="connsiteY5" fmla="*/ 106252 h 212504"/>
                <a:gd name="connsiteX6" fmla="*/ 0 w 531260"/>
                <a:gd name="connsiteY6" fmla="*/ 0 h 21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60" h="212504">
                  <a:moveTo>
                    <a:pt x="0" y="0"/>
                  </a:moveTo>
                  <a:lnTo>
                    <a:pt x="425008" y="0"/>
                  </a:lnTo>
                  <a:lnTo>
                    <a:pt x="531260" y="106252"/>
                  </a:lnTo>
                  <a:lnTo>
                    <a:pt x="425008" y="212504"/>
                  </a:lnTo>
                  <a:lnTo>
                    <a:pt x="0" y="212504"/>
                  </a:lnTo>
                  <a:lnTo>
                    <a:pt x="106252" y="10625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algn="ctr" defTabSz="444516">
                <a:lnSpc>
                  <a:spcPct val="90000"/>
                </a:lnSpc>
                <a:spcBef>
                  <a:spcPct val="0"/>
                </a:spcBef>
                <a:spcAft>
                  <a:spcPct val="35000"/>
                </a:spcAft>
              </a:pPr>
              <a:r>
                <a:rPr lang="fr-FR" sz="900" b="0" i="0" strike="noStrike" cap="none" spc="0" baseline="0" dirty="0">
                  <a:solidFill>
                    <a:srgbClr val="FFFFFF"/>
                  </a:solidFill>
                  <a:effectLst/>
                  <a:latin typeface="Arial"/>
                  <a:ea typeface="Arial"/>
                  <a:cs typeface="Arial"/>
                </a:rPr>
                <a:t>Sam</a:t>
              </a:r>
            </a:p>
          </p:txBody>
        </p:sp>
      </p:grpSp>
      <p:sp>
        <p:nvSpPr>
          <p:cNvPr id="57" name="TextBox 56">
            <a:extLst>
              <a:ext uri="{FF2B5EF4-FFF2-40B4-BE49-F238E27FC236}">
                <a16:creationId xmlns:a16="http://schemas.microsoft.com/office/drawing/2014/main" id="{C56AEFBF-FC8F-4D5C-9B72-0DD04725A98E}"/>
              </a:ext>
            </a:extLst>
          </p:cNvPr>
          <p:cNvSpPr txBox="1"/>
          <p:nvPr/>
        </p:nvSpPr>
        <p:spPr>
          <a:xfrm>
            <a:off x="2606880" y="4943063"/>
            <a:ext cx="40726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58" name="TextBox 57">
            <a:extLst>
              <a:ext uri="{FF2B5EF4-FFF2-40B4-BE49-F238E27FC236}">
                <a16:creationId xmlns:a16="http://schemas.microsoft.com/office/drawing/2014/main" id="{CA9F26F1-C6C3-4B65-8CE2-043511D6C9A8}"/>
              </a:ext>
            </a:extLst>
          </p:cNvPr>
          <p:cNvSpPr txBox="1"/>
          <p:nvPr/>
        </p:nvSpPr>
        <p:spPr>
          <a:xfrm>
            <a:off x="3143662" y="4927523"/>
            <a:ext cx="35853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59" name="TextBox 58">
            <a:extLst>
              <a:ext uri="{FF2B5EF4-FFF2-40B4-BE49-F238E27FC236}">
                <a16:creationId xmlns:a16="http://schemas.microsoft.com/office/drawing/2014/main" id="{92ED91AD-AB47-48B7-8C35-EA210C49B2E2}"/>
              </a:ext>
            </a:extLst>
          </p:cNvPr>
          <p:cNvSpPr txBox="1"/>
          <p:nvPr/>
        </p:nvSpPr>
        <p:spPr>
          <a:xfrm>
            <a:off x="3665418" y="4932544"/>
            <a:ext cx="35853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0" name="TextBox 59">
            <a:extLst>
              <a:ext uri="{FF2B5EF4-FFF2-40B4-BE49-F238E27FC236}">
                <a16:creationId xmlns:a16="http://schemas.microsoft.com/office/drawing/2014/main" id="{F8D58DB2-1D48-40E7-B765-3C4AF16EB25B}"/>
              </a:ext>
            </a:extLst>
          </p:cNvPr>
          <p:cNvSpPr txBox="1"/>
          <p:nvPr/>
        </p:nvSpPr>
        <p:spPr>
          <a:xfrm>
            <a:off x="4086948" y="4932544"/>
            <a:ext cx="425052"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1" name="TextBox 60">
            <a:extLst>
              <a:ext uri="{FF2B5EF4-FFF2-40B4-BE49-F238E27FC236}">
                <a16:creationId xmlns:a16="http://schemas.microsoft.com/office/drawing/2014/main" id="{26DD9454-7FD4-49A1-B17A-086C16BA5DC3}"/>
              </a:ext>
            </a:extLst>
          </p:cNvPr>
          <p:cNvSpPr txBox="1"/>
          <p:nvPr/>
        </p:nvSpPr>
        <p:spPr>
          <a:xfrm>
            <a:off x="4637904" y="4930541"/>
            <a:ext cx="35853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2" name="TextBox 61">
            <a:extLst>
              <a:ext uri="{FF2B5EF4-FFF2-40B4-BE49-F238E27FC236}">
                <a16:creationId xmlns:a16="http://schemas.microsoft.com/office/drawing/2014/main" id="{2E5045C6-23A8-46EE-8B09-7F1FE6F59FFF}"/>
              </a:ext>
            </a:extLst>
          </p:cNvPr>
          <p:cNvSpPr txBox="1"/>
          <p:nvPr/>
        </p:nvSpPr>
        <p:spPr>
          <a:xfrm>
            <a:off x="5114231" y="4939406"/>
            <a:ext cx="40726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3" name="TextBox 62">
            <a:extLst>
              <a:ext uri="{FF2B5EF4-FFF2-40B4-BE49-F238E27FC236}">
                <a16:creationId xmlns:a16="http://schemas.microsoft.com/office/drawing/2014/main" id="{8E39F86B-CCF2-43EE-A8C9-D3F2C9D40BBB}"/>
              </a:ext>
            </a:extLst>
          </p:cNvPr>
          <p:cNvSpPr txBox="1"/>
          <p:nvPr/>
        </p:nvSpPr>
        <p:spPr>
          <a:xfrm>
            <a:off x="5607555" y="4939406"/>
            <a:ext cx="363858"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4" name="TextBox 63">
            <a:extLst>
              <a:ext uri="{FF2B5EF4-FFF2-40B4-BE49-F238E27FC236}">
                <a16:creationId xmlns:a16="http://schemas.microsoft.com/office/drawing/2014/main" id="{305E97CE-D5D0-4974-B92F-A8CB377FB478}"/>
              </a:ext>
            </a:extLst>
          </p:cNvPr>
          <p:cNvSpPr txBox="1"/>
          <p:nvPr/>
        </p:nvSpPr>
        <p:spPr>
          <a:xfrm>
            <a:off x="6096000" y="4940043"/>
            <a:ext cx="407260" cy="19073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5" name="TextBox 64">
            <a:extLst>
              <a:ext uri="{FF2B5EF4-FFF2-40B4-BE49-F238E27FC236}">
                <a16:creationId xmlns:a16="http://schemas.microsoft.com/office/drawing/2014/main" id="{A0E4ACDB-2E67-4F51-8C8A-6A1189C2FA6D}"/>
              </a:ext>
            </a:extLst>
          </p:cNvPr>
          <p:cNvSpPr txBox="1"/>
          <p:nvPr/>
        </p:nvSpPr>
        <p:spPr>
          <a:xfrm>
            <a:off x="6566357" y="4953540"/>
            <a:ext cx="407260"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i="0" strike="noStrike" cap="none" spc="0" baseline="0" dirty="0">
                <a:solidFill>
                  <a:srgbClr val="000000"/>
                </a:solidFill>
                <a:effectLst/>
                <a:latin typeface="Arial"/>
                <a:ea typeface="Arial"/>
                <a:cs typeface="Arial"/>
              </a:rPr>
              <a:t>9h</a:t>
            </a:r>
          </a:p>
        </p:txBody>
      </p:sp>
      <p:sp>
        <p:nvSpPr>
          <p:cNvPr id="66" name="TextBox 65">
            <a:extLst>
              <a:ext uri="{FF2B5EF4-FFF2-40B4-BE49-F238E27FC236}">
                <a16:creationId xmlns:a16="http://schemas.microsoft.com/office/drawing/2014/main" id="{06D6083F-570C-4A4F-872E-B90B19BE5235}"/>
              </a:ext>
            </a:extLst>
          </p:cNvPr>
          <p:cNvSpPr txBox="1"/>
          <p:nvPr/>
        </p:nvSpPr>
        <p:spPr>
          <a:xfrm>
            <a:off x="3191613" y="4489545"/>
            <a:ext cx="302884"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15</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
        <p:nvSpPr>
          <p:cNvPr id="67" name="TextBox 66">
            <a:extLst>
              <a:ext uri="{FF2B5EF4-FFF2-40B4-BE49-F238E27FC236}">
                <a16:creationId xmlns:a16="http://schemas.microsoft.com/office/drawing/2014/main" id="{66C7FF2A-0003-421B-BA54-576D34F91308}"/>
              </a:ext>
            </a:extLst>
          </p:cNvPr>
          <p:cNvSpPr txBox="1"/>
          <p:nvPr/>
        </p:nvSpPr>
        <p:spPr>
          <a:xfrm>
            <a:off x="3645206" y="4482770"/>
            <a:ext cx="355145"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2</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
        <p:nvSpPr>
          <p:cNvPr id="68" name="TextBox 67">
            <a:extLst>
              <a:ext uri="{FF2B5EF4-FFF2-40B4-BE49-F238E27FC236}">
                <a16:creationId xmlns:a16="http://schemas.microsoft.com/office/drawing/2014/main" id="{DC097F09-F1A0-4550-B643-C017F5E9872F}"/>
              </a:ext>
            </a:extLst>
          </p:cNvPr>
          <p:cNvSpPr txBox="1"/>
          <p:nvPr/>
        </p:nvSpPr>
        <p:spPr>
          <a:xfrm>
            <a:off x="4142129" y="4470431"/>
            <a:ext cx="377981"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13</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
        <p:nvSpPr>
          <p:cNvPr id="69" name="TextBox 68">
            <a:extLst>
              <a:ext uri="{FF2B5EF4-FFF2-40B4-BE49-F238E27FC236}">
                <a16:creationId xmlns:a16="http://schemas.microsoft.com/office/drawing/2014/main" id="{A606283B-D301-4D47-A75A-21A0690D827C}"/>
              </a:ext>
            </a:extLst>
          </p:cNvPr>
          <p:cNvSpPr txBox="1"/>
          <p:nvPr/>
        </p:nvSpPr>
        <p:spPr>
          <a:xfrm>
            <a:off x="4632856" y="4476403"/>
            <a:ext cx="444416"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11</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
        <p:nvSpPr>
          <p:cNvPr id="70" name="TextBox 69">
            <a:extLst>
              <a:ext uri="{FF2B5EF4-FFF2-40B4-BE49-F238E27FC236}">
                <a16:creationId xmlns:a16="http://schemas.microsoft.com/office/drawing/2014/main" id="{0930F282-ADBB-4299-9A14-1EFFEBB65A4B}"/>
              </a:ext>
            </a:extLst>
          </p:cNvPr>
          <p:cNvSpPr txBox="1"/>
          <p:nvPr/>
        </p:nvSpPr>
        <p:spPr>
          <a:xfrm>
            <a:off x="5155886" y="4479043"/>
            <a:ext cx="377981"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16</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
        <p:nvSpPr>
          <p:cNvPr id="71" name="TextBox 70">
            <a:extLst>
              <a:ext uri="{FF2B5EF4-FFF2-40B4-BE49-F238E27FC236}">
                <a16:creationId xmlns:a16="http://schemas.microsoft.com/office/drawing/2014/main" id="{86DB11ED-E0A0-4D2D-8724-2902AD979CBF}"/>
              </a:ext>
            </a:extLst>
          </p:cNvPr>
          <p:cNvSpPr txBox="1"/>
          <p:nvPr/>
        </p:nvSpPr>
        <p:spPr>
          <a:xfrm>
            <a:off x="5603945" y="4470053"/>
            <a:ext cx="367468" cy="184666"/>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35">
              <a:buClr>
                <a:srgbClr val="000000"/>
              </a:buClr>
              <a:defRPr/>
            </a:pPr>
            <a:r>
              <a:rPr lang="fr-FR" sz="1200" b="1" dirty="0" err="1">
                <a:solidFill>
                  <a:srgbClr val="000000"/>
                </a:solidFill>
                <a:latin typeface="Arial"/>
                <a:ea typeface="Arial"/>
                <a:cs typeface="Arial"/>
              </a:rPr>
              <a:t>20</a:t>
            </a:r>
            <a:r>
              <a:rPr lang="fr-FR" sz="1200" b="1" i="0" strike="noStrike" cap="none" spc="0" baseline="0" dirty="0" err="1">
                <a:solidFill>
                  <a:srgbClr val="000000"/>
                </a:solidFill>
                <a:effectLst/>
                <a:latin typeface="Arial"/>
                <a:ea typeface="Arial"/>
                <a:cs typeface="Arial"/>
              </a:rPr>
              <a:t>h</a:t>
            </a:r>
            <a:endParaRPr lang="fr-FR" sz="1200" b="1"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237446349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4" name="Content Placeholder 3">
            <a:extLst>
              <a:ext uri="{FF2B5EF4-FFF2-40B4-BE49-F238E27FC236}">
                <a16:creationId xmlns:a16="http://schemas.microsoft.com/office/drawing/2014/main" id="{4C527BE7-3165-4985-9B7D-586D0E90BD57}"/>
              </a:ext>
            </a:extLst>
          </p:cNvPr>
          <p:cNvSpPr>
            <a:spLocks noGrp="1"/>
          </p:cNvSpPr>
          <p:nvPr>
            <p:ph idx="1"/>
          </p:nvPr>
        </p:nvSpPr>
        <p:spPr/>
        <p:txBody>
          <a:bodyPr/>
          <a:lstStyle/>
          <a:p>
            <a:pPr indent="0">
              <a:lnSpc>
                <a:spcPct val="100000"/>
              </a:lnSpc>
              <a:spcAft>
                <a:spcPct val="0"/>
              </a:spcAft>
              <a:buNone/>
            </a:pPr>
            <a:r>
              <a:rPr lang="fr-FR" sz="2200" b="1" i="0" strike="noStrike" cap="none" spc="0" baseline="0" dirty="0">
                <a:solidFill>
                  <a:srgbClr val="000000"/>
                </a:solidFill>
                <a:effectLst/>
                <a:latin typeface="Calibri"/>
                <a:ea typeface="Calibri" panose="020F0502020204030204"/>
                <a:cs typeface="Calibri"/>
              </a:rPr>
              <a:t>Pour passer de la PrEP orale quotidienne à l’ED-PrEP, le client doit arrêter la dose quotidienne __________ la dernière exposition sexuelle potentielle puis commencer à suivre le schéma d’ED-PrEP.</a:t>
            </a:r>
            <a:endParaRPr lang="en-US" sz="2200" b="1" dirty="0">
              <a:ea typeface="+mn-lt"/>
              <a:cs typeface="+mn-lt"/>
            </a:endParaRPr>
          </a:p>
          <a:p>
            <a:pPr marL="714402" indent="-457216">
              <a:lnSpc>
                <a:spcPct val="100000"/>
              </a:lnSpc>
              <a:spcAft>
                <a:spcPct val="0"/>
              </a:spcAft>
              <a:buAutoNum type="alphaLcParenR"/>
            </a:pPr>
            <a:r>
              <a:rPr lang="fr-FR" sz="2200" b="0" i="0" strike="noStrike" cap="none" spc="0" baseline="0" dirty="0">
                <a:solidFill>
                  <a:srgbClr val="000000"/>
                </a:solidFill>
                <a:effectLst/>
                <a:latin typeface="Calibri"/>
                <a:ea typeface="Calibri" panose="020F0502020204030204"/>
                <a:cs typeface="Calibri"/>
              </a:rPr>
              <a:t>Un jour après</a:t>
            </a:r>
          </a:p>
          <a:p>
            <a:pPr marL="714402" indent="-457216">
              <a:lnSpc>
                <a:spcPct val="100000"/>
              </a:lnSpc>
              <a:spcAft>
                <a:spcPct val="0"/>
              </a:spcAft>
              <a:buAutoNum type="alphaLcParenR"/>
            </a:pPr>
            <a:r>
              <a:rPr lang="fr-FR" sz="2200" b="0" i="0" strike="noStrike" cap="none" spc="0" baseline="0" dirty="0">
                <a:solidFill>
                  <a:srgbClr val="000000"/>
                </a:solidFill>
                <a:effectLst/>
                <a:latin typeface="Calibri"/>
                <a:ea typeface="Calibri" panose="020F0502020204030204"/>
                <a:cs typeface="Calibri"/>
              </a:rPr>
              <a:t>Deux jours après</a:t>
            </a:r>
          </a:p>
          <a:p>
            <a:pPr marL="714402" indent="-457216">
              <a:lnSpc>
                <a:spcPct val="100000"/>
              </a:lnSpc>
              <a:spcAft>
                <a:spcPct val="0"/>
              </a:spcAft>
              <a:buFont typeface="Arial" panose="020B0604020202020204" pitchFamily="34" charset="0"/>
              <a:buAutoNum type="alphaLcParenR"/>
            </a:pPr>
            <a:r>
              <a:rPr lang="fr-FR" sz="2200" b="0" i="0" strike="noStrike" cap="none" spc="0" baseline="0" dirty="0">
                <a:solidFill>
                  <a:srgbClr val="000000"/>
                </a:solidFill>
                <a:effectLst/>
                <a:latin typeface="Calibri"/>
                <a:ea typeface="Calibri" panose="020F0502020204030204"/>
                <a:cs typeface="Calibri"/>
              </a:rPr>
              <a:t>Trois jours après</a:t>
            </a:r>
          </a:p>
          <a:p>
            <a:pPr marL="714402" indent="-457216">
              <a:lnSpc>
                <a:spcPct val="100000"/>
              </a:lnSpc>
              <a:spcAft>
                <a:spcPct val="0"/>
              </a:spcAft>
              <a:buFont typeface="Arial" panose="020B0604020202020204" pitchFamily="34" charset="0"/>
              <a:buAutoNum type="alphaLcParenR"/>
            </a:pPr>
            <a:r>
              <a:rPr lang="fr-FR" sz="2200" b="0" i="0" strike="noStrike" cap="none" spc="0" baseline="0" dirty="0">
                <a:solidFill>
                  <a:srgbClr val="000000"/>
                </a:solidFill>
                <a:effectLst/>
                <a:latin typeface="Calibri"/>
                <a:ea typeface="Calibri" panose="020F0502020204030204"/>
                <a:cs typeface="Calibri"/>
              </a:rPr>
              <a:t>Quatre jours après</a:t>
            </a:r>
          </a:p>
        </p:txBody>
      </p:sp>
    </p:spTree>
    <p:extLst>
      <p:ext uri="{BB962C8B-B14F-4D97-AF65-F5344CB8AC3E}">
        <p14:creationId xmlns:p14="http://schemas.microsoft.com/office/powerpoint/2010/main" val="203817675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1143044" lvl="2" indent="-228609">
              <a:lnSpc>
                <a:spcPct val="107000"/>
              </a:lnSpc>
              <a:spcBef>
                <a:spcPct val="0"/>
              </a:spcBef>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pc="-100" dirty="0">
              <a:cs typeface="Calibri"/>
            </a:endParaRPr>
          </a:p>
        </p:txBody>
      </p:sp>
      <p:sp>
        <p:nvSpPr>
          <p:cNvPr id="7" name="Content Placeholder 3">
            <a:extLst>
              <a:ext uri="{FF2B5EF4-FFF2-40B4-BE49-F238E27FC236}">
                <a16:creationId xmlns:a16="http://schemas.microsoft.com/office/drawing/2014/main" id="{5D49C846-D253-4FA4-8F14-1786437D0410}"/>
              </a:ext>
            </a:extLst>
          </p:cNvPr>
          <p:cNvSpPr txBox="1"/>
          <p:nvPr/>
        </p:nvSpPr>
        <p:spPr bwMode="auto">
          <a:xfrm>
            <a:off x="989697" y="1767547"/>
            <a:ext cx="10382249" cy="4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indent="0" defTabSz="914435">
              <a:lnSpc>
                <a:spcPct val="100000"/>
              </a:lnSpc>
              <a:spcAft>
                <a:spcPct val="0"/>
              </a:spcAft>
              <a:buNone/>
            </a:pPr>
            <a:r>
              <a:rPr lang="fr-FR" sz="2200" b="1" i="0" strike="noStrike" cap="none" spc="0" baseline="0" dirty="0">
                <a:solidFill>
                  <a:srgbClr val="000000"/>
                </a:solidFill>
                <a:effectLst/>
                <a:latin typeface="Calibri"/>
                <a:ea typeface="Calibri" panose="020F0502020204030204"/>
                <a:cs typeface="Calibri"/>
              </a:rPr>
              <a:t>Pour passer de la PrEP orale quotidienne à l’ED-PrEP, le client doit arrêter la dose quotidienne __________ la dernière exposition sexuelle potentielle puis commencer à suivre le schéma d’ED-PrEP.</a:t>
            </a:r>
            <a:endParaRPr lang="en-US" sz="2200" b="1" dirty="0">
              <a:ea typeface="+mn-lt"/>
              <a:cs typeface="+mn-lt"/>
            </a:endParaRPr>
          </a:p>
          <a:p>
            <a:pPr marL="714402" indent="-457216">
              <a:lnSpc>
                <a:spcPct val="100000"/>
              </a:lnSpc>
              <a:spcAft>
                <a:spcPct val="0"/>
              </a:spcAft>
              <a:buAutoNum type="alphaLcParenR"/>
            </a:pPr>
            <a:r>
              <a:rPr lang="fr-FR" sz="2200" b="0" i="0" strike="noStrike" cap="none" spc="0" baseline="0" dirty="0">
                <a:solidFill>
                  <a:srgbClr val="000000"/>
                </a:solidFill>
                <a:effectLst/>
                <a:latin typeface="Calibri"/>
                <a:ea typeface="Calibri" panose="020F0502020204030204"/>
                <a:cs typeface="Calibri"/>
              </a:rPr>
              <a:t>Un jour après</a:t>
            </a:r>
          </a:p>
          <a:p>
            <a:pPr marL="714402" indent="-457216">
              <a:lnSpc>
                <a:spcPct val="100000"/>
              </a:lnSpc>
              <a:spcAft>
                <a:spcPct val="0"/>
              </a:spcAft>
              <a:buAutoNum type="alphaLcParenR"/>
            </a:pPr>
            <a:r>
              <a:rPr lang="fr-FR" sz="2200" b="0" i="0" u="sng" strike="noStrike" cap="none" spc="0" baseline="0" dirty="0">
                <a:solidFill>
                  <a:srgbClr val="000000"/>
                </a:solidFill>
                <a:effectLst/>
                <a:uFill>
                  <a:solidFill>
                    <a:srgbClr val="000000"/>
                  </a:solidFill>
                </a:uFill>
                <a:latin typeface="Calibri"/>
                <a:ea typeface="Calibri" panose="020F0502020204030204"/>
                <a:cs typeface="Calibri"/>
              </a:rPr>
              <a:t>Deux jours après</a:t>
            </a:r>
          </a:p>
          <a:p>
            <a:pPr marL="714402" indent="-457216">
              <a:lnSpc>
                <a:spcPct val="100000"/>
              </a:lnSpc>
              <a:spcAft>
                <a:spcPct val="0"/>
              </a:spcAft>
              <a:buFont typeface="Arial" panose="020B0604020202020204" pitchFamily="34" charset="0"/>
              <a:buAutoNum type="alphaLcParenR"/>
            </a:pPr>
            <a:r>
              <a:rPr lang="fr-FR" sz="2200" b="0" i="0" strike="noStrike" cap="none" spc="0" baseline="0" dirty="0">
                <a:solidFill>
                  <a:srgbClr val="000000"/>
                </a:solidFill>
                <a:effectLst/>
                <a:latin typeface="Calibri"/>
                <a:ea typeface="Calibri" panose="020F0502020204030204"/>
                <a:cs typeface="Calibri"/>
              </a:rPr>
              <a:t>Trois jours après</a:t>
            </a:r>
          </a:p>
          <a:p>
            <a:pPr marL="714402" indent="-457216">
              <a:lnSpc>
                <a:spcPct val="100000"/>
              </a:lnSpc>
              <a:spcAft>
                <a:spcPct val="0"/>
              </a:spcAft>
              <a:buFont typeface="Arial" panose="020B0604020202020204" pitchFamily="34" charset="0"/>
              <a:buAutoNum type="alphaLcParenR"/>
            </a:pPr>
            <a:r>
              <a:rPr lang="fr-FR" sz="2200" b="0" i="0" strike="noStrike" cap="none" spc="0" baseline="0" dirty="0">
                <a:solidFill>
                  <a:srgbClr val="000000"/>
                </a:solidFill>
                <a:effectLst/>
                <a:latin typeface="Calibri"/>
                <a:ea typeface="Calibri" panose="020F0502020204030204"/>
                <a:cs typeface="Calibri"/>
              </a:rPr>
              <a:t>Quatre jours après</a:t>
            </a:r>
          </a:p>
        </p:txBody>
      </p:sp>
      <p:sp>
        <p:nvSpPr>
          <p:cNvPr id="9" name="Content Placeholder 2">
            <a:extLst>
              <a:ext uri="{FF2B5EF4-FFF2-40B4-BE49-F238E27FC236}">
                <a16:creationId xmlns:a16="http://schemas.microsoft.com/office/drawing/2014/main" id="{185B28D5-EA27-4BAD-A96B-80792539AFFD}"/>
              </a:ext>
            </a:extLst>
          </p:cNvPr>
          <p:cNvSpPr txBox="1"/>
          <p:nvPr/>
        </p:nvSpPr>
        <p:spPr bwMode="auto">
          <a:xfrm>
            <a:off x="1203359" y="5082832"/>
            <a:ext cx="10433470" cy="1142999"/>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82888" indent="0" defTabSz="685827">
              <a:spcAft>
                <a:spcPct val="0"/>
              </a:spcAft>
              <a:buNone/>
              <a:defRPr/>
            </a:pPr>
            <a:r>
              <a:rPr lang="fr-FR" sz="1500" b="0" i="0" strike="noStrike" cap="none" spc="-50" baseline="0" dirty="0">
                <a:solidFill>
                  <a:srgbClr val="000000"/>
                </a:solidFill>
                <a:effectLst/>
                <a:latin typeface="Calibri"/>
                <a:ea typeface="Calibri" panose="020F0502020204030204"/>
                <a:cs typeface="Calibri"/>
              </a:rPr>
              <a:t>Les utilisateurs de l’ED-PrEP peuvent et doivent permuter entre l’ED-PrEP et la PrEP quotidienne. Les permutations peuvent être dues à des changements de statut relationnel, de partenaire(s) sexuel(le)(s), de fréquence et de prévisibilité des rapports sexuels, ou lorsque l’option d’administration préférée d’un client change. Lorsqu’il passe de la PrEP orale quotidienne à l’ED-PrEP, le client doit arrêter la dose quotidienne deux jours après la dernière exposition potentielle. Lorsqu’il passe de l’ED-PrEP à la PrEP orale quotidienne, le client doit continuer à prendre la dose quotidienne après la dernière exposition.</a:t>
            </a:r>
            <a:endParaRPr lang="en-US" sz="1500" spc="-50" dirty="0">
              <a:ea typeface="+mn-lt"/>
              <a:cs typeface="+mn-lt"/>
            </a:endParaRPr>
          </a:p>
        </p:txBody>
      </p:sp>
    </p:spTree>
    <p:extLst>
      <p:ext uri="{BB962C8B-B14F-4D97-AF65-F5344CB8AC3E}">
        <p14:creationId xmlns:p14="http://schemas.microsoft.com/office/powerpoint/2010/main" val="387176081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2146-2903-4515-94DE-49F500C941F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Scénario d’administration 6 – Les rapports sexuels planifiés n’ont pas lieu</a:t>
            </a:r>
          </a:p>
        </p:txBody>
      </p:sp>
      <p:sp>
        <p:nvSpPr>
          <p:cNvPr id="3" name="Content Placeholder 2">
            <a:extLst>
              <a:ext uri="{FF2B5EF4-FFF2-40B4-BE49-F238E27FC236}">
                <a16:creationId xmlns:a16="http://schemas.microsoft.com/office/drawing/2014/main" id="{11C14C3E-46AB-49BC-9831-15E345506ADE}"/>
              </a:ext>
            </a:extLst>
          </p:cNvPr>
          <p:cNvSpPr>
            <a:spLocks noGrp="1"/>
          </p:cNvSpPr>
          <p:nvPr>
            <p:ph sz="quarter" idx="10"/>
          </p:nvPr>
        </p:nvSpPr>
        <p:spPr>
          <a:xfrm>
            <a:off x="1148933" y="1587501"/>
            <a:ext cx="10433470" cy="1528037"/>
          </a:xfrm>
        </p:spPr>
        <p:txBody>
          <a:bodyPr>
            <a:noAutofit/>
          </a:bodyPr>
          <a:lstStyle/>
          <a:p>
            <a:pPr marL="0" indent="0">
              <a:buNone/>
            </a:pPr>
            <a:r>
              <a:rPr lang="fr-FR" sz="2200" b="0" i="0" strike="noStrike" cap="none" spc="0" baseline="0" dirty="0">
                <a:solidFill>
                  <a:srgbClr val="000000"/>
                </a:solidFill>
                <a:effectLst/>
                <a:latin typeface="Calibri"/>
                <a:ea typeface="Calibri" panose="020F0502020204030204"/>
                <a:cs typeface="Calibri"/>
              </a:rPr>
              <a:t>Le vendredi soir, Chris a prévu de rencontrer un partenaire sexuel régulier. Il prend deux comprimés (la dose de charge) de PrEP à 9 heures À 17 heures, son partenaire lui écrit qu’il ne pourra pas le rencontrer ce soir-là, mais qu’il pourra le voir le week-end suivant. Chris ne prend pas les doses de suivi. </a:t>
            </a:r>
            <a:endParaRPr lang="en-US" sz="2200" dirty="0"/>
          </a:p>
        </p:txBody>
      </p:sp>
      <p:grpSp>
        <p:nvGrpSpPr>
          <p:cNvPr id="7" name="Group 6">
            <a:extLst>
              <a:ext uri="{FF2B5EF4-FFF2-40B4-BE49-F238E27FC236}">
                <a16:creationId xmlns:a16="http://schemas.microsoft.com/office/drawing/2014/main" id="{787CEE47-978C-6547-842F-9F1CD7ECDC27}"/>
              </a:ext>
            </a:extLst>
          </p:cNvPr>
          <p:cNvGrpSpPr/>
          <p:nvPr/>
        </p:nvGrpSpPr>
        <p:grpSpPr>
          <a:xfrm>
            <a:off x="1148930" y="2764412"/>
            <a:ext cx="5608946" cy="4093589"/>
            <a:chOff x="365289" y="2696067"/>
            <a:chExt cx="5608947" cy="4093589"/>
          </a:xfrm>
        </p:grpSpPr>
        <p:graphicFrame>
          <p:nvGraphicFramePr>
            <p:cNvPr id="6" name="Diagram 6">
              <a:extLst>
                <a:ext uri="{FF2B5EF4-FFF2-40B4-BE49-F238E27FC236}">
                  <a16:creationId xmlns:a16="http://schemas.microsoft.com/office/drawing/2014/main" id="{138D38CF-6DB2-44AC-9A6F-BC05A369111A}"/>
                </a:ext>
              </a:extLst>
            </p:cNvPr>
            <p:cNvGraphicFramePr/>
            <p:nvPr/>
          </p:nvGraphicFramePr>
          <p:xfrm>
            <a:off x="365289" y="2696067"/>
            <a:ext cx="5608947" cy="409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0" name="Graphic 339" descr="Sad face outline with solid fill">
              <a:extLst>
                <a:ext uri="{FF2B5EF4-FFF2-40B4-BE49-F238E27FC236}">
                  <a16:creationId xmlns:a16="http://schemas.microsoft.com/office/drawing/2014/main" id="{BF23F9DE-DC98-437F-B3F3-D29BD1E00D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7392" y="3650899"/>
              <a:ext cx="457200" cy="457200"/>
            </a:xfrm>
            <a:prstGeom prst="rect">
              <a:avLst/>
            </a:prstGeom>
          </p:spPr>
        </p:pic>
        <p:sp>
          <p:nvSpPr>
            <p:cNvPr id="342" name="Rounded Rectangle 7">
              <a:extLst>
                <a:ext uri="{FF2B5EF4-FFF2-40B4-BE49-F238E27FC236}">
                  <a16:creationId xmlns:a16="http://schemas.microsoft.com/office/drawing/2014/main" id="{E41DB60B-1BBD-4306-8CB8-7DDBC551DB72}"/>
                </a:ext>
              </a:extLst>
            </p:cNvPr>
            <p:cNvSpPr/>
            <p:nvPr/>
          </p:nvSpPr>
          <p:spPr>
            <a:xfrm>
              <a:off x="676250" y="5404326"/>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344" name="Rounded Rectangle 7">
              <a:extLst>
                <a:ext uri="{FF2B5EF4-FFF2-40B4-BE49-F238E27FC236}">
                  <a16:creationId xmlns:a16="http://schemas.microsoft.com/office/drawing/2014/main" id="{9F6BD848-DDA9-4E21-985D-E8D60385F576}"/>
                </a:ext>
              </a:extLst>
            </p:cNvPr>
            <p:cNvSpPr/>
            <p:nvPr/>
          </p:nvSpPr>
          <p:spPr>
            <a:xfrm>
              <a:off x="675465" y="5674560"/>
              <a:ext cx="270344" cy="127221"/>
            </a:xfrm>
            <a:prstGeom prst="roundRect">
              <a:avLst/>
            </a:prstGeom>
            <a:solidFill>
              <a:srgbClr val="7CD7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5">
                <a:buClr>
                  <a:srgbClr val="000000"/>
                </a:buClr>
                <a:defRPr/>
              </a:pPr>
              <a:endParaRPr lang="en-US" sz="1401" kern="0" dirty="0">
                <a:solidFill>
                  <a:srgbClr val="047AAA">
                    <a:lumMod val="60000"/>
                    <a:lumOff val="40000"/>
                  </a:srgbClr>
                </a:solidFill>
                <a:latin typeface="Arial"/>
                <a:sym typeface="Arial"/>
              </a:endParaRPr>
            </a:p>
          </p:txBody>
        </p:sp>
        <p:sp>
          <p:nvSpPr>
            <p:cNvPr id="21" name="TextBox 20">
              <a:extLst>
                <a:ext uri="{FF2B5EF4-FFF2-40B4-BE49-F238E27FC236}">
                  <a16:creationId xmlns:a16="http://schemas.microsoft.com/office/drawing/2014/main" id="{83476291-F687-4ACB-B618-32A38FD07CA9}"/>
                </a:ext>
              </a:extLst>
            </p:cNvPr>
            <p:cNvSpPr txBox="1"/>
            <p:nvPr/>
          </p:nvSpPr>
          <p:spPr>
            <a:xfrm>
              <a:off x="2175234" y="4909008"/>
              <a:ext cx="633952"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22" name="TextBox 21">
              <a:extLst>
                <a:ext uri="{FF2B5EF4-FFF2-40B4-BE49-F238E27FC236}">
                  <a16:creationId xmlns:a16="http://schemas.microsoft.com/office/drawing/2014/main" id="{A1E3D601-5BD9-48C0-9397-A7C88FB9AF3F}"/>
                </a:ext>
              </a:extLst>
            </p:cNvPr>
            <p:cNvSpPr txBox="1"/>
            <p:nvPr/>
          </p:nvSpPr>
          <p:spPr>
            <a:xfrm>
              <a:off x="1385741" y="4909008"/>
              <a:ext cx="633952"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sp>
          <p:nvSpPr>
            <p:cNvPr id="23" name="TextBox 22">
              <a:extLst>
                <a:ext uri="{FF2B5EF4-FFF2-40B4-BE49-F238E27FC236}">
                  <a16:creationId xmlns:a16="http://schemas.microsoft.com/office/drawing/2014/main" id="{7AD6D363-71B2-4122-A2BA-E728A9C66FDC}"/>
                </a:ext>
              </a:extLst>
            </p:cNvPr>
            <p:cNvSpPr txBox="1"/>
            <p:nvPr/>
          </p:nvSpPr>
          <p:spPr>
            <a:xfrm>
              <a:off x="641611" y="4909008"/>
              <a:ext cx="633952" cy="25908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defTabSz="914435">
                <a:buClr>
                  <a:srgbClr val="000000"/>
                </a:buClr>
                <a:defRPr/>
              </a:pPr>
              <a:r>
                <a:rPr lang="fr-FR" sz="1100" b="1" i="0" strike="noStrike" cap="none" spc="0" baseline="0" dirty="0">
                  <a:solidFill>
                    <a:srgbClr val="000000"/>
                  </a:solidFill>
                  <a:effectLst/>
                  <a:latin typeface="Arial"/>
                  <a:ea typeface="Arial"/>
                  <a:cs typeface="Arial"/>
                </a:rPr>
                <a:t>9h</a:t>
              </a:r>
            </a:p>
          </p:txBody>
        </p:sp>
        <p:cxnSp>
          <p:nvCxnSpPr>
            <p:cNvPr id="16" name="Straight Arrow Connector 15">
              <a:extLst>
                <a:ext uri="{FF2B5EF4-FFF2-40B4-BE49-F238E27FC236}">
                  <a16:creationId xmlns:a16="http://schemas.microsoft.com/office/drawing/2014/main" id="{3086D547-C2DC-44EB-A997-0D3C420FB6E0}"/>
                </a:ext>
              </a:extLst>
            </p:cNvPr>
            <p:cNvCxnSpPr/>
            <p:nvPr/>
          </p:nvCxnSpPr>
          <p:spPr>
            <a:xfrm flipH="1">
              <a:off x="787138" y="4181156"/>
              <a:ext cx="4713" cy="348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9F3CB5-D565-42B2-8F34-71D5A82FEE6A}"/>
                </a:ext>
              </a:extLst>
            </p:cNvPr>
            <p:cNvCxnSpPr/>
            <p:nvPr/>
          </p:nvCxnSpPr>
          <p:spPr>
            <a:xfrm flipH="1" flipV="1">
              <a:off x="805992" y="5112224"/>
              <a:ext cx="4714"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CB428120-B865-4972-8920-C80B4879D997}"/>
              </a:ext>
            </a:extLst>
          </p:cNvPr>
          <p:cNvSpPr/>
          <p:nvPr/>
        </p:nvSpPr>
        <p:spPr>
          <a:xfrm>
            <a:off x="7745690" y="3293788"/>
            <a:ext cx="3951010" cy="2813440"/>
          </a:xfrm>
          <a:prstGeom prst="roundRect">
            <a:avLst/>
          </a:prstGeom>
          <a:solidFill>
            <a:schemeClr val="accent4">
              <a:lumMod val="75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435">
              <a:buClr>
                <a:srgbClr val="000000"/>
              </a:buClr>
              <a:defRPr/>
            </a:pPr>
            <a:r>
              <a:rPr lang="fr-FR" sz="2200" b="0" i="0" strike="noStrike" cap="none" spc="0" baseline="0" dirty="0">
                <a:solidFill>
                  <a:srgbClr val="FFFFFF"/>
                </a:solidFill>
                <a:effectLst/>
                <a:latin typeface="Calibri"/>
                <a:ea typeface="Calibri" panose="020F0502020204030204"/>
                <a:cs typeface="Calibri"/>
              </a:rPr>
              <a:t>Note : </a:t>
            </a:r>
          </a:p>
          <a:p>
            <a:pPr defTabSz="914435">
              <a:buClr>
                <a:srgbClr val="000000"/>
              </a:buClr>
              <a:defRPr/>
            </a:pPr>
            <a:endParaRPr lang="en-US" sz="2200" kern="0" dirty="0">
              <a:solidFill>
                <a:srgbClr val="FFFFFF"/>
              </a:solidFill>
              <a:ea typeface="+mn-lt"/>
              <a:cs typeface="Arial"/>
              <a:sym typeface="Arial"/>
            </a:endParaRPr>
          </a:p>
          <a:p>
            <a:pPr defTabSz="914435">
              <a:buClr>
                <a:srgbClr val="000000"/>
              </a:buClr>
              <a:defRPr/>
            </a:pPr>
            <a:r>
              <a:rPr lang="fr-FR" sz="2200" b="0" i="0" strike="noStrike" cap="none" spc="0" baseline="0" dirty="0">
                <a:solidFill>
                  <a:srgbClr val="FFFFFF"/>
                </a:solidFill>
                <a:effectLst/>
                <a:latin typeface="Calibri"/>
                <a:ea typeface="Calibri" panose="020F0502020204030204"/>
                <a:cs typeface="Calibri"/>
              </a:rPr>
              <a:t>Si les rapports sexuels n’ont pas lieu au moment prévu, les utilisateurs de l’ED-PrEP n’ont pas besoin de prendre les doses de suivi.</a:t>
            </a:r>
          </a:p>
        </p:txBody>
      </p:sp>
      <p:grpSp>
        <p:nvGrpSpPr>
          <p:cNvPr id="2" name="Group 1">
            <a:extLst>
              <a:ext uri="{FF2B5EF4-FFF2-40B4-BE49-F238E27FC236}">
                <a16:creationId xmlns:a16="http://schemas.microsoft.com/office/drawing/2014/main" id="{4CD93025-85EC-4F37-A137-2494DABEE695}"/>
              </a:ext>
            </a:extLst>
          </p:cNvPr>
          <p:cNvGrpSpPr/>
          <p:nvPr/>
        </p:nvGrpSpPr>
        <p:grpSpPr>
          <a:xfrm>
            <a:off x="5539484" y="5406253"/>
            <a:ext cx="1354210" cy="387278"/>
            <a:chOff x="6068291" y="5847266"/>
            <a:chExt cx="1354209" cy="387279"/>
          </a:xfrm>
        </p:grpSpPr>
        <p:sp>
          <p:nvSpPr>
            <p:cNvPr id="26" name="TextBox 25">
              <a:extLst>
                <a:ext uri="{FF2B5EF4-FFF2-40B4-BE49-F238E27FC236}">
                  <a16:creationId xmlns:a16="http://schemas.microsoft.com/office/drawing/2014/main" id="{FF55F8CA-BFD0-6946-8726-05D698C5263B}"/>
                </a:ext>
              </a:extLst>
            </p:cNvPr>
            <p:cNvSpPr txBox="1"/>
            <p:nvPr/>
          </p:nvSpPr>
          <p:spPr>
            <a:xfrm>
              <a:off x="6455569" y="5881315"/>
              <a:ext cx="1469012" cy="338633"/>
            </a:xfrm>
            <a:prstGeom prst="rect">
              <a:avLst/>
            </a:prstGeom>
            <a:noFill/>
          </p:spPr>
          <p:txBody>
            <a:bodyPr wrap="none" rtlCol="0" anchor="ctr">
              <a:spAutoFit/>
            </a:bodyPr>
            <a:lstStyle/>
            <a:p>
              <a:pPr defTabSz="914435">
                <a:buClr>
                  <a:srgbClr val="000000"/>
                </a:buClr>
                <a:defRPr/>
              </a:pPr>
              <a:r>
                <a:rPr lang="fr-FR" sz="1600" b="0" i="0" strike="noStrike" cap="none" spc="0" baseline="0" dirty="0">
                  <a:solidFill>
                    <a:srgbClr val="000000"/>
                  </a:solidFill>
                  <a:effectLst/>
                  <a:latin typeface="Arial"/>
                  <a:ea typeface="Arial"/>
                  <a:cs typeface="Arial"/>
                </a:rPr>
                <a:t>= pas de sexe</a:t>
              </a:r>
            </a:p>
          </p:txBody>
        </p:sp>
        <p:pic>
          <p:nvPicPr>
            <p:cNvPr id="19" name="Graphic 18" descr="Sad face outline with solid fill">
              <a:extLst>
                <a:ext uri="{FF2B5EF4-FFF2-40B4-BE49-F238E27FC236}">
                  <a16:creationId xmlns:a16="http://schemas.microsoft.com/office/drawing/2014/main" id="{B3668F6A-3D0A-45F9-814F-339466EBBC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68291" y="5847266"/>
              <a:ext cx="387279" cy="387279"/>
            </a:xfrm>
            <a:prstGeom prst="rect">
              <a:avLst/>
            </a:prstGeom>
          </p:spPr>
        </p:pic>
      </p:grpSp>
    </p:spTree>
    <p:extLst>
      <p:ext uri="{BB962C8B-B14F-4D97-AF65-F5344CB8AC3E}">
        <p14:creationId xmlns:p14="http://schemas.microsoft.com/office/powerpoint/2010/main" val="273866277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6641-F8CA-427B-BB24-6DDA7C31D68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Visites de suivi* pour les utilisateurs de l’ED-PrEP</a:t>
            </a:r>
          </a:p>
        </p:txBody>
      </p:sp>
      <p:sp>
        <p:nvSpPr>
          <p:cNvPr id="3" name="Content Placeholder 2">
            <a:extLst>
              <a:ext uri="{FF2B5EF4-FFF2-40B4-BE49-F238E27FC236}">
                <a16:creationId xmlns:a16="http://schemas.microsoft.com/office/drawing/2014/main" id="{CDFF5F08-EF7E-4C46-8D7C-078EC57FEFAD}"/>
              </a:ext>
            </a:extLst>
          </p:cNvPr>
          <p:cNvSpPr>
            <a:spLocks noGrp="1"/>
          </p:cNvSpPr>
          <p:nvPr>
            <p:ph sz="quarter" idx="10"/>
          </p:nvPr>
        </p:nvSpPr>
        <p:spPr/>
        <p:txBody>
          <a:bodyPr>
            <a:normAutofit lnSpcReduction="10000"/>
          </a:bodyPr>
          <a:lstStyle/>
          <a:p>
            <a:r>
              <a:rPr lang="fr-FR" sz="2400" b="0" i="0" strike="noStrike" cap="none" spc="0" baseline="0" dirty="0">
                <a:solidFill>
                  <a:srgbClr val="000000"/>
                </a:solidFill>
                <a:effectLst/>
                <a:latin typeface="Calibri"/>
                <a:ea typeface="Calibri" panose="020F0502020204030204"/>
                <a:cs typeface="Calibri"/>
              </a:rPr>
              <a:t>Chaque visite de suivi comporte les mêmes composantes que pour la PrEP orale quotidienne plus :</a:t>
            </a:r>
          </a:p>
          <a:p>
            <a:pPr lvl="1"/>
            <a:r>
              <a:rPr lang="fr-FR" sz="2200" b="0" i="0" strike="noStrike" cap="none" spc="0" baseline="0" dirty="0">
                <a:solidFill>
                  <a:srgbClr val="000000"/>
                </a:solidFill>
                <a:effectLst/>
                <a:latin typeface="Calibri"/>
                <a:ea typeface="Calibri" panose="020F0502020204030204"/>
                <a:cs typeface="Calibri"/>
              </a:rPr>
              <a:t>Messages de conseil supplémentaires (abordés ultérieurement)</a:t>
            </a:r>
          </a:p>
          <a:p>
            <a:r>
              <a:rPr lang="fr-FR" sz="2400" b="0" i="0" strike="noStrike" cap="none" spc="0" baseline="0" dirty="0">
                <a:solidFill>
                  <a:srgbClr val="000000"/>
                </a:solidFill>
                <a:effectLst/>
                <a:latin typeface="Calibri"/>
                <a:ea typeface="Calibri" panose="020F0502020204030204"/>
                <a:cs typeface="Calibri"/>
              </a:rPr>
              <a:t>Les visites de suivi doivent avoir lieu selon le même calendrier que les clients prenant une PrEP orale quotidienne</a:t>
            </a:r>
          </a:p>
          <a:p>
            <a:r>
              <a:rPr lang="fr-FR" sz="2400" b="0" i="0" strike="noStrike" cap="none" spc="0" baseline="0" dirty="0">
                <a:solidFill>
                  <a:srgbClr val="000000"/>
                </a:solidFill>
                <a:effectLst/>
                <a:latin typeface="Calibri"/>
                <a:ea typeface="Calibri" panose="020F0502020204030204"/>
                <a:cs typeface="Calibri"/>
              </a:rPr>
              <a:t>Auparavant, l’infection chronique par l’hépatite B était une contre-indication à l’utilisation de l’ED-PrEP. En octobre 2021, l’OMS a indiqué que cette contre-indication était supprimée. Par conséquent, le dépistage de l’hépatite B n’est plus nécessaire.</a:t>
            </a:r>
          </a:p>
          <a:p>
            <a:pPr marL="0" indent="0">
              <a:buNone/>
            </a:pPr>
            <a:r>
              <a:rPr lang="fr-FR" sz="2400" b="0" i="0" strike="noStrike" cap="none" spc="0" baseline="0" dirty="0">
                <a:solidFill>
                  <a:srgbClr val="000000"/>
                </a:solidFill>
                <a:effectLst/>
                <a:latin typeface="Calibri"/>
                <a:ea typeface="Calibri" panose="020F0502020204030204"/>
                <a:cs typeface="Calibri"/>
              </a:rPr>
              <a:t>*Les visites de suivi sont des visites au cours desquelles des procédures autres que la distribution du médicament ont lieu.</a:t>
            </a:r>
          </a:p>
          <a:p>
            <a:endParaRPr lang="en-US" dirty="0"/>
          </a:p>
        </p:txBody>
      </p:sp>
    </p:spTree>
    <p:extLst>
      <p:ext uri="{BB962C8B-B14F-4D97-AF65-F5344CB8AC3E}">
        <p14:creationId xmlns:p14="http://schemas.microsoft.com/office/powerpoint/2010/main" val="146025871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 dépistage de l’hépatite B est nécessaire pour débuter un schéma d’ED-PrEP.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endParaRPr lang="en-US" sz="2600" dirty="0">
              <a:solidFill>
                <a:srgbClr val="000000"/>
              </a:solidFill>
              <a:latin typeface="+mj-lt"/>
              <a:cs typeface="Calibri"/>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Faux</a:t>
            </a:r>
            <a:endParaRPr lang="en-US" sz="2600" i="0" dirty="0">
              <a:effectLst/>
              <a:latin typeface="+mj-lt"/>
              <a:cs typeface="Calibri"/>
            </a:endParaRPr>
          </a:p>
          <a:p>
            <a:pPr marL="0" indent="0">
              <a:buNone/>
            </a:pPr>
            <a:endParaRPr lang="en-US" sz="2600" i="0" dirty="0">
              <a:effectLst/>
              <a:latin typeface="+mj-lt"/>
            </a:endParaRPr>
          </a:p>
        </p:txBody>
      </p:sp>
    </p:spTree>
    <p:extLst>
      <p:ext uri="{BB962C8B-B14F-4D97-AF65-F5344CB8AC3E}">
        <p14:creationId xmlns:p14="http://schemas.microsoft.com/office/powerpoint/2010/main" val="284272046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 dépistage de l’hépatite B est nécessaire pour débuter un schéma d’ED-PrEP.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50" indent="-514350">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endParaRPr lang="en-US" sz="2600" dirty="0">
              <a:solidFill>
                <a:srgbClr val="000000"/>
              </a:solidFill>
              <a:latin typeface="+mj-lt"/>
              <a:cs typeface="Calibri"/>
            </a:endParaRPr>
          </a:p>
          <a:p>
            <a:pPr marL="514350" indent="-514350">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endParaRPr lang="en-US" sz="2600" i="0" u="sng" dirty="0">
              <a:effectLst/>
              <a:latin typeface="+mj-lt"/>
              <a:cs typeface="Calibri"/>
            </a:endParaRPr>
          </a:p>
        </p:txBody>
      </p:sp>
      <p:sp>
        <p:nvSpPr>
          <p:cNvPr id="4" name="Content Placeholder 2">
            <a:extLst>
              <a:ext uri="{FF2B5EF4-FFF2-40B4-BE49-F238E27FC236}">
                <a16:creationId xmlns:a16="http://schemas.microsoft.com/office/drawing/2014/main" id="{9AEC0C6A-973E-48B7-98CB-2180DBB13D21}"/>
              </a:ext>
            </a:extLst>
          </p:cNvPr>
          <p:cNvSpPr txBox="1"/>
          <p:nvPr/>
        </p:nvSpPr>
        <p:spPr bwMode="auto">
          <a:xfrm>
            <a:off x="1148933" y="5184651"/>
            <a:ext cx="10433470" cy="886967"/>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La nécessité de dépister l’hépatite B chez les utilisateurs de l’ED-PrEP est une directive obsolète de l’OMS. Il ne s’agit plus d’une contre-indication à l’utilisation de l’ED-PrEP.</a:t>
            </a:r>
          </a:p>
        </p:txBody>
      </p:sp>
    </p:spTree>
    <p:extLst>
      <p:ext uri="{BB962C8B-B14F-4D97-AF65-F5344CB8AC3E}">
        <p14:creationId xmlns:p14="http://schemas.microsoft.com/office/powerpoint/2010/main" val="109101740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C76F-090F-4314-BA0F-6608052C3F99}"/>
              </a:ext>
            </a:extLst>
          </p:cNvPr>
          <p:cNvSpPr>
            <a:spLocks noGrp="1"/>
          </p:cNvSpPr>
          <p:nvPr>
            <p:ph type="title"/>
          </p:nvPr>
        </p:nvSpPr>
        <p:spPr/>
        <p:txBody>
          <a:bodyPr anchor="ctr">
            <a:normAutofit/>
          </a:bodyPr>
          <a:lstStyle/>
          <a:p>
            <a:r>
              <a:rPr lang="fr-FR" sz="3400" b="1" i="0" strike="noStrike" cap="none" spc="0" baseline="0" dirty="0">
                <a:solidFill>
                  <a:srgbClr val="1F497D"/>
                </a:solidFill>
                <a:effectLst/>
                <a:latin typeface="Calibri"/>
                <a:ea typeface="Calibri" panose="020F0502020204030204"/>
                <a:cs typeface="Calibri"/>
              </a:rPr>
              <a:t>Distribution des médicaments d’ED-PrEP</a:t>
            </a:r>
          </a:p>
        </p:txBody>
      </p:sp>
      <p:sp>
        <p:nvSpPr>
          <p:cNvPr id="3" name="Content Placeholder 2">
            <a:extLst>
              <a:ext uri="{FF2B5EF4-FFF2-40B4-BE49-F238E27FC236}">
                <a16:creationId xmlns:a16="http://schemas.microsoft.com/office/drawing/2014/main" id="{02F31D60-003B-442F-9F49-AE132FADFDAB}"/>
              </a:ext>
            </a:extLst>
          </p:cNvPr>
          <p:cNvSpPr>
            <a:spLocks noGrp="1"/>
          </p:cNvSpPr>
          <p:nvPr>
            <p:ph sz="quarter" idx="10"/>
          </p:nvPr>
        </p:nvSpPr>
        <p:spPr/>
        <p:txBody>
          <a:bodyPr>
            <a:normAutofit lnSpcReduction="10000"/>
          </a:bodyPr>
          <a:lstStyle/>
          <a:p>
            <a:r>
              <a:rPr lang="fr-FR" sz="2000" b="0" i="0" strike="noStrike" cap="none" spc="0" baseline="0" dirty="0">
                <a:solidFill>
                  <a:srgbClr val="000000"/>
                </a:solidFill>
                <a:effectLst/>
                <a:latin typeface="Calibri"/>
                <a:ea typeface="Calibri" panose="020F0502020204030204"/>
                <a:cs typeface="Calibri"/>
              </a:rPr>
              <a:t>Si les clients utilisent l’ED-PrEP, leur réserve de médicaments peut durer plus longtemps. Les clients doivent apprendre à vérifier les dates d’expiration des flacons et être informés qu’ils ne doivent pas prendre de comprimés périmés.</a:t>
            </a:r>
          </a:p>
          <a:p>
            <a:r>
              <a:rPr lang="fr-FR" sz="2000" b="0" i="0" strike="noStrike" cap="none" spc="0" baseline="0" dirty="0">
                <a:solidFill>
                  <a:srgbClr val="000000"/>
                </a:solidFill>
                <a:effectLst/>
                <a:latin typeface="Calibri"/>
                <a:ea typeface="Calibri" panose="020F0502020204030204"/>
                <a:cs typeface="Calibri"/>
              </a:rPr>
              <a:t>Instauration : Distribuer un flacon pour les visites de suivi à un mois. Distribuer trois flacons si les rendez-vous ne sont que trimestriels</a:t>
            </a:r>
          </a:p>
          <a:p>
            <a:r>
              <a:rPr lang="fr-FR" sz="2000" b="0" i="0" strike="noStrike" cap="none" spc="0" baseline="0" dirty="0">
                <a:solidFill>
                  <a:srgbClr val="000000"/>
                </a:solidFill>
                <a:effectLst/>
                <a:latin typeface="Calibri"/>
                <a:ea typeface="Calibri" panose="020F0502020204030204"/>
                <a:cs typeface="Calibri"/>
              </a:rPr>
              <a:t>Visites de suivi : </a:t>
            </a:r>
          </a:p>
          <a:p>
            <a:pPr lvl="1">
              <a:buClr>
                <a:schemeClr val="tx2"/>
              </a:buClr>
              <a:buFont typeface="Arial" panose="020B0604020202020204" pitchFamily="34" charset="0"/>
              <a:buChar char="•"/>
            </a:pPr>
            <a:r>
              <a:rPr lang="fr-FR" sz="2000" b="0" i="0" strike="noStrike" cap="none" spc="0" baseline="0" dirty="0">
                <a:solidFill>
                  <a:srgbClr val="000000"/>
                </a:solidFill>
                <a:effectLst/>
                <a:latin typeface="Calibri"/>
                <a:ea typeface="Calibri" panose="020F0502020204030204"/>
                <a:cs typeface="Calibri"/>
              </a:rPr>
              <a:t>Les clients n’ont pas toujours besoin d’un renouvellement complet lors de chaque visite de suivi.</a:t>
            </a:r>
          </a:p>
          <a:p>
            <a:pPr lvl="1">
              <a:buClr>
                <a:schemeClr val="tx2"/>
              </a:buClr>
              <a:buFont typeface="Arial" panose="020B0604020202020204" pitchFamily="34" charset="0"/>
              <a:buChar char="•"/>
            </a:pPr>
            <a:r>
              <a:rPr lang="fr-FR" sz="2000" b="0" i="0" strike="noStrike" cap="none" spc="0" baseline="0" dirty="0">
                <a:solidFill>
                  <a:srgbClr val="000000"/>
                </a:solidFill>
                <a:effectLst/>
                <a:latin typeface="Calibri"/>
                <a:ea typeface="Calibri" panose="020F0502020204030204"/>
                <a:cs typeface="Calibri"/>
              </a:rPr>
              <a:t>Les clients doivent avoir suffisamment de comprimés entre les visites s’ils sont amenés à utiliser la PrEP orale quotidiennement.</a:t>
            </a:r>
          </a:p>
          <a:p>
            <a:pPr lvl="1">
              <a:buClr>
                <a:schemeClr val="tx2"/>
              </a:buClr>
              <a:buFont typeface="Arial" panose="020B0604020202020204" pitchFamily="34" charset="0"/>
              <a:buChar char="•"/>
            </a:pPr>
            <a:r>
              <a:rPr lang="fr-FR" sz="2000" b="0" i="0" strike="noStrike" cap="none" spc="0" baseline="0" dirty="0">
                <a:solidFill>
                  <a:srgbClr val="000000"/>
                </a:solidFill>
                <a:effectLst/>
                <a:latin typeface="Calibri"/>
                <a:ea typeface="Calibri" panose="020F0502020204030204"/>
                <a:cs typeface="Calibri"/>
              </a:rPr>
              <a:t>Distribuer </a:t>
            </a:r>
            <a:r>
              <a:rPr lang="fr-FR" sz="2000" b="0" i="0" strike="noStrike" cap="none" spc="0" baseline="0" dirty="0">
                <a:solidFill>
                  <a:srgbClr val="8064A2"/>
                </a:solidFill>
                <a:effectLst/>
                <a:latin typeface="Calibri"/>
                <a:ea typeface="Calibri" panose="020F0502020204030204"/>
                <a:cs typeface="Calibri"/>
              </a:rPr>
              <a:t>[nombre de mois jusqu’à la prochaine visite] </a:t>
            </a:r>
            <a:r>
              <a:rPr lang="fr-FR" sz="2000" b="0" i="0" strike="noStrike" cap="none" spc="0" baseline="0" dirty="0">
                <a:solidFill>
                  <a:srgbClr val="000000"/>
                </a:solidFill>
                <a:effectLst/>
                <a:latin typeface="Calibri"/>
                <a:ea typeface="Calibri" panose="020F0502020204030204"/>
                <a:cs typeface="Calibri"/>
              </a:rPr>
              <a:t>– </a:t>
            </a:r>
            <a:r>
              <a:rPr lang="fr-FR" sz="2000" b="0" i="0" strike="noStrike" cap="none" spc="0" baseline="0" dirty="0">
                <a:solidFill>
                  <a:srgbClr val="8064A2"/>
                </a:solidFill>
                <a:effectLst/>
                <a:latin typeface="Calibri"/>
                <a:ea typeface="Calibri" panose="020F0502020204030204"/>
                <a:cs typeface="Calibri"/>
              </a:rPr>
              <a:t>[nombre de flacons pleins et non ouverts que le client a à domicile]</a:t>
            </a:r>
          </a:p>
          <a:p>
            <a:pPr lvl="1"/>
            <a:endParaRPr lang="en-US" sz="2000" dirty="0">
              <a:solidFill>
                <a:schemeClr val="accent4"/>
              </a:solidFill>
            </a:endParaRPr>
          </a:p>
          <a:p>
            <a:endParaRPr lang="en-US" sz="2000" dirty="0"/>
          </a:p>
        </p:txBody>
      </p:sp>
      <p:pic>
        <p:nvPicPr>
          <p:cNvPr id="4" name="Graphic 3" descr="Medicine">
            <a:extLst>
              <a:ext uri="{FF2B5EF4-FFF2-40B4-BE49-F238E27FC236}">
                <a16:creationId xmlns:a16="http://schemas.microsoft.com/office/drawing/2014/main" id="{AC15794C-6170-4B2A-A516-EA7BC05D0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0504" y="22333"/>
            <a:ext cx="1725143" cy="1725143"/>
          </a:xfrm>
          <a:prstGeom prst="rect">
            <a:avLst/>
          </a:prstGeom>
        </p:spPr>
      </p:pic>
    </p:spTree>
    <p:extLst>
      <p:ext uri="{BB962C8B-B14F-4D97-AF65-F5344CB8AC3E}">
        <p14:creationId xmlns:p14="http://schemas.microsoft.com/office/powerpoint/2010/main" val="114115859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C76F-090F-4314-BA0F-6608052C3F99}"/>
              </a:ext>
            </a:extLst>
          </p:cNvPr>
          <p:cNvSpPr>
            <a:spLocks noGrp="1"/>
          </p:cNvSpPr>
          <p:nvPr>
            <p:ph type="title"/>
          </p:nvPr>
        </p:nvSpPr>
        <p:spPr/>
        <p:txBody>
          <a:bodyPr anchor="ctr">
            <a:normAutofit/>
          </a:bodyPr>
          <a:lstStyle/>
          <a:p>
            <a:r>
              <a:rPr lang="fr-FR" sz="3400" b="1" i="0" strike="noStrike" cap="none" spc="0" baseline="0" dirty="0">
                <a:solidFill>
                  <a:srgbClr val="1F497D"/>
                </a:solidFill>
                <a:effectLst/>
                <a:latin typeface="Calibri"/>
                <a:ea typeface="Calibri" panose="020F0502020204030204"/>
                <a:cs typeface="Calibri"/>
              </a:rPr>
              <a:t>Scénario de distribution des médicaments d’ED-PrEP</a:t>
            </a:r>
          </a:p>
        </p:txBody>
      </p:sp>
      <p:sp>
        <p:nvSpPr>
          <p:cNvPr id="3" name="Content Placeholder 2">
            <a:extLst>
              <a:ext uri="{FF2B5EF4-FFF2-40B4-BE49-F238E27FC236}">
                <a16:creationId xmlns:a16="http://schemas.microsoft.com/office/drawing/2014/main" id="{02F31D60-003B-442F-9F49-AE132FADFDAB}"/>
              </a:ext>
            </a:extLst>
          </p:cNvPr>
          <p:cNvSpPr>
            <a:spLocks noGrp="1"/>
          </p:cNvSpPr>
          <p:nvPr>
            <p:ph sz="quarter" idx="10"/>
          </p:nvPr>
        </p:nvSpPr>
        <p:spPr/>
        <p:txBody>
          <a:bodyPr>
            <a:normAutofit/>
          </a:bodyPr>
          <a:lstStyle/>
          <a:p>
            <a:pPr marL="346088" lvl="1" indent="0">
              <a:buNone/>
            </a:pPr>
            <a:r>
              <a:rPr lang="fr-FR" sz="2000" b="0" i="0" strike="noStrike" cap="none" spc="0" baseline="0" dirty="0">
                <a:solidFill>
                  <a:srgbClr val="000000"/>
                </a:solidFill>
                <a:effectLst/>
                <a:latin typeface="Calibri"/>
                <a:ea typeface="Calibri" panose="020F0502020204030204"/>
                <a:cs typeface="Calibri"/>
              </a:rPr>
              <a:t>Kofi utilise l’ED-PrEP. Il revient pour son rendez-vous de suivi à trois mois et prévoit de continuer à utiliser la PrEP orale. Kofi a un flacon non ouvert de PrEP orale à la maison, et son prochain rendez-vous est dans trois mois.</a:t>
            </a:r>
          </a:p>
          <a:p>
            <a:pPr marL="346088" lvl="1" indent="0">
              <a:buNone/>
            </a:pPr>
            <a:endParaRPr lang="en-US" sz="2000" dirty="0"/>
          </a:p>
          <a:p>
            <a:pPr marL="346088" lvl="1" indent="0">
              <a:buNone/>
            </a:pPr>
            <a:r>
              <a:rPr lang="fr-FR" sz="2000" b="0" i="0" strike="noStrike" cap="none" spc="0" baseline="0" dirty="0">
                <a:solidFill>
                  <a:srgbClr val="000000"/>
                </a:solidFill>
                <a:effectLst/>
                <a:latin typeface="Calibri"/>
                <a:ea typeface="Calibri" panose="020F0502020204030204"/>
                <a:cs typeface="Calibri"/>
              </a:rPr>
              <a:t>Combien de flacons faut-il donner à Kofi ?</a:t>
            </a:r>
          </a:p>
          <a:p>
            <a:pPr marL="346088" lvl="1" indent="0">
              <a:buNone/>
            </a:pPr>
            <a:endParaRPr lang="en-US" sz="2000" dirty="0"/>
          </a:p>
          <a:p>
            <a:pPr marL="346088" lvl="1" indent="0">
              <a:buNone/>
            </a:pPr>
            <a:r>
              <a:rPr lang="fr-FR" sz="2000" b="0" i="0" strike="noStrike" cap="none" spc="0" baseline="0" dirty="0">
                <a:solidFill>
                  <a:srgbClr val="8064A2"/>
                </a:solidFill>
                <a:effectLst/>
                <a:latin typeface="Calibri"/>
                <a:ea typeface="Calibri" panose="020F0502020204030204"/>
                <a:cs typeface="Calibri"/>
              </a:rPr>
              <a:t>[nombre de mois jusqu’à la prochaine visite] </a:t>
            </a:r>
            <a:r>
              <a:rPr lang="fr-FR" sz="2000" b="0" i="0" strike="noStrike" cap="none" spc="0" baseline="0" dirty="0">
                <a:solidFill>
                  <a:srgbClr val="000000"/>
                </a:solidFill>
                <a:effectLst/>
                <a:latin typeface="Calibri"/>
                <a:ea typeface="Calibri" panose="020F0502020204030204"/>
                <a:cs typeface="Calibri"/>
              </a:rPr>
              <a:t>- </a:t>
            </a:r>
            <a:r>
              <a:rPr lang="fr-FR" sz="2000" b="0" i="0" strike="noStrike" cap="none" spc="0" baseline="0" dirty="0">
                <a:solidFill>
                  <a:srgbClr val="4F81BD"/>
                </a:solidFill>
                <a:effectLst/>
                <a:latin typeface="Calibri"/>
                <a:ea typeface="Calibri" panose="020F0502020204030204"/>
                <a:cs typeface="Calibri"/>
              </a:rPr>
              <a:t>[nombre de flacons pleins et non ouverts que le client a à la maison] = </a:t>
            </a:r>
            <a:r>
              <a:rPr lang="fr-FR" sz="2000" b="0" i="0" strike="noStrike" cap="none" spc="0" baseline="0" dirty="0">
                <a:solidFill>
                  <a:srgbClr val="000000"/>
                </a:solidFill>
                <a:effectLst/>
                <a:latin typeface="Calibri"/>
                <a:ea typeface="Calibri" panose="020F0502020204030204"/>
                <a:cs typeface="Calibri"/>
              </a:rPr>
              <a:t>nombre de flacons à distribuer</a:t>
            </a:r>
          </a:p>
          <a:p>
            <a:pPr lvl="1"/>
            <a:endParaRPr lang="en-US" sz="2000" dirty="0">
              <a:solidFill>
                <a:schemeClr val="accent4"/>
              </a:solidFill>
            </a:endParaRPr>
          </a:p>
          <a:p>
            <a:endParaRPr lang="en-US" sz="2000" dirty="0"/>
          </a:p>
        </p:txBody>
      </p:sp>
      <p:sp>
        <p:nvSpPr>
          <p:cNvPr id="7" name="TextBox 6">
            <a:extLst>
              <a:ext uri="{FF2B5EF4-FFF2-40B4-BE49-F238E27FC236}">
                <a16:creationId xmlns:a16="http://schemas.microsoft.com/office/drawing/2014/main" id="{4D4C3008-5F90-420B-AC56-3C4629480A1B}"/>
              </a:ext>
            </a:extLst>
          </p:cNvPr>
          <p:cNvSpPr txBox="1"/>
          <p:nvPr/>
        </p:nvSpPr>
        <p:spPr>
          <a:xfrm>
            <a:off x="4771723" y="5869981"/>
            <a:ext cx="7269387" cy="396240"/>
          </a:xfrm>
          <a:prstGeom prst="rect">
            <a:avLst/>
          </a:prstGeom>
          <a:noFill/>
        </p:spPr>
        <p:txBody>
          <a:bodyPr wrap="square" rtlCol="0">
            <a:spAutoFit/>
          </a:bodyPr>
          <a:lstStyle/>
          <a:p>
            <a:r>
              <a:rPr lang="fr-FR" sz="2000" b="0" i="0" strike="noStrike" cap="none" spc="0" baseline="0" dirty="0">
                <a:solidFill>
                  <a:srgbClr val="000000"/>
                </a:solidFill>
                <a:effectLst/>
                <a:latin typeface="Calibri"/>
                <a:ea typeface="Calibri" panose="020F0502020204030204"/>
                <a:cs typeface="Calibri"/>
              </a:rPr>
              <a:t> </a:t>
            </a:r>
            <a:r>
              <a:rPr lang="fr-FR" sz="2000" b="0" i="0" strike="noStrike" cap="none" spc="0" baseline="0" dirty="0">
                <a:solidFill>
                  <a:srgbClr val="8064A2"/>
                </a:solidFill>
                <a:effectLst/>
                <a:latin typeface="Calibri"/>
                <a:ea typeface="Calibri" panose="020F0502020204030204"/>
                <a:cs typeface="Calibri"/>
              </a:rPr>
              <a:t>3 (mois)</a:t>
            </a:r>
            <a:r>
              <a:rPr lang="fr-FR" sz="2000" b="0" i="0" strike="noStrike" cap="none" spc="0" baseline="0" dirty="0">
                <a:solidFill>
                  <a:srgbClr val="000000"/>
                </a:solidFill>
                <a:effectLst/>
                <a:latin typeface="Calibri"/>
                <a:ea typeface="Calibri" panose="020F0502020204030204"/>
                <a:cs typeface="Calibri"/>
              </a:rPr>
              <a:t> – </a:t>
            </a:r>
            <a:r>
              <a:rPr lang="fr-FR" sz="2000" b="0" i="0" strike="noStrike" cap="none" spc="0" baseline="0" dirty="0">
                <a:solidFill>
                  <a:srgbClr val="4F81BD"/>
                </a:solidFill>
                <a:effectLst/>
                <a:latin typeface="Calibri"/>
                <a:ea typeface="Calibri" panose="020F0502020204030204"/>
                <a:cs typeface="Calibri"/>
              </a:rPr>
              <a:t>1 (flacon à domicile)</a:t>
            </a:r>
            <a:r>
              <a:rPr lang="fr-FR" sz="2000" b="0" i="0" strike="noStrike" cap="none" spc="0" baseline="0" dirty="0">
                <a:solidFill>
                  <a:srgbClr val="000000"/>
                </a:solidFill>
                <a:effectLst/>
                <a:latin typeface="Calibri"/>
                <a:ea typeface="Calibri" panose="020F0502020204030204"/>
                <a:cs typeface="Calibri"/>
              </a:rPr>
              <a:t> = 2 flacons à distribuer</a:t>
            </a:r>
          </a:p>
        </p:txBody>
      </p:sp>
      <p:pic>
        <p:nvPicPr>
          <p:cNvPr id="6" name="Graphic 5" descr="Medicine">
            <a:extLst>
              <a:ext uri="{FF2B5EF4-FFF2-40B4-BE49-F238E27FC236}">
                <a16:creationId xmlns:a16="http://schemas.microsoft.com/office/drawing/2014/main" id="{022FD3EA-B16B-46BA-AAC0-2BD966DBAC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0504" y="22333"/>
            <a:ext cx="1725143" cy="1725143"/>
          </a:xfrm>
          <a:prstGeom prst="rect">
            <a:avLst/>
          </a:prstGeom>
        </p:spPr>
      </p:pic>
    </p:spTree>
    <p:extLst>
      <p:ext uri="{BB962C8B-B14F-4D97-AF65-F5344CB8AC3E}">
        <p14:creationId xmlns:p14="http://schemas.microsoft.com/office/powerpoint/2010/main" val="336430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4554-B7DD-4369-ABC0-EC4619CC0664}"/>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Autre remarque sur la terminologie</a:t>
            </a:r>
          </a:p>
        </p:txBody>
      </p:sp>
      <p:sp>
        <p:nvSpPr>
          <p:cNvPr id="3" name="Content Placeholder 2">
            <a:extLst>
              <a:ext uri="{FF2B5EF4-FFF2-40B4-BE49-F238E27FC236}">
                <a16:creationId xmlns:a16="http://schemas.microsoft.com/office/drawing/2014/main" id="{1FF67072-B791-48AA-BEBD-303C207C0D18}"/>
              </a:ext>
            </a:extLst>
          </p:cNvPr>
          <p:cNvSpPr>
            <a:spLocks noGrp="1"/>
          </p:cNvSpPr>
          <p:nvPr>
            <p:ph idx="1"/>
          </p:nvPr>
        </p:nvSpPr>
        <p:spPr/>
        <p:txBody>
          <a:bodyPr>
            <a:normAutofit/>
          </a:bodyPr>
          <a:lstStyle/>
          <a:p>
            <a:pPr marL="257175" indent="-257175"/>
            <a:r>
              <a:rPr lang="fr-FR" sz="2200" b="0" i="0" strike="noStrike" cap="none" spc="0" baseline="0" dirty="0">
                <a:solidFill>
                  <a:srgbClr val="000000"/>
                </a:solidFill>
                <a:effectLst/>
                <a:latin typeface="Calibri"/>
                <a:ea typeface="Calibri" panose="020F0502020204030204"/>
                <a:cs typeface="Calibri"/>
              </a:rPr>
              <a:t>La formation utilisera également deux expressions pour parler des différentes manières d’utiliser la PrEP orale. Ces expressions sont utilisées parce qu’elles sont plus précises dans la mesure où elles permettent de parler plus clairement de la manière dont la PrEP fonctionne chez des personnes ayant des corps différents sans confondre le genre et le sexe assigné à la naissance.</a:t>
            </a:r>
            <a:endParaRPr lang="en-US"/>
          </a:p>
          <a:p>
            <a:pPr marL="556895" lvl="1" indent="-213995"/>
            <a:r>
              <a:rPr lang="fr-FR" sz="2200" b="0" i="0" strike="noStrike" cap="none" spc="0" baseline="0" dirty="0">
                <a:solidFill>
                  <a:srgbClr val="000000"/>
                </a:solidFill>
                <a:effectLst/>
                <a:latin typeface="Calibri"/>
                <a:ea typeface="Calibri" panose="020F0502020204030204"/>
                <a:cs typeface="Calibri"/>
              </a:rPr>
              <a:t>Personnes assignées hommes à la naissance (PAHN</a:t>
            </a:r>
            <a:r>
              <a:rPr lang="fr-FR" sz="2200" dirty="0">
                <a:solidFill>
                  <a:srgbClr val="000000"/>
                </a:solidFill>
                <a:latin typeface="Calibri"/>
                <a:ea typeface="Calibri" panose="020F0502020204030204"/>
                <a:cs typeface="Calibri"/>
              </a:rPr>
              <a:t>):</a:t>
            </a:r>
            <a:endParaRPr lang="fr-FR" sz="2200" b="0" i="0" strike="noStrike" cap="none" spc="0" baseline="0" dirty="0">
              <a:solidFill>
                <a:srgbClr val="000000"/>
              </a:solidFill>
              <a:effectLst/>
              <a:latin typeface="Calibri"/>
              <a:ea typeface="Calibri" panose="020F0502020204030204"/>
              <a:cs typeface="Calibri"/>
            </a:endParaRPr>
          </a:p>
          <a:p>
            <a:pPr marL="857250" lvl="2" indent="-171450"/>
            <a:r>
              <a:rPr lang="fr-FR" sz="2200" b="0" i="0" strike="noStrike" cap="none" spc="0" baseline="0" dirty="0">
                <a:solidFill>
                  <a:srgbClr val="000000"/>
                </a:solidFill>
                <a:effectLst/>
                <a:latin typeface="Calibri"/>
                <a:ea typeface="Calibri" panose="020F0502020204030204"/>
                <a:cs typeface="Calibri"/>
              </a:rPr>
              <a:t>Comprend généralement : Hommes cisgenres*, femmes transgenres, certaines personnes non binaires</a:t>
            </a:r>
          </a:p>
          <a:p>
            <a:pPr marL="556895" lvl="1" indent="-213995"/>
            <a:r>
              <a:rPr lang="fr-FR" sz="2200" b="0" i="0" strike="noStrike" cap="none" spc="0" baseline="0" dirty="0">
                <a:solidFill>
                  <a:srgbClr val="000000"/>
                </a:solidFill>
                <a:effectLst/>
                <a:latin typeface="Calibri"/>
                <a:ea typeface="Calibri" panose="020F0502020204030204"/>
                <a:cs typeface="Calibri"/>
              </a:rPr>
              <a:t>Personnes assignées femmes à la naissance (PAFN</a:t>
            </a:r>
            <a:r>
              <a:rPr lang="fr-FR" sz="2200" dirty="0">
                <a:solidFill>
                  <a:srgbClr val="000000"/>
                </a:solidFill>
                <a:latin typeface="Calibri"/>
                <a:ea typeface="Calibri" panose="020F0502020204030204"/>
                <a:cs typeface="Calibri"/>
              </a:rPr>
              <a:t>):</a:t>
            </a:r>
            <a:endParaRPr lang="fr-FR" sz="2200" b="0" i="0" strike="noStrike" cap="none" spc="0" baseline="0" dirty="0">
              <a:solidFill>
                <a:srgbClr val="000000"/>
              </a:solidFill>
              <a:effectLst/>
              <a:latin typeface="Calibri"/>
              <a:ea typeface="Calibri" panose="020F0502020204030204"/>
              <a:cs typeface="Calibri"/>
            </a:endParaRPr>
          </a:p>
          <a:p>
            <a:pPr marL="857250" lvl="2" indent="-171450"/>
            <a:r>
              <a:rPr lang="fr-FR" sz="2200" b="0" i="0" strike="noStrike" cap="none" spc="0" baseline="0" dirty="0">
                <a:solidFill>
                  <a:srgbClr val="000000"/>
                </a:solidFill>
                <a:effectLst/>
                <a:latin typeface="Calibri"/>
                <a:ea typeface="Calibri" panose="020F0502020204030204"/>
                <a:cs typeface="Calibri"/>
              </a:rPr>
              <a:t>Comprend généralement : Femmes cisgenres*, hommes transgenres, certaines personnes non-binaires</a:t>
            </a:r>
          </a:p>
        </p:txBody>
      </p:sp>
      <p:sp>
        <p:nvSpPr>
          <p:cNvPr id="4" name="TextBox 3">
            <a:extLst>
              <a:ext uri="{FF2B5EF4-FFF2-40B4-BE49-F238E27FC236}">
                <a16:creationId xmlns:a16="http://schemas.microsoft.com/office/drawing/2014/main" id="{6892ADE5-7AFE-48FF-BF37-6C9E6A675124}"/>
              </a:ext>
            </a:extLst>
          </p:cNvPr>
          <p:cNvSpPr txBox="1"/>
          <p:nvPr/>
        </p:nvSpPr>
        <p:spPr>
          <a:xfrm>
            <a:off x="1145035" y="5892226"/>
            <a:ext cx="10125762" cy="64008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*Cisgenre est un terme utilisé pour décrire une personne dont le sentiment d’identité personnelle et le genre correspondent au sexe qui lui a été assigné à la naissance. Par ex., les femmes cisgenres ont été assignées au sexe féminin à la naissance et s’identifient comme des femmes.</a:t>
            </a:r>
          </a:p>
          <a:p>
            <a:endParaRPr lang="en-US" sz="1200" dirty="0"/>
          </a:p>
        </p:txBody>
      </p:sp>
    </p:spTree>
    <p:extLst>
      <p:ext uri="{BB962C8B-B14F-4D97-AF65-F5344CB8AC3E}">
        <p14:creationId xmlns:p14="http://schemas.microsoft.com/office/powerpoint/2010/main" val="59623699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Quelle quantité de PrEP orale doit être distribuée lors des visites de suivi pour les personnes utilisant l’ED-PrEP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flacon à chaque visite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flacon par mois jusqu’à la prochaine visite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Ne pas distribuer si le client a des flacons non ouverts à la maison  </a:t>
            </a:r>
          </a:p>
          <a:p>
            <a:pPr marL="342913" indent="-342913">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Un flacon par mois jusqu’à la prochaine visite moins le nombre de flacons pleins/non ouverts que le client a à domicile </a:t>
            </a:r>
          </a:p>
          <a:p>
            <a:pPr marL="0" indent="0">
              <a:buNone/>
            </a:pPr>
            <a:endParaRPr lang="en-US" sz="2600" i="0" dirty="0">
              <a:effectLst/>
              <a:latin typeface="+mj-lt"/>
            </a:endParaRPr>
          </a:p>
        </p:txBody>
      </p:sp>
    </p:spTree>
    <p:extLst>
      <p:ext uri="{BB962C8B-B14F-4D97-AF65-F5344CB8AC3E}">
        <p14:creationId xmlns:p14="http://schemas.microsoft.com/office/powerpoint/2010/main" val="155707980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normAutofit/>
          </a:bodyPr>
          <a:lstStyle/>
          <a:p>
            <a:pPr marL="0" indent="0">
              <a:buNone/>
            </a:pPr>
            <a:r>
              <a:rPr lang="fr-FR" sz="2200" b="1" i="0" strike="noStrike" cap="none" spc="0" baseline="0" dirty="0">
                <a:solidFill>
                  <a:srgbClr val="000000"/>
                </a:solidFill>
                <a:effectLst/>
                <a:latin typeface="Calibri"/>
                <a:ea typeface="Calibri" panose="020F0502020204030204"/>
                <a:cs typeface="Calibri"/>
              </a:rPr>
              <a:t>Quelle quantité de PrEP orale doit être distribuée lors des visites de suivi pour les personnes utilisant l’ED-PrEP ?</a:t>
            </a:r>
            <a:endParaRPr lang="en-US" sz="2200" b="1" dirty="0">
              <a:solidFill>
                <a:srgbClr val="000000"/>
              </a:solidFill>
              <a:latin typeface="+mj-lt"/>
              <a:cs typeface="Calibri"/>
            </a:endParaRPr>
          </a:p>
          <a:p>
            <a:pPr marL="342913" indent="-342913">
              <a:buFont typeface="+mj-lt"/>
              <a:buAutoNum type="alphaLcParenR"/>
            </a:pPr>
            <a:r>
              <a:rPr lang="fr-FR" sz="2200" b="0" i="0" strike="noStrike" cap="none" spc="0" baseline="0" dirty="0">
                <a:solidFill>
                  <a:srgbClr val="000000"/>
                </a:solidFill>
                <a:effectLst/>
                <a:latin typeface="Calibri"/>
                <a:ea typeface="Calibri" panose="020F0502020204030204"/>
                <a:cs typeface="Calibri"/>
              </a:rPr>
              <a:t>Un flacon à chaque visite </a:t>
            </a:r>
            <a:endParaRPr lang="en-US" sz="2200" dirty="0">
              <a:latin typeface="+mj-lt"/>
              <a:cs typeface="Calibri"/>
            </a:endParaRPr>
          </a:p>
          <a:p>
            <a:pPr marL="342913" indent="-342913">
              <a:buFont typeface="+mj-lt"/>
              <a:buAutoNum type="alphaLcParenR"/>
            </a:pPr>
            <a:r>
              <a:rPr lang="fr-FR" sz="2200" b="0" i="0" strike="noStrike" cap="none" spc="0" baseline="0" dirty="0">
                <a:solidFill>
                  <a:srgbClr val="000000"/>
                </a:solidFill>
                <a:effectLst/>
                <a:latin typeface="Calibri"/>
                <a:ea typeface="Calibri" panose="020F0502020204030204"/>
                <a:cs typeface="Calibri"/>
              </a:rPr>
              <a:t>Un flacon par mois jusqu’à la prochaine visite </a:t>
            </a:r>
            <a:endParaRPr lang="en-US" sz="2200" dirty="0">
              <a:latin typeface="+mj-lt"/>
              <a:cs typeface="Calibri"/>
            </a:endParaRPr>
          </a:p>
          <a:p>
            <a:pPr marL="342913" indent="-342913">
              <a:buFont typeface="+mj-lt"/>
              <a:buAutoNum type="alphaLcParenR"/>
            </a:pPr>
            <a:r>
              <a:rPr lang="fr-FR" sz="2200" b="0" i="0" strike="noStrike" cap="none" spc="0" baseline="0" dirty="0">
                <a:solidFill>
                  <a:srgbClr val="000000"/>
                </a:solidFill>
                <a:effectLst/>
                <a:latin typeface="Calibri"/>
                <a:ea typeface="Calibri" panose="020F0502020204030204"/>
                <a:cs typeface="Calibri"/>
              </a:rPr>
              <a:t>Ne pas distribuer si le client a des flacons non ouverts à la maison  </a:t>
            </a:r>
            <a:endParaRPr lang="en-US" sz="2200" dirty="0">
              <a:latin typeface="+mj-lt"/>
              <a:cs typeface="Calibri"/>
            </a:endParaRPr>
          </a:p>
          <a:p>
            <a:pPr marL="342913" indent="-342913">
              <a:buFont typeface="+mj-lt"/>
              <a:buAutoNum type="alphaLcParenR"/>
            </a:pPr>
            <a:r>
              <a:rPr lang="fr-FR" sz="2200" b="0" i="0" u="sng" strike="noStrike" cap="none" spc="0" baseline="0" dirty="0">
                <a:solidFill>
                  <a:srgbClr val="000000"/>
                </a:solidFill>
                <a:effectLst/>
                <a:uFill>
                  <a:solidFill>
                    <a:srgbClr val="000000"/>
                  </a:solidFill>
                </a:uFill>
                <a:latin typeface="Calibri"/>
                <a:ea typeface="Calibri" panose="020F0502020204030204"/>
                <a:cs typeface="Calibri"/>
              </a:rPr>
              <a:t>Un flacon par mois jusqu’à la prochaine visite moins le nombre de flacons pleins/non ouverts que le client a à domicile </a:t>
            </a:r>
            <a:endParaRPr lang="en-US" sz="2200" u="sng" dirty="0">
              <a:latin typeface="+mj-lt"/>
              <a:cs typeface="Calibri"/>
            </a:endParaRPr>
          </a:p>
          <a:p>
            <a:pPr marL="0" indent="0">
              <a:buNone/>
            </a:pPr>
            <a:endParaRPr lang="en-US" sz="2200" i="0" dirty="0">
              <a:effectLst/>
              <a:latin typeface="+mj-lt"/>
            </a:endParaRPr>
          </a:p>
        </p:txBody>
      </p:sp>
      <p:sp>
        <p:nvSpPr>
          <p:cNvPr id="4" name="Content Placeholder 2">
            <a:extLst>
              <a:ext uri="{FF2B5EF4-FFF2-40B4-BE49-F238E27FC236}">
                <a16:creationId xmlns:a16="http://schemas.microsoft.com/office/drawing/2014/main" id="{32C2F5CE-8AD2-4DDC-BA37-AF73EA7F29ED}"/>
              </a:ext>
            </a:extLst>
          </p:cNvPr>
          <p:cNvSpPr txBox="1"/>
          <p:nvPr/>
        </p:nvSpPr>
        <p:spPr bwMode="auto">
          <a:xfrm>
            <a:off x="1148933" y="5239512"/>
            <a:ext cx="10433470" cy="832103"/>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Il est important que les utilisateurs de l’ED-PrEP disposent de suffisamment de médicaments de PrEP orale pour passer du schéma à la demande à une utilisation quotidienne, si nécessaire.</a:t>
            </a:r>
          </a:p>
        </p:txBody>
      </p:sp>
    </p:spTree>
    <p:extLst>
      <p:ext uri="{BB962C8B-B14F-4D97-AF65-F5344CB8AC3E}">
        <p14:creationId xmlns:p14="http://schemas.microsoft.com/office/powerpoint/2010/main" val="119319792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6DB7-30A2-42B6-8E44-EAAE619FB14E}"/>
              </a:ext>
            </a:extLst>
          </p:cNvPr>
          <p:cNvSpPr>
            <a:spLocks noGrp="1"/>
          </p:cNvSpPr>
          <p:nvPr>
            <p:ph type="title"/>
          </p:nvPr>
        </p:nvSpPr>
        <p:spPr/>
        <p:txBody>
          <a:bodyPr anchor="b">
            <a:normAutofit/>
          </a:bodyPr>
          <a:lstStyle/>
          <a:p>
            <a:r>
              <a:rPr lang="fr-FR" sz="3400" b="1" i="0" strike="noStrike" cap="none" spc="0" baseline="0" dirty="0">
                <a:solidFill>
                  <a:srgbClr val="1F497D"/>
                </a:solidFill>
                <a:effectLst/>
                <a:latin typeface="Calibri"/>
                <a:ea typeface="Calibri" panose="020F0502020204030204"/>
                <a:cs typeface="Calibri"/>
              </a:rPr>
              <a:t>Conseils aux utilisateurs de l’ED-PrEP</a:t>
            </a:r>
          </a:p>
        </p:txBody>
      </p:sp>
      <p:sp>
        <p:nvSpPr>
          <p:cNvPr id="3" name="Content Placeholder 2">
            <a:extLst>
              <a:ext uri="{FF2B5EF4-FFF2-40B4-BE49-F238E27FC236}">
                <a16:creationId xmlns:a16="http://schemas.microsoft.com/office/drawing/2014/main" id="{E5F123FF-E333-48C8-A5F6-D52FE259DD56}"/>
              </a:ext>
            </a:extLst>
          </p:cNvPr>
          <p:cNvSpPr>
            <a:spLocks noGrp="1"/>
          </p:cNvSpPr>
          <p:nvPr>
            <p:ph sz="quarter" idx="10"/>
          </p:nvPr>
        </p:nvSpPr>
        <p:spPr>
          <a:xfrm>
            <a:off x="1148933" y="1587500"/>
            <a:ext cx="8471317" cy="4794250"/>
          </a:xfrm>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En plus des messages de conseil abordés précédemment :</a:t>
            </a:r>
          </a:p>
          <a:p>
            <a:pPr lvl="1"/>
            <a:r>
              <a:rPr lang="fr-FR" sz="2000" b="0" i="0" strike="noStrike" cap="none" spc="0" baseline="0" dirty="0">
                <a:solidFill>
                  <a:srgbClr val="000000"/>
                </a:solidFill>
                <a:effectLst/>
                <a:latin typeface="Calibri"/>
                <a:ea typeface="Calibri" panose="020F0502020204030204"/>
                <a:cs typeface="Calibri"/>
              </a:rPr>
              <a:t>Discuter de la vie sexuelle du client pour déterminer si la PrEP quotidienne ou l’ED-PrEP pourrait être appropriée pour le client</a:t>
            </a:r>
          </a:p>
          <a:p>
            <a:pPr lvl="1"/>
            <a:r>
              <a:rPr lang="fr-FR" sz="2000" b="0" i="0" strike="noStrike" cap="none" spc="0" baseline="0" dirty="0">
                <a:solidFill>
                  <a:srgbClr val="000000"/>
                </a:solidFill>
                <a:effectLst/>
                <a:latin typeface="Calibri"/>
                <a:ea typeface="Calibri" panose="020F0502020204030204"/>
                <a:cs typeface="Calibri"/>
              </a:rPr>
              <a:t>Discuter des avantages et des inconvénients de l’ED-PrEP</a:t>
            </a:r>
          </a:p>
          <a:p>
            <a:pPr lvl="1"/>
            <a:r>
              <a:rPr lang="fr-FR" sz="2000" b="0" i="0" strike="noStrike" cap="none" spc="0" baseline="0" dirty="0">
                <a:solidFill>
                  <a:srgbClr val="000000"/>
                </a:solidFill>
                <a:effectLst/>
                <a:latin typeface="Calibri"/>
                <a:ea typeface="Calibri" panose="020F0502020204030204"/>
                <a:cs typeface="Calibri"/>
              </a:rPr>
              <a:t>Expliquer comment utiliser l’ED-PrEP</a:t>
            </a:r>
          </a:p>
          <a:p>
            <a:pPr lvl="2"/>
            <a:r>
              <a:rPr lang="fr-FR" sz="2000" b="0" i="0" strike="noStrike" cap="none" spc="0" baseline="0" dirty="0">
                <a:solidFill>
                  <a:srgbClr val="000000"/>
                </a:solidFill>
                <a:effectLst/>
                <a:latin typeface="Calibri"/>
                <a:ea typeface="Calibri" panose="020F0502020204030204"/>
                <a:cs typeface="Calibri"/>
              </a:rPr>
              <a:t>Utilisation efficace</a:t>
            </a:r>
          </a:p>
          <a:p>
            <a:pPr lvl="2"/>
            <a:r>
              <a:rPr lang="fr-FR" sz="2000" b="0" i="0" strike="noStrike" cap="none" spc="0" baseline="0" dirty="0">
                <a:solidFill>
                  <a:srgbClr val="000000"/>
                </a:solidFill>
                <a:effectLst/>
                <a:latin typeface="Calibri"/>
                <a:ea typeface="Calibri" panose="020F0502020204030204"/>
                <a:cs typeface="Calibri"/>
              </a:rPr>
              <a:t>Début et arrêt de la PrEP orale</a:t>
            </a:r>
          </a:p>
          <a:p>
            <a:pPr lvl="1"/>
            <a:r>
              <a:rPr lang="fr-FR" sz="2000" b="0" i="0" strike="noStrike" cap="none" spc="0" baseline="0" dirty="0">
                <a:solidFill>
                  <a:srgbClr val="000000"/>
                </a:solidFill>
                <a:effectLst/>
                <a:latin typeface="Calibri"/>
                <a:ea typeface="Calibri" panose="020F0502020204030204"/>
                <a:cs typeface="Calibri"/>
              </a:rPr>
              <a:t>Que faire en cas de doses manquées ?</a:t>
            </a:r>
          </a:p>
          <a:p>
            <a:pPr lvl="1"/>
            <a:r>
              <a:rPr lang="fr-FR" sz="2000" b="0" i="0" strike="noStrike" cap="none" spc="0" baseline="0" dirty="0">
                <a:solidFill>
                  <a:srgbClr val="000000"/>
                </a:solidFill>
                <a:effectLst/>
                <a:latin typeface="Calibri"/>
                <a:ea typeface="Calibri" panose="020F0502020204030204"/>
                <a:cs typeface="Calibri"/>
              </a:rPr>
              <a:t>Comment passer efficacement de la prise quotidienne à la prise à la demande ?</a:t>
            </a:r>
          </a:p>
        </p:txBody>
      </p:sp>
      <p:pic>
        <p:nvPicPr>
          <p:cNvPr id="4" name="Graphic 3" descr="Questions">
            <a:extLst>
              <a:ext uri="{FF2B5EF4-FFF2-40B4-BE49-F238E27FC236}">
                <a16:creationId xmlns:a16="http://schemas.microsoft.com/office/drawing/2014/main" id="{737AAD6C-A13C-4956-8E20-55FB759C8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5269" y="2932969"/>
            <a:ext cx="3123596" cy="3123596"/>
          </a:xfrm>
          <a:prstGeom prst="rect">
            <a:avLst/>
          </a:prstGeom>
        </p:spPr>
      </p:pic>
    </p:spTree>
    <p:extLst>
      <p:ext uri="{BB962C8B-B14F-4D97-AF65-F5344CB8AC3E}">
        <p14:creationId xmlns:p14="http://schemas.microsoft.com/office/powerpoint/2010/main" val="280749798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928467962"/>
              </p:ext>
            </p:extLst>
          </p:nvPr>
        </p:nvGraphicFramePr>
        <p:xfrm>
          <a:off x="1149351" y="1587499"/>
          <a:ext cx="10433047" cy="4273042"/>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Calibri" panose="020F0502020204030204" pitchFamily="34" charset="0"/>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Calibri" panose="020F0502020204030204" pitchFamily="34" charset="0"/>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660140">
                <a:tc>
                  <a:txBody>
                    <a:bodyPr/>
                    <a:lstStyle/>
                    <a:p>
                      <a:pPr marL="0" marR="0">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Sélection d’une PrEP orale quotidienne ou d’une ED-PrEP</a:t>
                      </a:r>
                      <a:endParaRPr lang="en-US" sz="1800" dirty="0">
                        <a:effectLst/>
                        <a:latin typeface="Calibri"/>
                        <a:ea typeface="Calibri" panose="020F0502020204030204" pitchFamily="34" charset="0"/>
                      </a:endParaRPr>
                    </a:p>
                  </a:txBody>
                  <a:tcPr marL="68580" marR="68580" marT="54610" marB="54610"/>
                </a:tc>
                <a:tc>
                  <a:txBody>
                    <a:bodyPr/>
                    <a:lstStyle/>
                    <a:p>
                      <a:pPr marL="0" marR="0" fontAlgn="base">
                        <a:lnSpc>
                          <a:spcPct val="9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Votre choix entre la PrEP quotidienne et l’ED-PrEP dépend de la fréquence et de la prévisibilité de vos rapports sexuels, ainsi que de vos préférences. L’ED-PrEP peut être plus appropriée si vous la trouvez plus efficace et plus pratique, si vous avez des rapports sexuels peu fréquents (par exemple, moins de deux fois par semaine en moyenne) et si vous êtes capable de planifier vos rapports sexuels au moins deux heures à l’avance ou de les retarder d’au moins deux heures. Il se peut que vous souhaitiez faire une transition entre une prise quotidienne et une prise à la demande en fonction de votre situation. </a:t>
                      </a:r>
                      <a:endParaRPr lang="en-US" sz="1800" dirty="0">
                        <a:effectLst/>
                        <a:latin typeface="Calibri"/>
                        <a:ea typeface="Calibri" panose="020F0502020204030204" pitchFamily="34" charset="0"/>
                      </a:endParaRPr>
                    </a:p>
                    <a:p>
                      <a:pPr marL="0" marR="0" fontAlgn="base">
                        <a:lnSpc>
                          <a:spcPct val="95000"/>
                        </a:lnSpc>
                        <a:spcBef>
                          <a:spcPts val="600"/>
                        </a:spcBef>
                        <a:spcAft>
                          <a:spcPct val="0"/>
                        </a:spcAft>
                      </a:pPr>
                      <a:r>
                        <a:rPr lang="fr-FR" sz="1800" b="1" i="0" strike="noStrike" cap="none" spc="0" baseline="0" dirty="0">
                          <a:solidFill>
                            <a:srgbClr val="000000"/>
                          </a:solidFill>
                          <a:effectLst/>
                          <a:latin typeface="Calibri"/>
                          <a:ea typeface="Calibri" panose="020F0502020204030204"/>
                          <a:cs typeface="Calibri"/>
                        </a:rPr>
                        <a:t>Note aux prestataires :</a:t>
                      </a:r>
                      <a:r>
                        <a:rPr lang="fr-FR" sz="1800" b="0" i="0" strike="noStrike" cap="none" spc="0" baseline="0" dirty="0">
                          <a:solidFill>
                            <a:srgbClr val="000000"/>
                          </a:solidFill>
                          <a:effectLst/>
                          <a:latin typeface="Calibri"/>
                          <a:ea typeface="Calibri" panose="020F0502020204030204"/>
                          <a:cs typeface="Calibri"/>
                        </a:rPr>
                        <a:t>Les prestataires de PrEP et les clients éligibles à une ED-PrEP doivent déterminer ensemble si une PrEP quotidienne ou une ED-PrEP peut être plus appropriée en discutant de la fréquence et de la prévisibilité des rapports sexuels et en posant des questions sur les préférences d’administration. Ces clients bénéficieront de l’écoute de tous les messages de conseil relatifs à l’ED-PrEP avant de prendre une décision.</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225370328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727750802"/>
              </p:ext>
            </p:extLst>
          </p:nvPr>
        </p:nvGraphicFramePr>
        <p:xfrm>
          <a:off x="1149351" y="1587500"/>
          <a:ext cx="10433047" cy="264834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2209179">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Avantages de l’utilisation de l’ED-PrEP</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mn-lt"/>
                        <a:ea typeface="Calibri" panose="020F0502020204030204" pitchFamily="34" charset="0"/>
                      </a:endParaRPr>
                    </a:p>
                  </a:txBody>
                  <a:tcPr marL="68580" marR="68580" marT="54610" marB="54610"/>
                </a:tc>
                <a:tc>
                  <a:txBody>
                    <a:bodyPr/>
                    <a:lstStyle/>
                    <a:p>
                      <a:pPr marL="0" marR="0" fontAlgn="base">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L’ED-PrEP présente les avantages potentiels suivants : </a:t>
                      </a:r>
                      <a:endParaRPr lang="en-US" sz="1800" dirty="0">
                        <a:effectLst/>
                        <a:latin typeface="+mn-lt"/>
                        <a:ea typeface="Calibri" panose="020F0502020204030204" pitchFamily="34" charset="0"/>
                      </a:endParaRP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Il se peut que vous deviez prendre moins de comprimés.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Cela peut être plus pratique si vous pouvez planifier le moment de vos rapports sexuels.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Elle peut vous permettre de continuer à utiliser la PrEP plus facilement. </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83225189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939486850"/>
              </p:ext>
            </p:extLst>
          </p:nvPr>
        </p:nvGraphicFramePr>
        <p:xfrm>
          <a:off x="1149351" y="1587500"/>
          <a:ext cx="10433047" cy="4154734"/>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715568">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Inconvénients de l’utilisation de l’ED-PrEP</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mn-lt"/>
                        <a:ea typeface="Calibri" panose="020F0502020204030204" pitchFamily="34" charset="0"/>
                      </a:endParaRPr>
                    </a:p>
                  </a:txBody>
                  <a:tcPr marL="68580" marR="68580" marT="54610" marB="54610"/>
                </a:tc>
                <a:tc>
                  <a:txBody>
                    <a:bodyPr/>
                    <a:lstStyle/>
                    <a:p>
                      <a:pPr marL="0" marR="0" fontAlgn="base">
                        <a:lnSpc>
                          <a:spcPct val="115000"/>
                        </a:lnSpc>
                        <a:spcBef>
                          <a:spcPts val="1200"/>
                        </a:spcBef>
                        <a:spcAft>
                          <a:spcPct val="0"/>
                        </a:spcAft>
                      </a:pPr>
                      <a:r>
                        <a:rPr lang="fr-FR" sz="1800" b="0" i="0" strike="noStrike" cap="none" spc="0" baseline="0" dirty="0">
                          <a:solidFill>
                            <a:srgbClr val="000000"/>
                          </a:solidFill>
                          <a:effectLst/>
                          <a:latin typeface="Calibri"/>
                          <a:ea typeface="Calibri" panose="020F0502020204030204"/>
                          <a:cs typeface="Calibri"/>
                        </a:rPr>
                        <a:t>L’ED-PrEP présente également ces inconvénients potentiels : </a:t>
                      </a:r>
                      <a:endParaRPr lang="en-US" sz="1800" dirty="0">
                        <a:effectLst/>
                        <a:latin typeface="+mn-lt"/>
                        <a:ea typeface="Calibri" panose="020F0502020204030204" pitchFamily="34" charset="0"/>
                      </a:endParaRP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Vous devrez planifier vos rapports sexuels.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Vous devez vous rappeler de prendre toutes les doses de la bonne manière.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Si vous n’êtes pas vraiment séronégatif/ve au moment où vous commencez la PrEP, vous risquez de développer une résistance aux médicaments utilisés pour la PrEP orale. Il est donc très important que vous reveniez pour votre visite de suivi à un mois.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Il n’y a pas de preuve que l’ED-PrEP empêche l’acquisition du VIH par des expositions non sexuelles.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00397484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pPr marL="0" indent="0">
              <a:buNone/>
            </a:pPr>
            <a:endParaRPr lang="en-US" sz="2600" dirty="0"/>
          </a:p>
          <a:p>
            <a:pPr marL="0" indent="0">
              <a:buNone/>
            </a:pPr>
            <a:endParaRPr lang="en-US" sz="2600" dirty="0"/>
          </a:p>
          <a:p>
            <a:pPr marL="0" indent="0">
              <a:buNone/>
            </a:pPr>
            <a:r>
              <a:rPr lang="fr-FR" sz="2600" b="0" i="0" strike="noStrike" cap="none" spc="0" baseline="0" dirty="0">
                <a:solidFill>
                  <a:srgbClr val="000000"/>
                </a:solidFill>
                <a:effectLst/>
                <a:latin typeface="Calibri"/>
                <a:ea typeface="Calibri" panose="020F0502020204030204"/>
                <a:cs typeface="Calibri"/>
              </a:rPr>
              <a:t>Simon réfléchit à la possibilité d’opter pour une PrEP à la demande ou une PrEP quotidienne. Quelles questions pourriez-vous poser à Simon pour l’aider à décider ?</a:t>
            </a:r>
          </a:p>
          <a:p>
            <a:pPr marL="0" indent="0">
              <a:buNone/>
            </a:pPr>
            <a:endParaRPr lang="en-US" sz="2600" spc="-100" dirty="0">
              <a:latin typeface="Calibri" panose="020F0502020204030204" pitchFamily="34" charset="0"/>
              <a:ea typeface="Calibri" panose="020F0502020204030204" pitchFamily="34" charset="0"/>
              <a:cs typeface="Calibri"/>
            </a:endParaRPr>
          </a:p>
          <a:p>
            <a:pPr marL="1143044" lvl="2" indent="-228609">
              <a:lnSpc>
                <a:spcPct val="107000"/>
              </a:lnSpc>
              <a:spcBef>
                <a:spcPct val="0"/>
              </a:spcBef>
              <a:spcAft>
                <a:spcPts val="800"/>
              </a:spcAft>
              <a:buFont typeface="Wingdings" panose="05000000000000000000" pitchFamily="2" charset="2"/>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sz="2600" spc="-100" dirty="0">
              <a:cs typeface="Calibri"/>
            </a:endParaRPr>
          </a:p>
        </p:txBody>
      </p:sp>
    </p:spTree>
    <p:extLst>
      <p:ext uri="{BB962C8B-B14F-4D97-AF65-F5344CB8AC3E}">
        <p14:creationId xmlns:p14="http://schemas.microsoft.com/office/powerpoint/2010/main" val="236965659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803122035"/>
              </p:ext>
            </p:extLst>
          </p:nvPr>
        </p:nvGraphicFramePr>
        <p:xfrm>
          <a:off x="1149351" y="1587500"/>
          <a:ext cx="10433047" cy="4497465"/>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4058299">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Utilisation efficace</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1200"/>
                        </a:spcBef>
                        <a:spcAft>
                          <a:spcPct val="0"/>
                        </a:spcAft>
                      </a:pPr>
                      <a:r>
                        <a:rPr lang="fr-FR" sz="1800" b="1" i="0" strike="noStrike" cap="none" spc="0" baseline="0" dirty="0">
                          <a:solidFill>
                            <a:srgbClr val="000000"/>
                          </a:solidFill>
                          <a:effectLst/>
                          <a:latin typeface="Calibri"/>
                          <a:ea typeface="Calibri" panose="020F0502020204030204"/>
                          <a:cs typeface="Calibri"/>
                        </a:rPr>
                        <a:t>Messages destinés aux clients :</a:t>
                      </a:r>
                      <a:endParaRPr lang="en-US" sz="1800" dirty="0">
                        <a:effectLst/>
                        <a:latin typeface="Times New Roman"/>
                        <a:ea typeface="Calibri" panose="020F0502020204030204" pitchFamily="34" charset="0"/>
                      </a:endParaRP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Il est très important que vous preniez les doses de suivi au même moment de la journée où vous avez pris la dose de charge.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Pour que l’ED-PrEP soit efficace, prenez la PrEP conformément au schéma posologique prescrit.</a:t>
                      </a:r>
                    </a:p>
                    <a:p>
                      <a:pPr marL="0" marR="0" fontAlgn="base">
                        <a:lnSpc>
                          <a:spcPct val="115000"/>
                        </a:lnSpc>
                        <a:spcBef>
                          <a:spcPct val="0"/>
                        </a:spcBef>
                        <a:spcAft>
                          <a:spcPct val="0"/>
                        </a:spcAft>
                      </a:pPr>
                      <a:endParaRPr lang="en-US" sz="1800" dirty="0">
                        <a:solidFill>
                          <a:srgbClr val="000000"/>
                        </a:solidFill>
                        <a:effectLst/>
                        <a:latin typeface="Calibri" panose="020F0502020204030204" pitchFamily="34" charset="0"/>
                        <a:ea typeface="Calibri" panose="020F0502020204030204" pitchFamily="34" charset="0"/>
                      </a:endParaRPr>
                    </a:p>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Note aux prestataires :</a:t>
                      </a:r>
                      <a:endParaRPr lang="en-US" sz="1800" dirty="0">
                        <a:effectLst/>
                        <a:latin typeface="Times New Roman"/>
                        <a:ea typeface="Calibri" panose="020F0502020204030204" pitchFamily="34" charset="0"/>
                      </a:endParaRP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Parcourez le schéma thérapeutique de base avec le client (2+1+1)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Fournissez au client des documents d’information, d’éducation et de conseil (IEC) montrant différents scénarios pour l’utilisation de l’ED-PrEP</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145964173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091379362"/>
              </p:ext>
            </p:extLst>
          </p:nvPr>
        </p:nvGraphicFramePr>
        <p:xfrm>
          <a:off x="1149351" y="1587501"/>
          <a:ext cx="10433047" cy="485952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922832">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Début et arrêt de la PrEP orale</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tc>
                  <a:txBody>
                    <a:bodyPr/>
                    <a:lstStyle/>
                    <a:p>
                      <a:pPr marL="342900" marR="0" lvl="0" indent="-342900">
                        <a:lnSpc>
                          <a:spcPct val="115000"/>
                        </a:lnSpc>
                        <a:spcBef>
                          <a:spcPct val="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Vous devez d’abord prendre deux comprimés deux à 24 heures avant d’avoir des rapports sexuels pour obtenir une efficacité maximale. Il s’agit de la « dose de charge ». Si possible, il est préférable de prendre le comprimé le plus près possible de 24 heures avant le rapport sexuel.</a:t>
                      </a:r>
                      <a:endParaRPr lang="en-US" sz="1800" dirty="0"/>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Il faut ensuite prendre un comprimé par jour, en même temps que la dose de charge, jusqu’à deux jours après la dernière exposition potentielle lors de rapports sexuels.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Ce processus doit être répété pour chaque période d’exposition potentielle au VIH. </a:t>
                      </a:r>
                    </a:p>
                    <a:p>
                      <a:pPr marL="0" marR="0" fontAlgn="base">
                        <a:lnSpc>
                          <a:spcPct val="115000"/>
                        </a:lnSpc>
                        <a:spcBef>
                          <a:spcPts val="600"/>
                        </a:spcBef>
                        <a:spcAft>
                          <a:spcPct val="0"/>
                        </a:spcAft>
                      </a:pPr>
                      <a:r>
                        <a:rPr lang="fr-FR" sz="1800" b="1" i="0" strike="noStrike" cap="none" spc="0" baseline="0" dirty="0">
                          <a:solidFill>
                            <a:srgbClr val="000000"/>
                          </a:solidFill>
                          <a:effectLst/>
                          <a:latin typeface="Calibri"/>
                          <a:ea typeface="Calibri" panose="020F0502020204030204"/>
                          <a:cs typeface="Calibri"/>
                        </a:rPr>
                        <a:t>Note aux prestataires : </a:t>
                      </a:r>
                      <a:r>
                        <a:rPr lang="fr-FR" sz="1800" b="0" i="0" strike="noStrike" cap="none" spc="0" baseline="0" dirty="0">
                          <a:solidFill>
                            <a:srgbClr val="000000"/>
                          </a:solidFill>
                          <a:effectLst/>
                          <a:latin typeface="Calibri"/>
                          <a:ea typeface="Calibri" panose="020F0502020204030204"/>
                          <a:cs typeface="Calibri"/>
                        </a:rPr>
                        <a:t>lors des conseils aux clients sur le démarrage et l’arrêt de l’ED-PrEP, les clients peuvent bénéficier d’aide-mémoire avec des représentations visuelles de la façon dont les doses doivent être prises au fil du temps dans différents scénarios. </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66486476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5" name="Content Placeholder 4">
            <a:extLst>
              <a:ext uri="{FF2B5EF4-FFF2-40B4-BE49-F238E27FC236}">
                <a16:creationId xmlns:a16="http://schemas.microsoft.com/office/drawing/2014/main" id="{4758CE01-DE3C-4899-B111-FB850835DBD1}"/>
              </a:ext>
            </a:extLst>
          </p:cNvPr>
          <p:cNvSpPr>
            <a:spLocks noGrp="1"/>
          </p:cNvSpPr>
          <p:nvPr>
            <p:ph idx="1"/>
          </p:nvPr>
        </p:nvSpPr>
        <p:spPr/>
        <p:txBody>
          <a:bodyPr/>
          <a:lstStyle/>
          <a:p>
            <a:pPr marL="0" indent="0">
              <a:buNone/>
            </a:pPr>
            <a:r>
              <a:rPr lang="fr-FR" sz="2600" b="0" i="0" strike="noStrike" cap="none" spc="0" baseline="0" dirty="0">
                <a:solidFill>
                  <a:srgbClr val="000000"/>
                </a:solidFill>
                <a:effectLst/>
                <a:latin typeface="Calibri"/>
                <a:ea typeface="Calibri" panose="020F0502020204030204"/>
                <a:cs typeface="Calibri"/>
              </a:rPr>
              <a:t>Simon n’est pas inquiet à l’idée de prendre la dose de charge de l’ED-PrEP parce qu’il est capable de planifier ses rapports sexuels. Il a un peu peur d’oublier la dose post-rapport sexuel. </a:t>
            </a:r>
          </a:p>
          <a:p>
            <a:pPr marL="0" indent="0">
              <a:buNone/>
            </a:pPr>
            <a:endParaRPr lang="en-US" sz="2600" dirty="0"/>
          </a:p>
          <a:p>
            <a:pPr marL="0" indent="0">
              <a:buNone/>
            </a:pPr>
            <a:r>
              <a:rPr lang="fr-FR" sz="2600" b="0" i="0" strike="noStrike" cap="none" spc="0" baseline="0" dirty="0">
                <a:solidFill>
                  <a:srgbClr val="000000"/>
                </a:solidFill>
                <a:effectLst/>
                <a:latin typeface="Calibri"/>
                <a:ea typeface="Calibri" panose="020F0502020204030204"/>
                <a:cs typeface="Calibri"/>
              </a:rPr>
              <a:t>Quelles stratégies recommanderiez-vous pour aider Simon à se souvenir de ses comprimés post-rapport sexuel ? </a:t>
            </a:r>
          </a:p>
          <a:p>
            <a:pPr marL="0" indent="0">
              <a:buNone/>
            </a:pPr>
            <a:r>
              <a:rPr lang="fr-FR" sz="2600" b="0" i="0" strike="noStrike" cap="none" spc="0" baseline="0" dirty="0">
                <a:solidFill>
                  <a:srgbClr val="000000"/>
                </a:solidFill>
                <a:effectLst/>
                <a:latin typeface="Calibri"/>
                <a:ea typeface="Calibri" panose="020F0502020204030204"/>
                <a:cs typeface="Calibri"/>
              </a:rPr>
              <a:t>Il est également possible que l’ED-PrEP ne convienne pas à Simon. Quelles questions lui poseriez-vous pour déterminer si une prise quotidienne serait plus appropriée ?</a:t>
            </a:r>
          </a:p>
        </p:txBody>
      </p:sp>
    </p:spTree>
    <p:extLst>
      <p:ext uri="{BB962C8B-B14F-4D97-AF65-F5344CB8AC3E}">
        <p14:creationId xmlns:p14="http://schemas.microsoft.com/office/powerpoint/2010/main" val="218486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85684F-E52F-4806-9655-445CF0495BBC}"/>
              </a:ext>
            </a:extLst>
          </p:cNvPr>
          <p:cNvSpPr>
            <a:spLocks noGrp="1"/>
          </p:cNvSpPr>
          <p:nvPr>
            <p:ph idx="1"/>
          </p:nvPr>
        </p:nvSpPr>
        <p:spPr/>
        <p:txBody>
          <a:bodyPr/>
          <a:lstStyle/>
          <a:p>
            <a:r>
              <a:rPr lang="fr-FR" sz="2600" b="0" i="0" strike="noStrike" cap="none" spc="0" baseline="0" dirty="0">
                <a:solidFill>
                  <a:srgbClr val="000000"/>
                </a:solidFill>
                <a:effectLst/>
                <a:latin typeface="Calibri"/>
                <a:ea typeface="Calibri" panose="020F0502020204030204"/>
                <a:cs typeface="Calibri"/>
              </a:rPr>
              <a:t>Cette formation reflète les recommandations de l’OMS jusqu’en mars 2022, y compris les recommandations présentées en octobre 2021 qui devraient être officiellement publiées en 2022</a:t>
            </a:r>
          </a:p>
          <a:p>
            <a:endParaRPr lang="en-US" sz="2600" dirty="0"/>
          </a:p>
        </p:txBody>
      </p:sp>
      <p:sp>
        <p:nvSpPr>
          <p:cNvPr id="2" name="Title 1">
            <a:extLst>
              <a:ext uri="{FF2B5EF4-FFF2-40B4-BE49-F238E27FC236}">
                <a16:creationId xmlns:a16="http://schemas.microsoft.com/office/drawing/2014/main" id="{52D79AF5-8768-4974-A5F1-CC2F43250E56}"/>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Remarque sur le contenu</a:t>
            </a:r>
          </a:p>
        </p:txBody>
      </p:sp>
    </p:spTree>
    <p:extLst>
      <p:ext uri="{BB962C8B-B14F-4D97-AF65-F5344CB8AC3E}">
        <p14:creationId xmlns:p14="http://schemas.microsoft.com/office/powerpoint/2010/main" val="340591935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2507325892"/>
              </p:ext>
            </p:extLst>
          </p:nvPr>
        </p:nvGraphicFramePr>
        <p:xfrm>
          <a:off x="1149351" y="1587500"/>
          <a:ext cx="10433047" cy="4019267"/>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3580101">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Dose de charge retardée</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Si moins de deux heures se sont écoulées avant que vous ne prévoyiez d’avoir des rapports sexuels, prenez la dose de charge et essayez de retarder les rapports sexuels jusqu’à deux heures après la dose de charge. Cependant, si vous ne prenez PAS la dose de charge au moins deux heures avant le rapport sexuel et ne pouvez pas retarder le rapport sexuel, vous pourriez : </a:t>
                      </a:r>
                      <a:endParaRPr lang="en-US" sz="1800" dirty="0">
                        <a:effectLst/>
                        <a:latin typeface="Times New Roman"/>
                        <a:ea typeface="Calibri" panose="020F0502020204030204" pitchFamily="34" charset="0"/>
                      </a:endParaRP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Utiliser un préservatif et un lubrifiant. </a:t>
                      </a:r>
                    </a:p>
                    <a:p>
                      <a:pPr marL="342900" marR="0" lvl="0" indent="-342900">
                        <a:lnSpc>
                          <a:spcPct val="115000"/>
                        </a:lnSpc>
                        <a:spcBef>
                          <a:spcPts val="600"/>
                        </a:spcBef>
                        <a:spcAft>
                          <a:spcPct val="0"/>
                        </a:spcAft>
                        <a:buClr>
                          <a:srgbClr val="0070C0"/>
                        </a:buClr>
                        <a:buFont typeface="Symbol" panose="05050102010706020507" pitchFamily="18" charset="2"/>
                        <a:buChar char=""/>
                      </a:pPr>
                      <a:r>
                        <a:rPr lang="fr-FR" sz="1800" b="0" i="0" strike="noStrike" cap="none" spc="0" baseline="0" dirty="0">
                          <a:solidFill>
                            <a:srgbClr val="000000"/>
                          </a:solidFill>
                          <a:effectLst/>
                          <a:latin typeface="Calibri"/>
                          <a:ea typeface="Calibri" panose="020F0502020204030204"/>
                          <a:cs typeface="Calibri"/>
                        </a:rPr>
                        <a:t>Avoir d’autres types de rapports sexuels qui n’ont pas ou presque aucune probabilité de contracter le VIH (sexe oral, masturbation mutuelle, etc.).</a:t>
                      </a:r>
                    </a:p>
                    <a:p>
                      <a:pPr marL="0" marR="0" lvl="0" indent="0">
                        <a:lnSpc>
                          <a:spcPct val="115000"/>
                        </a:lnSpc>
                        <a:spcBef>
                          <a:spcPts val="600"/>
                        </a:spcBef>
                        <a:spcAft>
                          <a:spcPct val="0"/>
                        </a:spcAft>
                        <a:buClr>
                          <a:srgbClr val="0070C0"/>
                        </a:buClr>
                        <a:buFont typeface="Symbol" panose="05050102010706020507" pitchFamily="18" charset="2"/>
                        <a:buNone/>
                      </a:pPr>
                      <a:r>
                        <a:rPr lang="fr-FR" sz="1800" b="0" i="0" strike="noStrike" cap="none" spc="0" baseline="0" dirty="0">
                          <a:solidFill>
                            <a:srgbClr val="000000"/>
                          </a:solidFill>
                          <a:effectLst/>
                          <a:latin typeface="Calibri"/>
                          <a:ea typeface="Calibri" panose="020F0502020204030204"/>
                          <a:cs typeface="Calibri"/>
                        </a:rPr>
                        <a:t>Si vous n’avez pas utilisé de préservatif, vous pourriez être candidat(e) à un schéma de 28 jours de PEP (conformément aux directives nationales).</a:t>
                      </a:r>
                    </a:p>
                  </a:txBody>
                  <a:tcPr marL="68580" marR="68580" marT="54610" marB="54610"/>
                </a:tc>
                <a:extLst>
                  <a:ext uri="{0D108BD9-81ED-4DB2-BD59-A6C34878D82A}">
                    <a16:rowId xmlns:a16="http://schemas.microsoft.com/office/drawing/2014/main" val="2645407133"/>
                  </a:ext>
                </a:extLst>
              </a:tr>
            </a:tbl>
          </a:graphicData>
        </a:graphic>
      </p:graphicFrame>
    </p:spTree>
    <p:extLst>
      <p:ext uri="{BB962C8B-B14F-4D97-AF65-F5344CB8AC3E}">
        <p14:creationId xmlns:p14="http://schemas.microsoft.com/office/powerpoint/2010/main" val="3127486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4187044155"/>
              </p:ext>
            </p:extLst>
          </p:nvPr>
        </p:nvGraphicFramePr>
        <p:xfrm>
          <a:off x="1149351" y="1587501"/>
          <a:ext cx="10433047" cy="2814320"/>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1938245">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Dose(s) manquée(s) </a:t>
                      </a:r>
                      <a:br>
                        <a:rPr lang="fr-FR" sz="1800" b="1" i="0" strike="noStrike" cap="none" spc="0" baseline="0" dirty="0">
                          <a:solidFill>
                            <a:srgbClr val="000000"/>
                          </a:solidFill>
                          <a:effectLst/>
                          <a:latin typeface="Calibri"/>
                          <a:ea typeface="Calibri" panose="020F0502020204030204"/>
                          <a:cs typeface="Calibri"/>
                        </a:rPr>
                      </a:br>
                      <a:r>
                        <a:rPr lang="fr-FR" sz="1800" b="1" i="0" strike="noStrike" cap="none" spc="0" baseline="0" dirty="0">
                          <a:solidFill>
                            <a:srgbClr val="000000"/>
                          </a:solidFill>
                          <a:effectLst/>
                          <a:latin typeface="Calibri"/>
                          <a:ea typeface="Calibri" panose="020F0502020204030204"/>
                          <a:cs typeface="Calibri"/>
                        </a:rPr>
                        <a:t>d’ED-</a:t>
                      </a:r>
                      <a:r>
                        <a:rPr lang="fr-FR" sz="1800" b="1" i="0" strike="noStrike" cap="none" spc="0" baseline="0" dirty="0" err="1">
                          <a:solidFill>
                            <a:srgbClr val="000000"/>
                          </a:solidFill>
                          <a:effectLst/>
                          <a:latin typeface="Calibri"/>
                          <a:ea typeface="Calibri" panose="020F0502020204030204"/>
                          <a:cs typeface="Calibri"/>
                        </a:rPr>
                        <a:t>PrEP</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Si vous oubliez une dose d’ED-PrEP (dose de charge ou dose post-rapport sexuel), vous pourriez être candidat(e) à un schéma de 28 jours de PEP selon les directives nationales. </a:t>
                      </a:r>
                      <a:endParaRPr lang="en-US" sz="1800" dirty="0">
                        <a:effectLst/>
                        <a:latin typeface="Times New Roman"/>
                        <a:ea typeface="Calibri" panose="020F0502020204030204" pitchFamily="34" charset="0"/>
                      </a:endParaRPr>
                    </a:p>
                    <a:p>
                      <a:pPr marL="0" marR="0" fontAlgn="base">
                        <a:lnSpc>
                          <a:spcPct val="115000"/>
                        </a:lnSpc>
                        <a:spcBef>
                          <a:spcPts val="600"/>
                        </a:spcBef>
                        <a:spcAft>
                          <a:spcPct val="0"/>
                        </a:spcAft>
                      </a:pPr>
                      <a:r>
                        <a:rPr lang="fr-FR" sz="1800" b="1" i="0" strike="noStrike" cap="none" spc="0" baseline="0" dirty="0">
                          <a:solidFill>
                            <a:srgbClr val="000000"/>
                          </a:solidFill>
                          <a:effectLst/>
                          <a:latin typeface="Calibri"/>
                          <a:ea typeface="Calibri" panose="020F0502020204030204"/>
                          <a:cs typeface="Calibri"/>
                        </a:rPr>
                        <a:t>Note aux prestataires :</a:t>
                      </a:r>
                      <a:r>
                        <a:rPr lang="fr-FR" sz="1800" b="0" i="0" strike="noStrike" cap="none" spc="0" baseline="0" dirty="0">
                          <a:solidFill>
                            <a:srgbClr val="000000"/>
                          </a:solidFill>
                          <a:effectLst/>
                          <a:latin typeface="Calibri"/>
                          <a:ea typeface="Calibri" panose="020F0502020204030204"/>
                          <a:cs typeface="Calibri"/>
                        </a:rPr>
                        <a:t> Étant donné que le moment et le type d’événement sexuel varient pour chaque client par rapport au moment de l’oubli d’une ou plusieurs doses, ces cas nécessiteront une décision individuelle et le meilleur jugement clinique. </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3395075073"/>
                  </a:ext>
                </a:extLst>
              </a:tr>
            </a:tbl>
          </a:graphicData>
        </a:graphic>
      </p:graphicFrame>
    </p:spTree>
    <p:extLst>
      <p:ext uri="{BB962C8B-B14F-4D97-AF65-F5344CB8AC3E}">
        <p14:creationId xmlns:p14="http://schemas.microsoft.com/office/powerpoint/2010/main" val="370960191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1D7-43AD-49DC-9D4F-C35A230E53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Messages de conseil clés </a:t>
            </a:r>
            <a:br>
              <a:rPr sz="3400" dirty="0"/>
            </a:br>
            <a:r>
              <a:rPr lang="fr-FR" sz="3400" b="1" i="0" strike="noStrike" cap="none" spc="0" baseline="0" dirty="0">
                <a:solidFill>
                  <a:srgbClr val="1F497D"/>
                </a:solidFill>
                <a:effectLst/>
                <a:latin typeface="Calibri"/>
                <a:ea typeface="Calibri" panose="020F0502020204030204"/>
                <a:cs typeface="Calibri"/>
              </a:rPr>
              <a:t>(Utilisateurs potentiels de l’ED-PrEP uniquement) </a:t>
            </a:r>
          </a:p>
        </p:txBody>
      </p:sp>
      <p:graphicFrame>
        <p:nvGraphicFramePr>
          <p:cNvPr id="12" name="Content Placeholder 11">
            <a:extLst>
              <a:ext uri="{FF2B5EF4-FFF2-40B4-BE49-F238E27FC236}">
                <a16:creationId xmlns:a16="http://schemas.microsoft.com/office/drawing/2014/main" id="{6A8DE6FB-AB0F-465D-8218-D7021E10A724}"/>
              </a:ext>
            </a:extLst>
          </p:cNvPr>
          <p:cNvGraphicFramePr>
            <a:graphicFrameLocks noGrp="1"/>
          </p:cNvGraphicFramePr>
          <p:nvPr>
            <p:ph sz="quarter" idx="10"/>
            <p:extLst>
              <p:ext uri="{D42A27DB-BD31-4B8C-83A1-F6EECF244321}">
                <p14:modId xmlns:p14="http://schemas.microsoft.com/office/powerpoint/2010/main" val="1580992931"/>
              </p:ext>
            </p:extLst>
          </p:nvPr>
        </p:nvGraphicFramePr>
        <p:xfrm>
          <a:off x="1149351" y="1587499"/>
          <a:ext cx="10433047" cy="4859528"/>
        </p:xfrm>
        <a:graphic>
          <a:graphicData uri="http://schemas.openxmlformats.org/drawingml/2006/table">
            <a:tbl>
              <a:tblPr bandRow="1">
                <a:tableStyleId>{5C22544A-7EE6-4342-B048-85BDC9FD1C3A}</a:tableStyleId>
              </a:tblPr>
              <a:tblGrid>
                <a:gridCol w="2608261">
                  <a:extLst>
                    <a:ext uri="{9D8B030D-6E8A-4147-A177-3AD203B41FA5}">
                      <a16:colId xmlns:a16="http://schemas.microsoft.com/office/drawing/2014/main" val="3479676806"/>
                    </a:ext>
                  </a:extLst>
                </a:gridCol>
                <a:gridCol w="7824786">
                  <a:extLst>
                    <a:ext uri="{9D8B030D-6E8A-4147-A177-3AD203B41FA5}">
                      <a16:colId xmlns:a16="http://schemas.microsoft.com/office/drawing/2014/main" val="2930649413"/>
                    </a:ext>
                  </a:extLst>
                </a:gridCol>
              </a:tblGrid>
              <a:tr h="439166">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Sujet</a:t>
                      </a:r>
                      <a:endParaRPr lang="en-US" sz="1800" dirty="0">
                        <a:effectLst/>
                        <a:latin typeface="+mn-lt"/>
                        <a:ea typeface="Calibri" panose="020F0502020204030204" pitchFamily="34" charset="0"/>
                      </a:endParaRPr>
                    </a:p>
                  </a:txBody>
                  <a:tcPr marL="68580" marR="68580" marT="54610" marB="54610"/>
                </a:tc>
                <a:tc>
                  <a:txBody>
                    <a:bodyPr/>
                    <a:lstStyle/>
                    <a:p>
                      <a:pPr marL="0" marR="0">
                        <a:lnSpc>
                          <a:spcPct val="115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Messages clés	</a:t>
                      </a:r>
                      <a:endParaRPr lang="en-US" sz="1800" dirty="0">
                        <a:effectLst/>
                        <a:latin typeface="+mn-lt"/>
                        <a:ea typeface="Calibri" panose="020F0502020204030204" pitchFamily="34" charset="0"/>
                      </a:endParaRPr>
                    </a:p>
                  </a:txBody>
                  <a:tcPr marL="68580" marR="68580" marT="54610" marB="54610"/>
                </a:tc>
                <a:extLst>
                  <a:ext uri="{0D108BD9-81ED-4DB2-BD59-A6C34878D82A}">
                    <a16:rowId xmlns:a16="http://schemas.microsoft.com/office/drawing/2014/main" val="3376487122"/>
                  </a:ext>
                </a:extLst>
              </a:tr>
              <a:tr h="4172965">
                <a:tc>
                  <a:txBody>
                    <a:bodyPr/>
                    <a:lstStyle/>
                    <a:p>
                      <a:pPr marL="0" marR="0" fontAlgn="base">
                        <a:lnSpc>
                          <a:spcPct val="115000"/>
                        </a:lnSpc>
                        <a:spcBef>
                          <a:spcPct val="0"/>
                        </a:spcBef>
                        <a:spcAft>
                          <a:spcPct val="0"/>
                        </a:spcAft>
                      </a:pPr>
                      <a:r>
                        <a:rPr lang="fr-FR" sz="1800" b="1" i="0" strike="noStrike" cap="none" spc="0" baseline="0" dirty="0">
                          <a:solidFill>
                            <a:srgbClr val="000000"/>
                          </a:solidFill>
                          <a:effectLst/>
                          <a:latin typeface="Calibri"/>
                          <a:ea typeface="Calibri" panose="020F0502020204030204"/>
                          <a:cs typeface="Calibri"/>
                        </a:rPr>
                        <a:t>Permutation entre </a:t>
                      </a:r>
                      <a:br>
                        <a:rPr lang="fr-FR" sz="1800" b="1" i="0" strike="noStrike" cap="none" spc="0" baseline="0" dirty="0">
                          <a:solidFill>
                            <a:srgbClr val="000000"/>
                          </a:solidFill>
                          <a:effectLst/>
                          <a:latin typeface="Calibri"/>
                          <a:ea typeface="Calibri" panose="020F0502020204030204"/>
                          <a:cs typeface="Calibri"/>
                        </a:rPr>
                      </a:br>
                      <a:r>
                        <a:rPr lang="fr-FR" sz="1800" b="1" i="0" strike="noStrike" cap="none" spc="0" baseline="0" dirty="0">
                          <a:solidFill>
                            <a:srgbClr val="000000"/>
                          </a:solidFill>
                          <a:effectLst/>
                          <a:latin typeface="Calibri"/>
                          <a:ea typeface="Calibri" panose="020F0502020204030204"/>
                          <a:cs typeface="Calibri"/>
                        </a:rPr>
                        <a:t>l’ED-</a:t>
                      </a:r>
                      <a:r>
                        <a:rPr lang="fr-FR" sz="1800" b="1" i="0" strike="noStrike" cap="none" spc="0" baseline="0" dirty="0" err="1">
                          <a:solidFill>
                            <a:srgbClr val="000000"/>
                          </a:solidFill>
                          <a:effectLst/>
                          <a:latin typeface="Calibri"/>
                          <a:ea typeface="Calibri" panose="020F0502020204030204"/>
                          <a:cs typeface="Calibri"/>
                        </a:rPr>
                        <a:t>PrEP</a:t>
                      </a:r>
                      <a:r>
                        <a:rPr lang="fr-FR" sz="1800" b="1" i="0" strike="noStrike" cap="none" spc="0" baseline="0" dirty="0">
                          <a:solidFill>
                            <a:srgbClr val="000000"/>
                          </a:solidFill>
                          <a:effectLst/>
                          <a:latin typeface="Calibri"/>
                          <a:ea typeface="Calibri" panose="020F0502020204030204"/>
                          <a:cs typeface="Calibri"/>
                        </a:rPr>
                        <a:t> et la PrEP quotidienne</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Calibri"/>
                        <a:ea typeface="Calibri" panose="020F0502020204030204" pitchFamily="34" charset="0"/>
                      </a:endParaRPr>
                    </a:p>
                  </a:txBody>
                  <a:tcPr marL="68580" marR="68580" marT="54610" marB="54610"/>
                </a:tc>
                <a:tc>
                  <a:txBody>
                    <a:bodyPr/>
                    <a:lstStyle/>
                    <a:p>
                      <a:pPr marL="0" marR="0" fontAlgn="base">
                        <a:lnSpc>
                          <a:spcPct val="115000"/>
                        </a:lnSpc>
                        <a:spcBef>
                          <a:spcPts val="600"/>
                        </a:spcBef>
                        <a:spcAft>
                          <a:spcPct val="0"/>
                        </a:spcAft>
                      </a:pPr>
                      <a:r>
                        <a:rPr lang="fr-FR" sz="1800" b="1" i="0" strike="noStrike" cap="none" spc="0" baseline="0" dirty="0">
                          <a:solidFill>
                            <a:srgbClr val="000000"/>
                          </a:solidFill>
                          <a:effectLst/>
                          <a:latin typeface="Calibri"/>
                          <a:ea typeface="Calibri" panose="020F0502020204030204"/>
                          <a:cs typeface="Calibri"/>
                        </a:rPr>
                        <a:t>Messages destinés aux clients :</a:t>
                      </a:r>
                      <a:r>
                        <a:rPr lang="fr-FR" sz="1800" b="0" i="0" strike="noStrike" cap="none" spc="0" baseline="0" dirty="0">
                          <a:solidFill>
                            <a:srgbClr val="000000"/>
                          </a:solidFill>
                          <a:effectLst/>
                          <a:latin typeface="Calibri"/>
                          <a:ea typeface="Calibri" panose="020F0502020204030204"/>
                          <a:cs typeface="Calibri"/>
                        </a:rPr>
                        <a:t> </a:t>
                      </a:r>
                      <a:endParaRPr lang="en-US" sz="1800" dirty="0">
                        <a:effectLst/>
                        <a:latin typeface="Times New Roman"/>
                        <a:ea typeface="Calibri" panose="020F0502020204030204" pitchFamily="34" charset="0"/>
                      </a:endParaRPr>
                    </a:p>
                    <a:p>
                      <a:pPr marL="0" marR="0" fontAlgn="base">
                        <a:lnSpc>
                          <a:spcPct val="115000"/>
                        </a:lnSpc>
                        <a:spcBef>
                          <a:spcPts val="600"/>
                        </a:spcBef>
                        <a:spcAft>
                          <a:spcPct val="0"/>
                        </a:spcAft>
                      </a:pPr>
                      <a:r>
                        <a:rPr lang="fr-FR" sz="1800" b="0" i="1" strike="noStrike" cap="none" spc="0" baseline="0" dirty="0">
                          <a:solidFill>
                            <a:srgbClr val="000000"/>
                          </a:solidFill>
                          <a:effectLst/>
                          <a:latin typeface="Calibri"/>
                          <a:ea typeface="Calibri" panose="020F0502020204030204"/>
                          <a:cs typeface="Calibri"/>
                        </a:rPr>
                        <a:t>Pour passer de l’ED-PrEP à la PrEP orale quotidienne</a:t>
                      </a:r>
                      <a:r>
                        <a:rPr lang="fr-FR" sz="1800" b="0" i="0" strike="noStrike" cap="none" spc="0" baseline="0" dirty="0">
                          <a:solidFill>
                            <a:srgbClr val="000000"/>
                          </a:solidFill>
                          <a:effectLst/>
                          <a:latin typeface="Calibri"/>
                          <a:ea typeface="Calibri" panose="020F0502020204030204"/>
                          <a:cs typeface="Calibri"/>
                        </a:rPr>
                        <a:t> : Vous devez continuer à prendre la PrEP tous les jours après votre dernière exposition. Vous devez continuer la prise quotidienne jusqu’à ce que vos rapports sexuels redeviennent moins fréquents ou plus prévisibles, ou tant que vous préférez l’option de prise quotidienne. </a:t>
                      </a:r>
                      <a:endParaRPr lang="en-US" sz="1800" dirty="0">
                        <a:effectLst/>
                        <a:latin typeface="Times New Roman"/>
                        <a:ea typeface="Calibri" panose="020F0502020204030204" pitchFamily="34" charset="0"/>
                      </a:endParaRPr>
                    </a:p>
                    <a:p>
                      <a:pPr marL="0" marR="0" lvl="0" indent="0" algn="l" rtl="0" eaLnBrk="1" fontAlgn="base" latinLnBrk="0" hangingPunct="1">
                        <a:lnSpc>
                          <a:spcPct val="115000"/>
                        </a:lnSpc>
                        <a:spcBef>
                          <a:spcPts val="600"/>
                        </a:spcBef>
                        <a:spcAft>
                          <a:spcPct val="0"/>
                        </a:spcAft>
                        <a:buClrTx/>
                        <a:buSzTx/>
                        <a:buFontTx/>
                        <a:buNone/>
                      </a:pPr>
                      <a:r>
                        <a:rPr lang="fr-FR" sz="1800" b="0" i="1" strike="noStrike" cap="none" spc="0" baseline="0" dirty="0">
                          <a:solidFill>
                            <a:srgbClr val="000000"/>
                          </a:solidFill>
                          <a:effectLst/>
                          <a:latin typeface="Calibri"/>
                          <a:ea typeface="Calibri" panose="020F0502020204030204"/>
                          <a:cs typeface="Calibri"/>
                        </a:rPr>
                        <a:t>Pour passer de la PrEP orale quotidienne à l’ED-PrEP</a:t>
                      </a:r>
                      <a:r>
                        <a:rPr lang="fr-FR" sz="1800" b="0" i="0" strike="noStrike" cap="none" spc="0" baseline="0" dirty="0">
                          <a:solidFill>
                            <a:srgbClr val="000000"/>
                          </a:solidFill>
                          <a:effectLst/>
                          <a:latin typeface="Calibri"/>
                          <a:ea typeface="Calibri" panose="020F0502020204030204"/>
                          <a:cs typeface="Calibri"/>
                        </a:rPr>
                        <a:t> : Vous devez arrêter la prise quotidienne deux jours après la dernière exposition potentielle, puis commencer à suivre le schéma d’ED-PrEP jusqu’à ce que les rapports sexuels deviennent plus fréquents ou moins prévisibles.</a:t>
                      </a:r>
                      <a:r>
                        <a:rPr lang="fr-FR" sz="1800" b="1" i="0" strike="noStrike" cap="none" spc="0" baseline="0" dirty="0">
                          <a:solidFill>
                            <a:srgbClr val="000000"/>
                          </a:solidFill>
                          <a:effectLst/>
                          <a:latin typeface="Calibri"/>
                          <a:ea typeface="Calibri" panose="020F0502020204030204"/>
                          <a:cs typeface="Calibri"/>
                        </a:rPr>
                        <a:t> </a:t>
                      </a:r>
                    </a:p>
                    <a:p>
                      <a:pPr marL="0" marR="0" lvl="0" indent="0" algn="l" defTabSz="685800" rtl="0" eaLnBrk="1" fontAlgn="base" latinLnBrk="0" hangingPunct="1">
                        <a:lnSpc>
                          <a:spcPct val="115000"/>
                        </a:lnSpc>
                        <a:spcBef>
                          <a:spcPts val="600"/>
                        </a:spcBef>
                        <a:spcAft>
                          <a:spcPct val="0"/>
                        </a:spcAft>
                        <a:buClrTx/>
                        <a:buSzTx/>
                        <a:buFontTx/>
                        <a:buNone/>
                        <a:defRPr/>
                      </a:pPr>
                      <a:r>
                        <a:rPr lang="fr-FR" sz="1800" b="1" i="0" strike="noStrike" cap="none" spc="0" baseline="0" dirty="0">
                          <a:solidFill>
                            <a:srgbClr val="000000"/>
                          </a:solidFill>
                          <a:effectLst/>
                          <a:latin typeface="Calibri"/>
                          <a:ea typeface="Calibri" panose="020F0502020204030204"/>
                          <a:cs typeface="Calibri"/>
                        </a:rPr>
                        <a:t>Note aux prestataires :</a:t>
                      </a:r>
                      <a:r>
                        <a:rPr lang="fr-FR" sz="1800" b="0" i="0" strike="noStrike" cap="none" spc="0" baseline="0" dirty="0">
                          <a:solidFill>
                            <a:srgbClr val="000000"/>
                          </a:solidFill>
                          <a:effectLst/>
                          <a:latin typeface="Calibri"/>
                          <a:ea typeface="Calibri" panose="020F0502020204030204"/>
                          <a:cs typeface="Calibri"/>
                        </a:rPr>
                        <a:t> Comme la fréquence et la prévisibilité des rapports sexuels peuvent varier dans le temps, la meilleure option d’administration de la PrEP pour un client peut également varier dans le temps.</a:t>
                      </a:r>
                      <a:endParaRPr lang="en-US" sz="1800" dirty="0">
                        <a:effectLst/>
                        <a:latin typeface="Calibri"/>
                        <a:ea typeface="Calibri" panose="020F0502020204030204" pitchFamily="34" charset="0"/>
                      </a:endParaRPr>
                    </a:p>
                  </a:txBody>
                  <a:tcPr marL="68580" marR="68580" marT="54610" marB="54610"/>
                </a:tc>
                <a:extLst>
                  <a:ext uri="{0D108BD9-81ED-4DB2-BD59-A6C34878D82A}">
                    <a16:rowId xmlns:a16="http://schemas.microsoft.com/office/drawing/2014/main" val="3395075073"/>
                  </a:ext>
                </a:extLst>
              </a:tr>
            </a:tbl>
          </a:graphicData>
        </a:graphic>
      </p:graphicFrame>
    </p:spTree>
    <p:extLst>
      <p:ext uri="{BB962C8B-B14F-4D97-AF65-F5344CB8AC3E}">
        <p14:creationId xmlns:p14="http://schemas.microsoft.com/office/powerpoint/2010/main" val="24725709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personnes qui utilisent l’ED-PrEP peuvent venir moins souvent aux visites de suivi.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Faux</a:t>
            </a:r>
            <a:endParaRPr lang="en-US" sz="2600" i="0" dirty="0">
              <a:effectLst/>
              <a:latin typeface="+mj-lt"/>
            </a:endParaRPr>
          </a:p>
          <a:p>
            <a:pPr marL="0" indent="0">
              <a:buNone/>
            </a:pPr>
            <a:endParaRPr lang="en-US" sz="2600" i="0" dirty="0">
              <a:effectLst/>
              <a:latin typeface="+mj-lt"/>
            </a:endParaRPr>
          </a:p>
        </p:txBody>
      </p:sp>
    </p:spTree>
    <p:extLst>
      <p:ext uri="{BB962C8B-B14F-4D97-AF65-F5344CB8AC3E}">
        <p14:creationId xmlns:p14="http://schemas.microsoft.com/office/powerpoint/2010/main" val="238757304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 </a:t>
            </a:r>
            <a:r>
              <a:rPr lang="fr-FR" sz="3400"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personnes qui utilisent l’ED-PrEP peuvent venir moins souvent aux visites de suivi. »</a:t>
            </a:r>
            <a:endParaRPr lang="en-US" sz="2600" b="1" i="0" dirty="0">
              <a:solidFill>
                <a:srgbClr val="000000"/>
              </a:solidFill>
              <a:effectLst/>
              <a:latin typeface="+mj-lt"/>
            </a:endParaRPr>
          </a:p>
          <a:p>
            <a:pPr marL="0" indent="0">
              <a:buNone/>
            </a:pPr>
            <a:endParaRPr lang="en-US" sz="2600" b="1" i="0" dirty="0">
              <a:solidFill>
                <a:srgbClr val="000000"/>
              </a:solidFill>
              <a:effectLst/>
              <a:latin typeface="+mj-lt"/>
            </a:endParaRPr>
          </a:p>
          <a:p>
            <a:pPr marL="514369" indent="-514369">
              <a:buFont typeface="+mj-lt"/>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69" indent="-514369">
              <a:buFont typeface="+mj-lt"/>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endParaRPr lang="en-US" sz="2600" i="0" u="sng" dirty="0">
              <a:effectLst/>
              <a:latin typeface="+mj-lt"/>
            </a:endParaRPr>
          </a:p>
        </p:txBody>
      </p:sp>
      <p:sp>
        <p:nvSpPr>
          <p:cNvPr id="4" name="Content Placeholder 2">
            <a:extLst>
              <a:ext uri="{FF2B5EF4-FFF2-40B4-BE49-F238E27FC236}">
                <a16:creationId xmlns:a16="http://schemas.microsoft.com/office/drawing/2014/main" id="{04565009-239F-4CAF-BDED-E62BCE1446CD}"/>
              </a:ext>
            </a:extLst>
          </p:cNvPr>
          <p:cNvSpPr txBox="1"/>
          <p:nvPr/>
        </p:nvSpPr>
        <p:spPr bwMode="auto">
          <a:xfrm>
            <a:off x="1148933" y="5257803"/>
            <a:ext cx="10433470" cy="813815"/>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2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000" b="0" i="0" strike="noStrike" cap="none" spc="-50" baseline="0" dirty="0">
                <a:solidFill>
                  <a:srgbClr val="000000"/>
                </a:solidFill>
                <a:effectLst/>
                <a:latin typeface="Calibri"/>
                <a:ea typeface="Calibri" panose="020F0502020204030204"/>
                <a:cs typeface="Calibri"/>
              </a:rPr>
              <a:t>Tous les utilisateurs de la PrEP orale doivent revenir pour des visites de suivi à la même fréquence afin de s’assurer qu’ils reçoivent le soutien dont ils ont besoin pour utiliser efficacement la PrEP orale et pour surveiller une éventuelle séroconversion.</a:t>
            </a:r>
          </a:p>
        </p:txBody>
      </p:sp>
    </p:spTree>
    <p:extLst>
      <p:ext uri="{BB962C8B-B14F-4D97-AF65-F5344CB8AC3E}">
        <p14:creationId xmlns:p14="http://schemas.microsoft.com/office/powerpoint/2010/main" val="427744752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B5B8-EEC7-44B9-8FCE-BFB86D0474DD}"/>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Résumé du Module 5</a:t>
            </a:r>
          </a:p>
        </p:txBody>
      </p:sp>
      <p:sp>
        <p:nvSpPr>
          <p:cNvPr id="2" name="Text Placeholder 1">
            <a:extLst>
              <a:ext uri="{FF2B5EF4-FFF2-40B4-BE49-F238E27FC236}">
                <a16:creationId xmlns:a16="http://schemas.microsoft.com/office/drawing/2014/main" id="{4B1A014D-3DBE-094D-8869-EC52DD6FE282}"/>
              </a:ext>
            </a:extLst>
          </p:cNvPr>
          <p:cNvSpPr>
            <a:spLocks noGrp="1"/>
          </p:cNvSpPr>
          <p:nvPr>
            <p:ph sz="quarter" idx="10"/>
          </p:nvPr>
        </p:nvSpPr>
        <p:spPr>
          <a:xfrm>
            <a:off x="1148933" y="1587501"/>
            <a:ext cx="10433470" cy="3825663"/>
          </a:xfrm>
        </p:spPr>
        <p:txBody>
          <a:bodyPr spcFirstLastPara="1" vert="horz" wrap="square" lIns="0" tIns="0" rIns="0" bIns="0" numCol="1" anchor="t" anchorCtr="0" compatLnSpc="1">
            <a:prstTxWarp prst="textNoShape">
              <a:avLst/>
            </a:prstTxWarp>
            <a:spAutoFit/>
          </a:bodyPr>
          <a:lstStyle/>
          <a:p>
            <a:pPr marL="0" indent="0">
              <a:spcAft>
                <a:spcPts val="500"/>
              </a:spcAft>
              <a:buNone/>
            </a:pPr>
            <a:r>
              <a:rPr lang="fr-FR" sz="2600" b="1" i="0" strike="noStrike" cap="none" spc="-60" baseline="0" dirty="0">
                <a:solidFill>
                  <a:srgbClr val="000000"/>
                </a:solidFill>
                <a:effectLst/>
                <a:latin typeface="Calibri"/>
                <a:ea typeface="Calibri" panose="020F0502020204030204"/>
                <a:cs typeface="Calibri"/>
              </a:rPr>
              <a:t>Après avoir terminé le Module 5, les participants peuvent désormais :</a:t>
            </a:r>
            <a:endParaRPr lang="en-US" sz="2600" kern="0" dirty="0">
              <a:solidFill>
                <a:srgbClr val="000000"/>
              </a:solidFill>
              <a:latin typeface="Arial"/>
              <a:cs typeface="Arial"/>
              <a:sym typeface="Arial"/>
            </a:endParaRP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Définir l’ED-PrEP et se familiariser avec les preuves de l’efficacité de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Identifier les candidats à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Expliquer comment prendre efficacement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Décrire les avantages et les inconvénients de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Envisager les changements programmatiques nécessaires à la mise en œuvre de l’ED-PrEP</a:t>
            </a:r>
          </a:p>
          <a:p>
            <a:pPr marL="885858" indent="-228609">
              <a:lnSpc>
                <a:spcPct val="107000"/>
              </a:lnSpc>
              <a:spcBef>
                <a:spcPct val="0"/>
              </a:spcBef>
              <a:spcAft>
                <a:spcPts val="800"/>
              </a:spcAft>
              <a:tabLst>
                <a:tab pos="2743304" algn="l"/>
              </a:tabLst>
            </a:pPr>
            <a:r>
              <a:rPr lang="fr-FR" sz="2200" b="0" i="0" strike="noStrike" cap="none" spc="0" baseline="0" dirty="0">
                <a:solidFill>
                  <a:srgbClr val="000000"/>
                </a:solidFill>
                <a:effectLst/>
                <a:latin typeface="Calibri"/>
                <a:ea typeface="Calibri" panose="020F0502020204030204"/>
                <a:cs typeface="Calibri"/>
              </a:rPr>
              <a:t>Décrire les messages de conseil clés pour les clients de l’ED-PrEP</a:t>
            </a:r>
          </a:p>
        </p:txBody>
      </p:sp>
      <p:pic>
        <p:nvPicPr>
          <p:cNvPr id="6" name="Graphic 5" descr="Classroom">
            <a:extLst>
              <a:ext uri="{FF2B5EF4-FFF2-40B4-BE49-F238E27FC236}">
                <a16:creationId xmlns:a16="http://schemas.microsoft.com/office/drawing/2014/main" id="{8DF9BF7C-5ED4-4456-951D-D6016596A3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3009536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7860484" y="317500"/>
            <a:ext cx="3721916"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6</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707766"/>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707766"/>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a:t>
            </a:r>
            <a:br>
              <a:rPr sz="2400" dirty="0"/>
            </a:br>
            <a:r>
              <a:rPr lang="fr-FR" sz="2400" b="1" i="0" strike="noStrike" cap="none" spc="0" baseline="0" dirty="0">
                <a:solidFill>
                  <a:srgbClr val="FFFFFF"/>
                </a:solidFill>
                <a:effectLst/>
                <a:latin typeface="Arial Narrow"/>
                <a:ea typeface="Arial Narrow"/>
                <a:cs typeface="Arial Narrow"/>
              </a:rPr>
              <a:t>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E482CB7C-D12B-4986-93FB-C8B8E63425E5}"/>
              </a:ext>
            </a:extLst>
          </p:cNvPr>
          <p:cNvSpPr/>
          <p:nvPr/>
        </p:nvSpPr>
        <p:spPr>
          <a:xfrm>
            <a:off x="1117608" y="4660341"/>
            <a:ext cx="8643506"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280618165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Objectifs d’apprentissage du Module 6</a:t>
            </a:r>
          </a:p>
        </p:txBody>
      </p:sp>
      <p:sp>
        <p:nvSpPr>
          <p:cNvPr id="3" name="Content Placeholder 2">
            <a:extLst>
              <a:ext uri="{FF2B5EF4-FFF2-40B4-BE49-F238E27FC236}">
                <a16:creationId xmlns:a16="http://schemas.microsoft.com/office/drawing/2014/main" id="{61E7DDE6-D2F3-42E9-ADD6-FFF9F75F48F6}"/>
              </a:ext>
            </a:extLst>
          </p:cNvPr>
          <p:cNvSpPr>
            <a:spLocks noGrp="1"/>
          </p:cNvSpPr>
          <p:nvPr>
            <p:ph sz="quarter" idx="10"/>
          </p:nvPr>
        </p:nvSpPr>
        <p:spPr/>
        <p:txBody>
          <a:bodyPr>
            <a:normAutofit/>
          </a:bodyPr>
          <a:lstStyle/>
          <a:p>
            <a:pPr marL="0" indent="0" defTabSz="457216" fontAlgn="auto">
              <a:lnSpc>
                <a:spcPct val="150000"/>
              </a:lnSpc>
              <a:spcBef>
                <a:spcPct val="0"/>
              </a:spcBef>
              <a:spcAft>
                <a:spcPct val="0"/>
              </a:spcAft>
              <a:buClrTx/>
              <a:buNone/>
              <a:defRPr/>
            </a:pPr>
            <a:r>
              <a:rPr lang="fr-FR" sz="2600" b="1" i="0" strike="noStrike" cap="none" spc="-50" baseline="0" dirty="0">
                <a:solidFill>
                  <a:srgbClr val="000000"/>
                </a:solidFill>
                <a:effectLst/>
                <a:latin typeface="Calibri"/>
                <a:ea typeface="Calibri" panose="020F0502020204030204"/>
                <a:cs typeface="Calibri"/>
              </a:rPr>
              <a:t>Après avoir terminé le Module 6, les participants seront en mesure de :</a:t>
            </a:r>
          </a:p>
          <a:p>
            <a:pPr marL="365773" indent="-365773">
              <a:lnSpc>
                <a:spcPct val="150000"/>
              </a:lnSpc>
              <a:spcBef>
                <a:spcPct val="0"/>
              </a:spcBef>
              <a:spcAft>
                <a:spcPct val="0"/>
              </a:spcAft>
              <a:buFont typeface="Arial"/>
              <a:buChar char="•"/>
              <a:defRPr/>
            </a:pPr>
            <a:r>
              <a:rPr lang="fr-FR" sz="2600" b="0" i="0" strike="noStrike" cap="none" spc="-41" baseline="0" dirty="0">
                <a:solidFill>
                  <a:srgbClr val="000000"/>
                </a:solidFill>
                <a:effectLst/>
                <a:latin typeface="Calibri"/>
                <a:ea typeface="Calibri" panose="020F0502020204030204"/>
                <a:cs typeface="Calibri"/>
              </a:rPr>
              <a:t>Identifier les outils de S&amp;E de la PrEP orale utilisés en [</a:t>
            </a:r>
            <a:r>
              <a:rPr lang="fr-FR" sz="2600" b="0" i="0" strike="noStrike" cap="none" spc="-41" baseline="0" dirty="0">
                <a:solidFill>
                  <a:srgbClr val="C0504D"/>
                </a:solidFill>
                <a:effectLst/>
                <a:latin typeface="Calibri"/>
                <a:ea typeface="Calibri" panose="020F0502020204030204"/>
                <a:cs typeface="Calibri"/>
              </a:rPr>
              <a:t>PAYS</a:t>
            </a:r>
            <a:r>
              <a:rPr lang="fr-FR" sz="2600" b="0" i="0" strike="noStrike" cap="none" spc="-41" baseline="0" dirty="0">
                <a:solidFill>
                  <a:srgbClr val="000000"/>
                </a:solidFill>
                <a:effectLst/>
                <a:latin typeface="Calibri"/>
                <a:ea typeface="Calibri" panose="020F0502020204030204"/>
                <a:cs typeface="Calibri"/>
              </a:rPr>
              <a:t>]</a:t>
            </a:r>
          </a:p>
          <a:p>
            <a:pPr marL="365773" indent="-365773">
              <a:lnSpc>
                <a:spcPct val="150000"/>
              </a:lnSpc>
              <a:spcBef>
                <a:spcPct val="0"/>
              </a:spcBef>
              <a:spcAft>
                <a:spcPct val="0"/>
              </a:spcAft>
              <a:buFont typeface="Arial"/>
              <a:buChar char="•"/>
              <a:defRPr/>
            </a:pPr>
            <a:r>
              <a:rPr lang="fr-FR" sz="2600" b="0" i="0" strike="noStrike" cap="none" spc="-41" baseline="0" dirty="0">
                <a:solidFill>
                  <a:srgbClr val="000000"/>
                </a:solidFill>
                <a:effectLst/>
                <a:latin typeface="Calibri"/>
                <a:ea typeface="Calibri" panose="020F0502020204030204"/>
                <a:cs typeface="Calibri"/>
              </a:rPr>
              <a:t>Remplir correctement tous les outils de S&amp;E de la PrEP orale</a:t>
            </a:r>
            <a:endParaRPr lang="en-US" sz="2600" dirty="0">
              <a:cs typeface="Calibri"/>
            </a:endParaRPr>
          </a:p>
          <a:p>
            <a:pPr marL="0" indent="0" defTabSz="914435">
              <a:lnSpc>
                <a:spcPct val="150000"/>
              </a:lnSpc>
              <a:spcBef>
                <a:spcPct val="0"/>
              </a:spcBef>
              <a:spcAft>
                <a:spcPct val="0"/>
              </a:spcAft>
              <a:buClr>
                <a:srgbClr val="1F497D"/>
              </a:buClr>
              <a:buNone/>
              <a:defRPr/>
            </a:pPr>
            <a:endParaRPr lang="en-US" sz="2600" dirty="0"/>
          </a:p>
        </p:txBody>
      </p:sp>
      <p:pic>
        <p:nvPicPr>
          <p:cNvPr id="4" name="Picture 3" descr="checklist.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l="1" t="5123" r="5448"/>
          <a:stretch>
            <a:fillRect/>
          </a:stretch>
        </p:blipFill>
        <p:spPr>
          <a:xfrm>
            <a:off x="10052004" y="184220"/>
            <a:ext cx="1789666" cy="1798722"/>
          </a:xfrm>
          <a:prstGeom prst="rect">
            <a:avLst/>
          </a:prstGeom>
        </p:spPr>
      </p:pic>
    </p:spTree>
    <p:extLst>
      <p:ext uri="{BB962C8B-B14F-4D97-AF65-F5344CB8AC3E}">
        <p14:creationId xmlns:p14="http://schemas.microsoft.com/office/powerpoint/2010/main" val="256819148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p:cNvSpPr>
            <a:spLocks noGrp="1"/>
          </p:cNvSpPr>
          <p:nvPr>
            <p:ph sz="quarter" idx="10"/>
          </p:nvPr>
        </p:nvSpPr>
        <p:spPr>
          <a:xfrm>
            <a:off x="1148930" y="1587499"/>
            <a:ext cx="9429017" cy="4794251"/>
          </a:xfrm>
        </p:spPr>
        <p:txBody>
          <a:bodyPr>
            <a:normAutofit/>
          </a:bodyPr>
          <a:lstStyle/>
          <a:p>
            <a:pPr>
              <a:lnSpc>
                <a:spcPct val="110000"/>
              </a:lnSpc>
              <a:spcAft>
                <a:spcPts val="601"/>
              </a:spcAft>
              <a:tabLst>
                <a:tab pos="274331" algn="l"/>
              </a:tabLst>
            </a:pPr>
            <a:r>
              <a:rPr lang="fr-FR" sz="2600" b="0" i="0" strike="noStrike" cap="none" spc="-100" baseline="0" dirty="0">
                <a:solidFill>
                  <a:srgbClr val="000000"/>
                </a:solidFill>
                <a:effectLst/>
                <a:latin typeface="Calibri"/>
                <a:ea typeface="Calibri" panose="020F0502020204030204"/>
                <a:cs typeface="Calibri"/>
              </a:rPr>
              <a:t>Quels sont les points d’entrée possibles ou les moyens par lesquels un client pourrait être orienté ou initié à la PrEP orale ?</a:t>
            </a:r>
          </a:p>
          <a:p>
            <a:endParaRPr lang="en-US" sz="2600" dirty="0"/>
          </a:p>
        </p:txBody>
      </p:sp>
      <p:pic>
        <p:nvPicPr>
          <p:cNvPr id="6" name="Picture 14" descr="Image result for question icon">
            <a:extLst>
              <a:ext uri="{FF2B5EF4-FFF2-40B4-BE49-F238E27FC236}">
                <a16:creationId xmlns:a16="http://schemas.microsoft.com/office/drawing/2014/main" id="{F6349CAF-9F4B-4138-8437-F9DF01CCDD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7532" y="209532"/>
            <a:ext cx="1581913" cy="170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9562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Points d’entrée pour la PrEP orale</a:t>
            </a:r>
          </a:p>
        </p:txBody>
      </p:sp>
      <p:sp>
        <p:nvSpPr>
          <p:cNvPr id="3" name="Content Placeholder 2"/>
          <p:cNvSpPr>
            <a:spLocks noGrp="1"/>
          </p:cNvSpPr>
          <p:nvPr>
            <p:ph sz="quarter" idx="10"/>
          </p:nvPr>
        </p:nvSpPr>
        <p:spPr/>
        <p:txBody>
          <a:bodyPr>
            <a:normAutofit/>
          </a:bodyPr>
          <a:lstStyle/>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Dépistage du VIH (le plus fréquent)</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Dépistage des IST</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Services de lutte contre la violence sexuelle et sexiste </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Réduction des risques et autres services de traitement de la toxicomanie</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Services prénataux</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Gynécologie et services de reproduction</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Orientation par les urgences ou le personnel hospitalier </a:t>
            </a:r>
          </a:p>
          <a:p>
            <a:pPr marL="431499" indent="-365773">
              <a:lnSpc>
                <a:spcPts val="2601"/>
              </a:lnSpc>
              <a:spcBef>
                <a:spcPts val="601"/>
              </a:spcBef>
              <a:buFont typeface="Wingdings" panose="05000000000000000000" pitchFamily="2" charset="2"/>
              <a:buChar char="§"/>
            </a:pPr>
            <a:r>
              <a:rPr lang="fr-FR" sz="2600" b="0" i="0" strike="noStrike" cap="none" spc="-41" baseline="0" dirty="0">
                <a:solidFill>
                  <a:srgbClr val="000000"/>
                </a:solidFill>
                <a:effectLst/>
                <a:latin typeface="Calibri"/>
                <a:ea typeface="Calibri" panose="020F0502020204030204"/>
                <a:cs typeface="Calibri"/>
              </a:rPr>
              <a:t>Tant d’autres</a:t>
            </a:r>
          </a:p>
          <a:p>
            <a:pPr marL="431499" indent="-365773">
              <a:lnSpc>
                <a:spcPts val="2601"/>
              </a:lnSpc>
              <a:spcBef>
                <a:spcPts val="601"/>
              </a:spcBef>
              <a:buFont typeface="Wingdings" panose="05000000000000000000" pitchFamily="2" charset="2"/>
              <a:buChar char="§"/>
            </a:pPr>
            <a:endParaRPr lang="en-US" sz="2600" spc="-41" dirty="0"/>
          </a:p>
          <a:p>
            <a:pPr marL="65723" indent="0">
              <a:lnSpc>
                <a:spcPts val="2601"/>
              </a:lnSpc>
              <a:spcBef>
                <a:spcPts val="601"/>
              </a:spcBef>
              <a:buNone/>
            </a:pPr>
            <a:r>
              <a:rPr lang="fr-FR" sz="2600" b="0" i="0" strike="noStrike" cap="none" spc="-41" baseline="0" dirty="0">
                <a:solidFill>
                  <a:srgbClr val="000000"/>
                </a:solidFill>
                <a:effectLst/>
                <a:latin typeface="Calibri"/>
                <a:ea typeface="Calibri" panose="020F0502020204030204"/>
                <a:cs typeface="Calibri"/>
              </a:rPr>
              <a:t>Tous les points d’entrée dans les services de PrEP doivent utiliser les outils de S&amp;E de la PrEP orale</a:t>
            </a:r>
          </a:p>
        </p:txBody>
      </p:sp>
    </p:spTree>
    <p:extLst>
      <p:ext uri="{BB962C8B-B14F-4D97-AF65-F5344CB8AC3E}">
        <p14:creationId xmlns:p14="http://schemas.microsoft.com/office/powerpoint/2010/main" val="182234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640" y="361724"/>
            <a:ext cx="10382249" cy="1143000"/>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pré-formation en personne</a:t>
            </a:r>
          </a:p>
        </p:txBody>
      </p:sp>
      <p:sp>
        <p:nvSpPr>
          <p:cNvPr id="3" name="Content Placeholder 2"/>
          <p:cNvSpPr>
            <a:spLocks noGrp="1"/>
          </p:cNvSpPr>
          <p:nvPr>
            <p:ph idx="1"/>
          </p:nvPr>
        </p:nvSpPr>
        <p:spPr/>
        <p:txBody>
          <a:bodyPr>
            <a:normAutofit/>
          </a:bodyPr>
          <a:lstStyle/>
          <a:p>
            <a:pPr marL="365760" indent="-365760" defTabSz="228609">
              <a:lnSpc>
                <a:spcPts val="2601"/>
              </a:lnSpc>
              <a:spcBef>
                <a:spcPts val="1801"/>
              </a:spcBef>
            </a:pPr>
            <a:r>
              <a:rPr lang="fr-FR" sz="2200" b="0" i="0" strike="noStrike" cap="none" spc="-50" baseline="0" dirty="0">
                <a:solidFill>
                  <a:srgbClr val="000000"/>
                </a:solidFill>
                <a:effectLst/>
                <a:latin typeface="Calibri"/>
                <a:ea typeface="Calibri" panose="020F0502020204030204"/>
                <a:cs typeface="Calibri"/>
              </a:rPr>
              <a:t>Le but de cette évaluation est de déterminer ce que vous savez sur la mise en place de la PrEP orale. Vos réponses nous permettront d’adapter cette formation à vos besoins et de comparer votre évolution entre aujourd’hui et l’évaluation postérieure à la formation.</a:t>
            </a:r>
            <a:endParaRPr lang="en-US"/>
          </a:p>
          <a:p>
            <a:pPr marL="365760" indent="-365760" defTabSz="228609">
              <a:lnSpc>
                <a:spcPts val="2601"/>
              </a:lnSpc>
              <a:spcBef>
                <a:spcPts val="1801"/>
              </a:spcBef>
            </a:pPr>
            <a:r>
              <a:rPr lang="fr-FR" sz="2200" b="0" i="0" strike="noStrike" cap="none" spc="-50" baseline="0" dirty="0">
                <a:solidFill>
                  <a:srgbClr val="000000"/>
                </a:solidFill>
                <a:effectLst/>
                <a:latin typeface="Calibri"/>
                <a:ea typeface="Calibri" panose="020F0502020204030204"/>
                <a:cs typeface="Calibri"/>
              </a:rPr>
              <a:t>Ne vous inquiétez pas si vous ne connaissez pas tout ou en partie des réponses. Faites de votre mieux !</a:t>
            </a:r>
          </a:p>
          <a:p>
            <a:pPr marL="365760" indent="-365760" defTabSz="228609">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N'oubliez pas d'indiquer un code sur votre pré-évaluation et de retenir en tête le même code pour votre post-évaluation</a:t>
            </a:r>
            <a:endParaRPr lang="en-US" sz="2200" spc="-50" dirty="0"/>
          </a:p>
          <a:p>
            <a:pPr marL="365760" indent="-365760" defTabSz="228609">
              <a:lnSpc>
                <a:spcPts val="2601"/>
              </a:lnSpc>
              <a:spcBef>
                <a:spcPts val="1801"/>
              </a:spcBef>
            </a:pPr>
            <a:r>
              <a:rPr lang="fr-FR" sz="2200" b="0" i="0" strike="noStrike" cap="none" spc="-50" baseline="0" dirty="0">
                <a:solidFill>
                  <a:srgbClr val="000000"/>
                </a:solidFill>
                <a:effectLst/>
                <a:latin typeface="Calibri"/>
                <a:ea typeface="Calibri" panose="020F0502020204030204"/>
                <a:cs typeface="Calibri"/>
              </a:rPr>
              <a:t>Merci de me remettre vos formulaires d’évaluation lorsque vous avez terminé.</a:t>
            </a:r>
            <a:endParaRPr lang="en-GB" sz="2200" spc="-50" dirty="0"/>
          </a:p>
          <a:p>
            <a:pPr marL="365760" indent="-365760" defTabSz="228609">
              <a:lnSpc>
                <a:spcPts val="2601"/>
              </a:lnSpc>
              <a:spcBef>
                <a:spcPts val="1801"/>
              </a:spcBef>
            </a:pPr>
            <a:r>
              <a:rPr lang="fr-FR" sz="2200" b="0" i="1" strike="noStrike" cap="none" spc="-50" baseline="0" dirty="0">
                <a:solidFill>
                  <a:srgbClr val="000000"/>
                </a:solidFill>
                <a:effectLst/>
                <a:latin typeface="Calibri"/>
                <a:ea typeface="Calibri" panose="020F0502020204030204"/>
                <a:cs typeface="Calibri"/>
              </a:rPr>
              <a:t>Vous aurez environ 20 minutes pour compléter l’évaluation. </a:t>
            </a:r>
          </a:p>
          <a:p>
            <a:pPr marL="257175" indent="-257175"/>
            <a:endParaRPr lang="en-US" sz="2200" dirty="0">
              <a:solidFill>
                <a:schemeClr val="tx1"/>
              </a:solidFill>
            </a:endParaRPr>
          </a:p>
          <a:p>
            <a:pPr marL="257175" indent="-257175"/>
            <a:endParaRPr lang="en-US" sz="2200" dirty="0"/>
          </a:p>
        </p:txBody>
      </p:sp>
    </p:spTree>
    <p:extLst>
      <p:ext uri="{BB962C8B-B14F-4D97-AF65-F5344CB8AC3E}">
        <p14:creationId xmlns:p14="http://schemas.microsoft.com/office/powerpoint/2010/main" val="37627820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Résumé du Module 6</a:t>
            </a:r>
          </a:p>
        </p:txBody>
      </p:sp>
      <p:sp>
        <p:nvSpPr>
          <p:cNvPr id="3" name="Content Placeholder 2">
            <a:extLst>
              <a:ext uri="{FF2B5EF4-FFF2-40B4-BE49-F238E27FC236}">
                <a16:creationId xmlns:a16="http://schemas.microsoft.com/office/drawing/2014/main" id="{3160B376-2FB6-44F7-8B4D-F3EFAE884609}"/>
              </a:ext>
            </a:extLst>
          </p:cNvPr>
          <p:cNvSpPr>
            <a:spLocks noGrp="1"/>
          </p:cNvSpPr>
          <p:nvPr>
            <p:ph sz="quarter" idx="10"/>
          </p:nvPr>
        </p:nvSpPr>
        <p:spPr/>
        <p:txBody>
          <a:bodyPr>
            <a:normAutofit/>
          </a:bodyPr>
          <a:lstStyle/>
          <a:p>
            <a:pPr marL="0" indent="0">
              <a:lnSpc>
                <a:spcPct val="150000"/>
              </a:lnSpc>
              <a:spcBef>
                <a:spcPct val="0"/>
              </a:spcBef>
              <a:spcAft>
                <a:spcPct val="0"/>
              </a:spcAft>
              <a:buNone/>
              <a:defRPr/>
            </a:pPr>
            <a:r>
              <a:rPr lang="fr-FR" sz="2600" b="0" i="0" strike="noStrike" cap="none" spc="-41" baseline="0" dirty="0">
                <a:solidFill>
                  <a:srgbClr val="000000"/>
                </a:solidFill>
                <a:effectLst/>
                <a:latin typeface="Calibri"/>
                <a:ea typeface="Calibri" panose="020F0502020204030204"/>
                <a:cs typeface="Calibri"/>
              </a:rPr>
              <a:t>Après avoir terminé le Module 6, les participants peuvent désormais :</a:t>
            </a:r>
          </a:p>
          <a:p>
            <a:pPr marL="365773" indent="-365773">
              <a:lnSpc>
                <a:spcPct val="150000"/>
              </a:lnSpc>
              <a:spcBef>
                <a:spcPct val="0"/>
              </a:spcBef>
              <a:spcAft>
                <a:spcPct val="0"/>
              </a:spcAft>
              <a:buFont typeface="Arial"/>
              <a:buChar char="•"/>
              <a:defRPr/>
            </a:pPr>
            <a:r>
              <a:rPr lang="fr-FR" sz="2600" b="0" i="0" strike="noStrike" cap="none" spc="-41" baseline="0" dirty="0">
                <a:solidFill>
                  <a:srgbClr val="000000"/>
                </a:solidFill>
                <a:effectLst/>
                <a:latin typeface="Calibri"/>
                <a:ea typeface="Calibri" panose="020F0502020204030204"/>
                <a:cs typeface="Calibri"/>
              </a:rPr>
              <a:t>Identifier les outils de S&amp;E de la PrEP orale utilisés en [</a:t>
            </a:r>
            <a:r>
              <a:rPr lang="fr-FR" sz="2600" b="0" i="0" strike="noStrike" cap="none" spc="-41" baseline="0" dirty="0">
                <a:solidFill>
                  <a:srgbClr val="C0504D"/>
                </a:solidFill>
                <a:effectLst/>
                <a:latin typeface="Calibri"/>
                <a:ea typeface="Calibri" panose="020F0502020204030204"/>
                <a:cs typeface="Calibri"/>
              </a:rPr>
              <a:t>PAYS</a:t>
            </a:r>
            <a:r>
              <a:rPr lang="fr-FR" sz="2600" b="0" i="0" strike="noStrike" cap="none" spc="-41" baseline="0" dirty="0">
                <a:solidFill>
                  <a:srgbClr val="000000"/>
                </a:solidFill>
                <a:effectLst/>
                <a:latin typeface="Calibri"/>
                <a:ea typeface="Calibri" panose="020F0502020204030204"/>
                <a:cs typeface="Calibri"/>
              </a:rPr>
              <a:t>]</a:t>
            </a:r>
          </a:p>
          <a:p>
            <a:pPr marL="365773" indent="-365773">
              <a:lnSpc>
                <a:spcPct val="150000"/>
              </a:lnSpc>
              <a:spcBef>
                <a:spcPct val="0"/>
              </a:spcBef>
              <a:spcAft>
                <a:spcPct val="0"/>
              </a:spcAft>
              <a:buFont typeface="Arial"/>
              <a:buChar char="•"/>
              <a:defRPr/>
            </a:pPr>
            <a:r>
              <a:rPr lang="fr-FR" sz="2600" b="0" i="0" strike="noStrike" cap="none" spc="-41" baseline="0" dirty="0">
                <a:solidFill>
                  <a:srgbClr val="000000"/>
                </a:solidFill>
                <a:effectLst/>
                <a:latin typeface="Calibri"/>
                <a:ea typeface="Calibri" panose="020F0502020204030204"/>
                <a:cs typeface="Calibri"/>
              </a:rPr>
              <a:t>Remplir correctement tous les outils de S&amp;E de la PrEP orale</a:t>
            </a:r>
            <a:endParaRPr lang="en-US" sz="2600" dirty="0">
              <a:cs typeface="Calibri"/>
            </a:endParaRPr>
          </a:p>
          <a:p>
            <a:pPr marL="0" indent="0" defTabSz="914435">
              <a:lnSpc>
                <a:spcPct val="150000"/>
              </a:lnSpc>
              <a:spcBef>
                <a:spcPct val="0"/>
              </a:spcBef>
              <a:spcAft>
                <a:spcPct val="0"/>
              </a:spcAft>
              <a:buClr>
                <a:srgbClr val="1F497D"/>
              </a:buClr>
              <a:buNone/>
              <a:defRPr/>
            </a:pPr>
            <a:endParaRPr lang="en-US" sz="2600" dirty="0"/>
          </a:p>
          <a:p>
            <a:endParaRPr lang="en-US" sz="2600" dirty="0"/>
          </a:p>
        </p:txBody>
      </p:sp>
      <p:pic>
        <p:nvPicPr>
          <p:cNvPr id="4" name="Picture 3" descr="checklist.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l="1" t="5123" r="5448"/>
          <a:stretch>
            <a:fillRect/>
          </a:stretch>
        </p:blipFill>
        <p:spPr>
          <a:xfrm>
            <a:off x="9598150" y="317502"/>
            <a:ext cx="1789666" cy="1798722"/>
          </a:xfrm>
          <a:prstGeom prst="rect">
            <a:avLst/>
          </a:prstGeom>
        </p:spPr>
      </p:pic>
    </p:spTree>
    <p:extLst>
      <p:ext uri="{BB962C8B-B14F-4D97-AF65-F5344CB8AC3E}">
        <p14:creationId xmlns:p14="http://schemas.microsoft.com/office/powerpoint/2010/main" val="365086690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7</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68571"/>
            <a:ext cx="4308066" cy="707766"/>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707766"/>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a:t>
            </a:r>
            <a:br>
              <a:rPr sz="2400" dirty="0"/>
            </a:br>
            <a:r>
              <a:rPr lang="fr-FR" sz="2400" b="1" i="0" strike="noStrike" cap="none" spc="0" baseline="0" dirty="0">
                <a:solidFill>
                  <a:srgbClr val="FFFFFF"/>
                </a:solidFill>
                <a:effectLst/>
                <a:latin typeface="Arial Narrow"/>
                <a:ea typeface="Arial Narrow"/>
                <a:cs typeface="Arial Narrow"/>
              </a:rPr>
              <a:t>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BC78B66A-EA5D-4AAF-8106-5CF127C7FF20}"/>
              </a:ext>
            </a:extLst>
          </p:cNvPr>
          <p:cNvSpPr/>
          <p:nvPr/>
        </p:nvSpPr>
        <p:spPr>
          <a:xfrm>
            <a:off x="1117608" y="5473857"/>
            <a:ext cx="9321792" cy="851961"/>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233468940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Compétences spécifiques à la PrEP orale</a:t>
            </a:r>
          </a:p>
        </p:txBody>
      </p:sp>
      <p:sp>
        <p:nvSpPr>
          <p:cNvPr id="3" name="Content Placeholder 2"/>
          <p:cNvSpPr>
            <a:spLocks noGrp="1"/>
          </p:cNvSpPr>
          <p:nvPr>
            <p:ph sz="quarter" idx="10"/>
          </p:nvPr>
        </p:nvSpPr>
        <p:spPr/>
        <p:txBody>
          <a:bodyPr>
            <a:normAutofit fontScale="90000"/>
          </a:bodyPr>
          <a:lstStyle/>
          <a:p>
            <a:pPr marL="0" indent="0">
              <a:buNone/>
            </a:pPr>
            <a:r>
              <a:rPr lang="fr-FR" sz="2800" b="1" i="0" strike="noStrike" cap="none" spc="0" baseline="0" dirty="0">
                <a:solidFill>
                  <a:srgbClr val="000000"/>
                </a:solidFill>
                <a:effectLst/>
                <a:latin typeface="Calibri"/>
                <a:ea typeface="Calibri" panose="020F0502020204030204"/>
                <a:cs typeface="Calibri"/>
              </a:rPr>
              <a:t>Après avoir suivi cette formation, les participants peuvent désormais :</a:t>
            </a:r>
          </a:p>
          <a:p>
            <a:pPr marL="365773" indent="-365773"/>
            <a:r>
              <a:rPr lang="fr-FR" sz="2800" b="0" i="0" strike="noStrike" cap="none" spc="0" baseline="0" dirty="0">
                <a:solidFill>
                  <a:srgbClr val="000000"/>
                </a:solidFill>
                <a:effectLst/>
                <a:latin typeface="Calibri"/>
                <a:ea typeface="Calibri" panose="020F0502020204030204"/>
                <a:cs typeface="Calibri"/>
              </a:rPr>
              <a:t>Répondre aux questions essentielles sur la PrEP orale</a:t>
            </a:r>
          </a:p>
          <a:p>
            <a:pPr marL="365773" indent="-365773"/>
            <a:r>
              <a:rPr lang="fr-FR" sz="2800" b="0" i="0" strike="noStrike" cap="none" spc="0" baseline="0" dirty="0">
                <a:solidFill>
                  <a:srgbClr val="000000"/>
                </a:solidFill>
                <a:effectLst/>
                <a:latin typeface="Calibri"/>
                <a:ea typeface="Calibri" panose="020F0502020204030204"/>
                <a:cs typeface="Calibri"/>
              </a:rPr>
              <a:t>Évaluer l’exposition individuelle au VIH</a:t>
            </a:r>
          </a:p>
          <a:p>
            <a:pPr marL="365773" indent="-365773"/>
            <a:r>
              <a:rPr lang="fr-FR" sz="2800" b="0" i="0" strike="noStrike" cap="none" spc="0" baseline="0" dirty="0">
                <a:solidFill>
                  <a:srgbClr val="000000"/>
                </a:solidFill>
                <a:effectLst/>
                <a:latin typeface="Calibri"/>
                <a:ea typeface="Calibri" panose="020F0502020204030204"/>
                <a:cs typeface="Calibri"/>
              </a:rPr>
              <a:t>Identifier les candidats qui répondent aux critères d’éligibilité pour l’instauration d’une PrEP orale</a:t>
            </a:r>
          </a:p>
          <a:p>
            <a:pPr marL="365773" indent="-365773"/>
            <a:r>
              <a:rPr lang="fr-FR" sz="2800" b="0" i="0" strike="noStrike" cap="none" spc="0" baseline="0" dirty="0">
                <a:solidFill>
                  <a:srgbClr val="000000"/>
                </a:solidFill>
                <a:effectLst/>
                <a:latin typeface="Calibri"/>
                <a:ea typeface="Calibri" panose="020F0502020204030204"/>
                <a:cs typeface="Calibri"/>
              </a:rPr>
              <a:t>Éduquer et conseiller les candidats et les utilisateurs de la PrEP orale</a:t>
            </a:r>
          </a:p>
          <a:p>
            <a:pPr marL="365773" indent="-365773"/>
            <a:r>
              <a:rPr lang="fr-FR" sz="2800" b="0" i="0" strike="noStrike" cap="none" spc="0" baseline="0" dirty="0">
                <a:solidFill>
                  <a:srgbClr val="000000"/>
                </a:solidFill>
                <a:effectLst/>
                <a:latin typeface="Calibri"/>
                <a:ea typeface="Calibri" panose="020F0502020204030204"/>
                <a:cs typeface="Calibri"/>
              </a:rPr>
              <a:t>Effectuer des visites initiales et de suivi pour les utilisateurs de la PrEP orale</a:t>
            </a:r>
          </a:p>
          <a:p>
            <a:pPr marL="365773" indent="-365773"/>
            <a:r>
              <a:rPr lang="fr-FR" sz="2800" b="0" i="0" strike="noStrike" cap="none" spc="0" baseline="0" dirty="0">
                <a:solidFill>
                  <a:srgbClr val="000000"/>
                </a:solidFill>
                <a:effectLst/>
                <a:latin typeface="Calibri"/>
                <a:ea typeface="Calibri" panose="020F0502020204030204"/>
                <a:cs typeface="Calibri"/>
              </a:rPr>
              <a:t>Utiliser les outils de suivi et d’évaluation de la PrEP orale</a:t>
            </a:r>
          </a:p>
        </p:txBody>
      </p:sp>
    </p:spTree>
    <p:extLst>
      <p:ext uri="{BB962C8B-B14F-4D97-AF65-F5344CB8AC3E}">
        <p14:creationId xmlns:p14="http://schemas.microsoft.com/office/powerpoint/2010/main" val="94498039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post-formation en personne</a:t>
            </a:r>
          </a:p>
        </p:txBody>
      </p:sp>
      <p:sp>
        <p:nvSpPr>
          <p:cNvPr id="3" name="Content Placeholder 2"/>
          <p:cNvSpPr>
            <a:spLocks noGrp="1"/>
          </p:cNvSpPr>
          <p:nvPr>
            <p:ph idx="1"/>
          </p:nvPr>
        </p:nvSpPr>
        <p:spPr/>
        <p:txBody>
          <a:bodyPr>
            <a:normAutofit/>
          </a:bodyPr>
          <a:lstStyle/>
          <a:p>
            <a:pPr marL="365773" indent="-365773">
              <a:lnSpc>
                <a:spcPts val="2601"/>
              </a:lnSpc>
              <a:spcBef>
                <a:spcPts val="1801"/>
              </a:spcBef>
              <a:defRPr/>
            </a:pPr>
            <a:r>
              <a:rPr lang="fr-FR" sz="2200" b="0" i="0" strike="noStrike" cap="none" spc="-41" baseline="0" dirty="0">
                <a:solidFill>
                  <a:srgbClr val="000000"/>
                </a:solidFill>
                <a:effectLst/>
                <a:latin typeface="Calibri"/>
                <a:ea typeface="Calibri" panose="020F0502020204030204"/>
                <a:cs typeface="Calibri"/>
              </a:rPr>
              <a:t>L’objectif de cette évaluation post-formation est de savoir ce que vous savez sur la mise en œuvre de la PrEP orale et dans quelle mesure vos connaissances et compétences se sont améliorées depuis l’évaluation pré-formation. </a:t>
            </a:r>
          </a:p>
          <a:p>
            <a:pPr marL="365773" indent="-365773">
              <a:lnSpc>
                <a:spcPts val="2601"/>
              </a:lnSpc>
              <a:spcBef>
                <a:spcPts val="1801"/>
              </a:spcBef>
              <a:defRPr/>
            </a:pPr>
            <a:r>
              <a:rPr lang="fr-FR" sz="2200" b="0" i="0" strike="noStrike" cap="none" spc="-41" baseline="0" dirty="0">
                <a:solidFill>
                  <a:srgbClr val="000000"/>
                </a:solidFill>
                <a:effectLst/>
                <a:latin typeface="Calibri"/>
                <a:ea typeface="Calibri" panose="020F0502020204030204"/>
                <a:cs typeface="Calibri"/>
              </a:rPr>
              <a:t>Les résultats des évaluations pré-formation et post-formation permettront également d’améliorer les formations futures. </a:t>
            </a:r>
          </a:p>
          <a:p>
            <a:pPr marL="365773" indent="-365773">
              <a:lnSpc>
                <a:spcPts val="2601"/>
              </a:lnSpc>
              <a:spcBef>
                <a:spcPts val="1801"/>
              </a:spcBef>
              <a:defRPr/>
            </a:pPr>
            <a:r>
              <a:rPr lang="fr-FR" sz="2200" b="0" i="0" strike="noStrike" cap="none" spc="-41" baseline="0" dirty="0">
                <a:solidFill>
                  <a:srgbClr val="000000"/>
                </a:solidFill>
                <a:effectLst/>
                <a:latin typeface="Calibri"/>
                <a:ea typeface="Calibri" panose="020F0502020204030204"/>
                <a:cs typeface="Calibri"/>
              </a:rPr>
              <a:t>N’oubliez pas d’indiquer votre nom sur votre évaluation. </a:t>
            </a:r>
          </a:p>
          <a:p>
            <a:pPr marL="365773" indent="-365773">
              <a:lnSpc>
                <a:spcPts val="2601"/>
              </a:lnSpc>
              <a:spcBef>
                <a:spcPts val="1801"/>
              </a:spcBef>
              <a:defRPr/>
            </a:pPr>
            <a:r>
              <a:rPr lang="fr-FR" sz="2200" b="0" i="1" strike="noStrike" cap="none" spc="-41" baseline="0" dirty="0">
                <a:solidFill>
                  <a:srgbClr val="000000"/>
                </a:solidFill>
                <a:effectLst/>
                <a:latin typeface="Calibri"/>
                <a:ea typeface="Calibri" panose="020F0502020204030204"/>
                <a:cs typeface="Calibri"/>
              </a:rPr>
              <a:t>Vous avez 20 minutes pour compléter l’évaluation.</a:t>
            </a:r>
          </a:p>
          <a:p>
            <a:pPr marL="365773" indent="-365773">
              <a:lnSpc>
                <a:spcPct val="120000"/>
              </a:lnSpc>
              <a:spcBef>
                <a:spcPts val="1801"/>
              </a:spcBef>
              <a:defRPr/>
            </a:pPr>
            <a:endParaRPr lang="en-GB" sz="2200" spc="-41" dirty="0"/>
          </a:p>
          <a:p>
            <a:endParaRPr lang="en-US" sz="2200" dirty="0"/>
          </a:p>
        </p:txBody>
      </p:sp>
    </p:spTree>
    <p:extLst>
      <p:ext uri="{BB962C8B-B14F-4D97-AF65-F5344CB8AC3E}">
        <p14:creationId xmlns:p14="http://schemas.microsoft.com/office/powerpoint/2010/main" val="212941935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post-formation virtuelle</a:t>
            </a:r>
          </a:p>
        </p:txBody>
      </p:sp>
      <p:sp>
        <p:nvSpPr>
          <p:cNvPr id="3" name="Content Placeholder 2"/>
          <p:cNvSpPr>
            <a:spLocks noGrp="1"/>
          </p:cNvSpPr>
          <p:nvPr>
            <p:ph idx="1"/>
          </p:nvPr>
        </p:nvSpPr>
        <p:spPr/>
        <p:txBody>
          <a:bodyPr>
            <a:normAutofit/>
          </a:bodyPr>
          <a:lstStyle/>
          <a:p>
            <a:pPr marL="365773" indent="-365773">
              <a:lnSpc>
                <a:spcPts val="2601"/>
              </a:lnSpc>
              <a:spcBef>
                <a:spcPts val="1801"/>
              </a:spcBef>
              <a:defRPr/>
            </a:pPr>
            <a:r>
              <a:rPr lang="fr-FR" sz="2200" b="0" i="0" strike="noStrike" cap="none" spc="-41" baseline="0" dirty="0">
                <a:solidFill>
                  <a:srgbClr val="000000"/>
                </a:solidFill>
                <a:effectLst/>
                <a:latin typeface="Calibri"/>
                <a:ea typeface="Calibri" panose="020F0502020204030204"/>
                <a:cs typeface="Calibri"/>
              </a:rPr>
              <a:t>L’objectif de cette évaluation post-formation est de savoir ce que vous savez sur la mise en œuvre de la PrEP orale et dans quelle mesure vos connaissances et compétences se sont améliorées depuis l’évaluation pré-formation. </a:t>
            </a:r>
          </a:p>
          <a:p>
            <a:pPr marL="365773" indent="-365773">
              <a:lnSpc>
                <a:spcPts val="2601"/>
              </a:lnSpc>
              <a:spcBef>
                <a:spcPts val="1801"/>
              </a:spcBef>
              <a:defRPr/>
            </a:pPr>
            <a:r>
              <a:rPr lang="fr-FR" sz="2200" b="0" i="0" strike="noStrike" cap="none" spc="-41" baseline="0" dirty="0">
                <a:solidFill>
                  <a:srgbClr val="000000"/>
                </a:solidFill>
                <a:effectLst/>
                <a:latin typeface="Calibri"/>
                <a:ea typeface="Calibri" panose="020F0502020204030204"/>
                <a:cs typeface="Calibri"/>
              </a:rPr>
              <a:t>Les résultats des évaluations pré-formation et post-formation permettront également d’améliorer les formations futures. </a:t>
            </a:r>
          </a:p>
          <a:p>
            <a:pPr marL="365773" indent="-365773">
              <a:lnSpc>
                <a:spcPts val="2601"/>
              </a:lnSpc>
              <a:spcBef>
                <a:spcPts val="1801"/>
              </a:spcBef>
              <a:defRPr/>
            </a:pPr>
            <a:r>
              <a:rPr lang="fr-FR" sz="2200" b="0" i="1" strike="noStrike" cap="none" spc="-41" baseline="0" dirty="0">
                <a:solidFill>
                  <a:srgbClr val="000000"/>
                </a:solidFill>
                <a:effectLst/>
                <a:latin typeface="Calibri"/>
                <a:ea typeface="Calibri" panose="020F0502020204030204"/>
                <a:cs typeface="Calibri"/>
              </a:rPr>
              <a:t>Vous avez 20 minutes pour compléter l’évaluation.</a:t>
            </a:r>
          </a:p>
          <a:p>
            <a:pPr marL="365773" indent="-365773">
              <a:lnSpc>
                <a:spcPct val="120000"/>
              </a:lnSpc>
              <a:spcBef>
                <a:spcPts val="1801"/>
              </a:spcBef>
              <a:defRPr/>
            </a:pPr>
            <a:endParaRPr lang="en-GB" sz="2200" spc="-41" dirty="0"/>
          </a:p>
          <a:p>
            <a:endParaRPr lang="en-US" sz="2200" dirty="0"/>
          </a:p>
        </p:txBody>
      </p:sp>
    </p:spTree>
    <p:extLst>
      <p:ext uri="{BB962C8B-B14F-4D97-AF65-F5344CB8AC3E}">
        <p14:creationId xmlns:p14="http://schemas.microsoft.com/office/powerpoint/2010/main" val="386575643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de la formation</a:t>
            </a:r>
          </a:p>
        </p:txBody>
      </p:sp>
      <p:sp>
        <p:nvSpPr>
          <p:cNvPr id="3" name="Content Placeholder 2"/>
          <p:cNvSpPr>
            <a:spLocks noGrp="1"/>
          </p:cNvSpPr>
          <p:nvPr>
            <p:ph idx="1"/>
          </p:nvPr>
        </p:nvSpPr>
        <p:spPr/>
        <p:txBody>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Veuillez prendre quelques minutes pour remplir ce formulaire d’évaluation de la formation.</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Vos commentaires honnêtes sont les bienvenus pour nous aider à améliorer les formations futures.</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Votre évaluation sera confidentielle. Vous n’avez pas besoin d’indiquer votre nom.</a:t>
            </a:r>
          </a:p>
          <a:p>
            <a:pPr marL="365773" indent="-365773">
              <a:lnSpc>
                <a:spcPts val="2601"/>
              </a:lnSpc>
              <a:spcBef>
                <a:spcPts val="1801"/>
              </a:spcBef>
            </a:pPr>
            <a:r>
              <a:rPr lang="fr-FR" sz="2200" b="0" i="1" strike="noStrike" cap="none" spc="-41" baseline="0" dirty="0">
                <a:solidFill>
                  <a:srgbClr val="000000"/>
                </a:solidFill>
                <a:effectLst/>
                <a:latin typeface="Calibri"/>
                <a:ea typeface="Calibri" panose="020F0502020204030204"/>
                <a:cs typeface="Calibri"/>
              </a:rPr>
              <a:t>Vous avez 10 minutes pour compléter l’évaluation.</a:t>
            </a:r>
          </a:p>
          <a:p>
            <a:pPr marL="0" indent="0">
              <a:lnSpc>
                <a:spcPts val="2601"/>
              </a:lnSpc>
              <a:spcBef>
                <a:spcPts val="1801"/>
              </a:spcBef>
              <a:buNone/>
            </a:pPr>
            <a:endParaRPr lang="en-US" sz="2200" spc="-41" dirty="0">
              <a:solidFill>
                <a:srgbClr val="000000"/>
              </a:solidFill>
            </a:endParaRPr>
          </a:p>
          <a:p>
            <a:endParaRPr lang="en-US" sz="2200" dirty="0"/>
          </a:p>
        </p:txBody>
      </p:sp>
    </p:spTree>
    <p:extLst>
      <p:ext uri="{BB962C8B-B14F-4D97-AF65-F5344CB8AC3E}">
        <p14:creationId xmlns:p14="http://schemas.microsoft.com/office/powerpoint/2010/main" val="7228946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89E-21B6-45E2-BC65-685650ED8E69}"/>
              </a:ext>
            </a:extLst>
          </p:cNvPr>
          <p:cNvSpPr>
            <a:spLocks noGrp="1"/>
          </p:cNvSpPr>
          <p:nvPr>
            <p:ph type="title"/>
          </p:nvPr>
        </p:nvSpPr>
        <p:spPr/>
        <p:txBody>
          <a:bodyPr>
            <a:normAutofit fontScale="90000"/>
          </a:bodyPr>
          <a:lstStyle/>
          <a:p>
            <a:r>
              <a:rPr lang="fr-FR" sz="3000" b="1" i="0" strike="noStrike" cap="none" spc="0" baseline="0" dirty="0">
                <a:solidFill>
                  <a:srgbClr val="1F497D"/>
                </a:solidFill>
                <a:effectLst/>
                <a:latin typeface="Calibri"/>
                <a:ea typeface="Calibri" panose="020F0502020204030204"/>
                <a:cs typeface="Calibri"/>
              </a:rPr>
              <a:t>Exemple de formulaire d’évaluation de la formation</a:t>
            </a:r>
            <a:br>
              <a:rPr sz="3000" dirty="0"/>
            </a:br>
            <a:r>
              <a:rPr lang="fr-FR" sz="3000" b="1" i="0" strike="noStrike" cap="none" spc="0" baseline="0" dirty="0">
                <a:solidFill>
                  <a:srgbClr val="1F497D"/>
                </a:solidFill>
                <a:effectLst/>
                <a:latin typeface="Calibri"/>
                <a:ea typeface="Calibri" panose="020F0502020204030204"/>
                <a:cs typeface="Calibri"/>
              </a:rPr>
              <a:t>(</a:t>
            </a:r>
            <a:r>
              <a:rPr lang="fr-FR" sz="3000" b="1" i="1" strike="noStrike" cap="none" spc="0" baseline="0" dirty="0">
                <a:solidFill>
                  <a:srgbClr val="1F497D"/>
                </a:solidFill>
                <a:effectLst/>
                <a:latin typeface="Calibri"/>
                <a:ea typeface="Calibri" panose="020F0502020204030204"/>
                <a:cs typeface="Calibri"/>
              </a:rPr>
              <a:t>copier et coller dans un autre document pour le formater et l’imprimer)</a:t>
            </a:r>
            <a:endParaRPr lang="en-US" sz="3000" dirty="0"/>
          </a:p>
        </p:txBody>
      </p:sp>
      <p:graphicFrame>
        <p:nvGraphicFramePr>
          <p:cNvPr id="11" name="Content Placeholder 10">
            <a:extLst>
              <a:ext uri="{FF2B5EF4-FFF2-40B4-BE49-F238E27FC236}">
                <a16:creationId xmlns:a16="http://schemas.microsoft.com/office/drawing/2014/main" id="{7F006358-3FD1-4C9E-8A6C-903C59D0775C}"/>
              </a:ext>
            </a:extLst>
          </p:cNvPr>
          <p:cNvGraphicFramePr>
            <a:graphicFrameLocks noGrp="1"/>
          </p:cNvGraphicFramePr>
          <p:nvPr>
            <p:ph idx="1"/>
            <p:extLst>
              <p:ext uri="{D42A27DB-BD31-4B8C-83A1-F6EECF244321}">
                <p14:modId xmlns:p14="http://schemas.microsoft.com/office/powerpoint/2010/main" val="641152404"/>
              </p:ext>
            </p:extLst>
          </p:nvPr>
        </p:nvGraphicFramePr>
        <p:xfrm>
          <a:off x="1697721" y="2531670"/>
          <a:ext cx="6624320" cy="3350263"/>
        </p:xfrm>
        <a:graphic>
          <a:graphicData uri="http://schemas.openxmlformats.org/drawingml/2006/table">
            <a:tbl>
              <a:tblPr firstRow="1" firstCol="1" lastRow="1" lastCol="1" bandRow="1" bandCol="1"/>
              <a:tblGrid>
                <a:gridCol w="2738120">
                  <a:extLst>
                    <a:ext uri="{9D8B030D-6E8A-4147-A177-3AD203B41FA5}">
                      <a16:colId xmlns:a16="http://schemas.microsoft.com/office/drawing/2014/main" val="4293535750"/>
                    </a:ext>
                  </a:extLst>
                </a:gridCol>
                <a:gridCol w="777240">
                  <a:extLst>
                    <a:ext uri="{9D8B030D-6E8A-4147-A177-3AD203B41FA5}">
                      <a16:colId xmlns:a16="http://schemas.microsoft.com/office/drawing/2014/main" val="2252315444"/>
                    </a:ext>
                  </a:extLst>
                </a:gridCol>
                <a:gridCol w="777240">
                  <a:extLst>
                    <a:ext uri="{9D8B030D-6E8A-4147-A177-3AD203B41FA5}">
                      <a16:colId xmlns:a16="http://schemas.microsoft.com/office/drawing/2014/main" val="343921257"/>
                    </a:ext>
                  </a:extLst>
                </a:gridCol>
                <a:gridCol w="777240">
                  <a:extLst>
                    <a:ext uri="{9D8B030D-6E8A-4147-A177-3AD203B41FA5}">
                      <a16:colId xmlns:a16="http://schemas.microsoft.com/office/drawing/2014/main" val="221296557"/>
                    </a:ext>
                  </a:extLst>
                </a:gridCol>
                <a:gridCol w="777240">
                  <a:extLst>
                    <a:ext uri="{9D8B030D-6E8A-4147-A177-3AD203B41FA5}">
                      <a16:colId xmlns:a16="http://schemas.microsoft.com/office/drawing/2014/main" val="2200656933"/>
                    </a:ext>
                  </a:extLst>
                </a:gridCol>
                <a:gridCol w="777240">
                  <a:extLst>
                    <a:ext uri="{9D8B030D-6E8A-4147-A177-3AD203B41FA5}">
                      <a16:colId xmlns:a16="http://schemas.microsoft.com/office/drawing/2014/main" val="3194987252"/>
                    </a:ext>
                  </a:extLst>
                </a:gridCol>
              </a:tblGrid>
              <a:tr h="613410">
                <a:tc>
                  <a:txBody>
                    <a:bodyPr/>
                    <a:lstStyle/>
                    <a:p>
                      <a:pPr marL="0" marR="0" algn="just">
                        <a:lnSpc>
                          <a:spcPct val="107000"/>
                        </a:lnSpc>
                        <a:spcBef>
                          <a:spcPct val="0"/>
                        </a:spcBef>
                        <a:spcAft>
                          <a:spcPct val="0"/>
                        </a:spcAft>
                      </a:pPr>
                      <a:r>
                        <a:rPr lang="en-US" sz="1100" dirty="0">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Pas du tout d’accord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Pas d’accord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Ni d’accord </a:t>
                      </a:r>
                      <a:br>
                        <a:rPr sz="1100" dirty="0"/>
                      </a:br>
                      <a:r>
                        <a:rPr lang="fr-FR" sz="1100" b="1" i="0" strike="noStrike" cap="none" spc="0" baseline="0" dirty="0">
                          <a:solidFill>
                            <a:srgbClr val="000000"/>
                          </a:solidFill>
                          <a:effectLst/>
                          <a:latin typeface="Calibri"/>
                          <a:ea typeface="Calibri" panose="020F0502020204030204"/>
                          <a:cs typeface="Calibri"/>
                        </a:rPr>
                        <a:t>ni pas d’accord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D’accord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Tout à fait d’accord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7208370"/>
                  </a:ext>
                </a:extLst>
              </a:tr>
              <a:tr h="213360">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1. Les objectifs de la formation étaient clairs.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811697"/>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2. Cette formation a répondu à mes attentes.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535057"/>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3. Le niveau technique de cette formation était approprié.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25246"/>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4. Le rythme de cette formation était approprié.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933444"/>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5. Les formateurs étaient engageants (c.-à-d. intéressants).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877240"/>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6. Les informations que j’ai apprises dans cette formation seront utiles à mon travail.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723192"/>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7. Je suis convaincu(e) qu’après cette formation, mon établissement sera en mesure de mettre en place la PrEP orale pour tous les candidats éligibles.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084034"/>
                  </a:ext>
                </a:extLst>
              </a:tr>
            </a:tbl>
          </a:graphicData>
        </a:graphic>
      </p:graphicFrame>
      <p:sp>
        <p:nvSpPr>
          <p:cNvPr id="17" name="TextBox 16">
            <a:extLst>
              <a:ext uri="{FF2B5EF4-FFF2-40B4-BE49-F238E27FC236}">
                <a16:creationId xmlns:a16="http://schemas.microsoft.com/office/drawing/2014/main" id="{09230714-9A68-436C-B615-A5967370A44E}"/>
              </a:ext>
            </a:extLst>
          </p:cNvPr>
          <p:cNvSpPr txBox="1"/>
          <p:nvPr/>
        </p:nvSpPr>
        <p:spPr>
          <a:xfrm>
            <a:off x="1697721" y="1767829"/>
            <a:ext cx="9884682" cy="64008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fr-FR" sz="1800" b="1" i="0" strike="noStrike" cap="none" spc="0" baseline="0" dirty="0">
                <a:solidFill>
                  <a:srgbClr val="000000"/>
                </a:solidFill>
                <a:effectLst/>
                <a:latin typeface="Calibri"/>
                <a:ea typeface="Calibri" panose="020F0502020204030204"/>
                <a:cs typeface="Calibri"/>
              </a:rPr>
              <a:t>FORMULAIRE D’ÉVALUATION DE LA FORMATION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lang="fr-FR" sz="1800" b="0" i="1" strike="noStrike" cap="none" spc="0" baseline="0" dirty="0">
                <a:solidFill>
                  <a:srgbClr val="000000"/>
                </a:solidFill>
                <a:effectLst/>
                <a:latin typeface="Calibri"/>
                <a:ea typeface="Calibri" panose="020F0502020204030204"/>
                <a:cs typeface="Calibri"/>
              </a:rPr>
              <a:t>Instructions : Veuillez évaluer les énoncés suivants sur une échelle de 1 à 5</a:t>
            </a:r>
            <a:endParaRPr lang="en-US" dirty="0"/>
          </a:p>
        </p:txBody>
      </p:sp>
    </p:spTree>
    <p:extLst>
      <p:ext uri="{BB962C8B-B14F-4D97-AF65-F5344CB8AC3E}">
        <p14:creationId xmlns:p14="http://schemas.microsoft.com/office/powerpoint/2010/main" val="90948662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89E-21B6-45E2-BC65-685650ED8E69}"/>
              </a:ext>
            </a:extLst>
          </p:cNvPr>
          <p:cNvSpPr>
            <a:spLocks noGrp="1"/>
          </p:cNvSpPr>
          <p:nvPr>
            <p:ph type="title"/>
          </p:nvPr>
        </p:nvSpPr>
        <p:spPr/>
        <p:txBody>
          <a:bodyPr>
            <a:normAutofit fontScale="90000"/>
          </a:bodyPr>
          <a:lstStyle/>
          <a:p>
            <a:r>
              <a:rPr lang="fr-FR" sz="3000" b="1" i="0" strike="noStrike" cap="none" spc="0" baseline="0" dirty="0">
                <a:solidFill>
                  <a:srgbClr val="1F497D"/>
                </a:solidFill>
                <a:effectLst/>
                <a:latin typeface="Calibri"/>
                <a:ea typeface="Calibri" panose="020F0502020204030204"/>
                <a:cs typeface="Calibri"/>
              </a:rPr>
              <a:t>Exemple de formulaire d’évaluation de la formation</a:t>
            </a:r>
            <a:br>
              <a:rPr sz="3000" dirty="0"/>
            </a:br>
            <a:r>
              <a:rPr lang="fr-FR" sz="3000" b="1" i="0" strike="noStrike" cap="none" spc="0" baseline="0" dirty="0">
                <a:solidFill>
                  <a:srgbClr val="1F497D"/>
                </a:solidFill>
                <a:effectLst/>
                <a:latin typeface="Calibri"/>
                <a:ea typeface="Calibri" panose="020F0502020204030204"/>
                <a:cs typeface="Calibri"/>
              </a:rPr>
              <a:t>(</a:t>
            </a:r>
            <a:r>
              <a:rPr lang="fr-FR" sz="3000" b="1" i="1" strike="noStrike" cap="none" spc="0" baseline="0" dirty="0">
                <a:solidFill>
                  <a:srgbClr val="1F497D"/>
                </a:solidFill>
                <a:effectLst/>
                <a:latin typeface="Calibri"/>
                <a:ea typeface="Calibri" panose="020F0502020204030204"/>
                <a:cs typeface="Calibri"/>
              </a:rPr>
              <a:t>copier et coller dans un autre document pour le formater et l’imprimer)</a:t>
            </a:r>
            <a:endParaRPr lang="en-US" sz="3000" dirty="0"/>
          </a:p>
        </p:txBody>
      </p:sp>
      <p:graphicFrame>
        <p:nvGraphicFramePr>
          <p:cNvPr id="12" name="Table 11">
            <a:extLst>
              <a:ext uri="{FF2B5EF4-FFF2-40B4-BE49-F238E27FC236}">
                <a16:creationId xmlns:a16="http://schemas.microsoft.com/office/drawing/2014/main" id="{8F2EFBE6-E057-448A-A7E3-CFBD0CC018D0}"/>
              </a:ext>
            </a:extLst>
          </p:cNvPr>
          <p:cNvGraphicFramePr>
            <a:graphicFrameLocks noGrp="1"/>
          </p:cNvGraphicFramePr>
          <p:nvPr>
            <p:extLst>
              <p:ext uri="{D42A27DB-BD31-4B8C-83A1-F6EECF244321}">
                <p14:modId xmlns:p14="http://schemas.microsoft.com/office/powerpoint/2010/main" val="1590202368"/>
              </p:ext>
            </p:extLst>
          </p:nvPr>
        </p:nvGraphicFramePr>
        <p:xfrm>
          <a:off x="1315265" y="2599213"/>
          <a:ext cx="4413250" cy="3195957"/>
        </p:xfrm>
        <a:graphic>
          <a:graphicData uri="http://schemas.openxmlformats.org/drawingml/2006/table">
            <a:tbl>
              <a:tblPr firstRow="1" firstCol="1" lastRow="1" lastCol="1" bandRow="1" bandCol="1"/>
              <a:tblGrid>
                <a:gridCol w="1709965">
                  <a:extLst>
                    <a:ext uri="{9D8B030D-6E8A-4147-A177-3AD203B41FA5}">
                      <a16:colId xmlns:a16="http://schemas.microsoft.com/office/drawing/2014/main" val="3190765383"/>
                    </a:ext>
                  </a:extLst>
                </a:gridCol>
                <a:gridCol w="540657">
                  <a:extLst>
                    <a:ext uri="{9D8B030D-6E8A-4147-A177-3AD203B41FA5}">
                      <a16:colId xmlns:a16="http://schemas.microsoft.com/office/drawing/2014/main" val="3129651456"/>
                    </a:ext>
                  </a:extLst>
                </a:gridCol>
                <a:gridCol w="540657">
                  <a:extLst>
                    <a:ext uri="{9D8B030D-6E8A-4147-A177-3AD203B41FA5}">
                      <a16:colId xmlns:a16="http://schemas.microsoft.com/office/drawing/2014/main" val="2588924703"/>
                    </a:ext>
                  </a:extLst>
                </a:gridCol>
                <a:gridCol w="540657">
                  <a:extLst>
                    <a:ext uri="{9D8B030D-6E8A-4147-A177-3AD203B41FA5}">
                      <a16:colId xmlns:a16="http://schemas.microsoft.com/office/drawing/2014/main" val="1785260904"/>
                    </a:ext>
                  </a:extLst>
                </a:gridCol>
                <a:gridCol w="540657">
                  <a:extLst>
                    <a:ext uri="{9D8B030D-6E8A-4147-A177-3AD203B41FA5}">
                      <a16:colId xmlns:a16="http://schemas.microsoft.com/office/drawing/2014/main" val="1622257471"/>
                    </a:ext>
                  </a:extLst>
                </a:gridCol>
                <a:gridCol w="540657">
                  <a:extLst>
                    <a:ext uri="{9D8B030D-6E8A-4147-A177-3AD203B41FA5}">
                      <a16:colId xmlns:a16="http://schemas.microsoft.com/office/drawing/2014/main" val="601595059"/>
                    </a:ext>
                  </a:extLst>
                </a:gridCol>
              </a:tblGrid>
              <a:tr h="373380">
                <a:tc>
                  <a:txBody>
                    <a:bodyPr/>
                    <a:lstStyle/>
                    <a:p>
                      <a:pPr marL="0" marR="0" algn="just">
                        <a:lnSpc>
                          <a:spcPct val="107000"/>
                        </a:lnSpc>
                        <a:spcBef>
                          <a:spcPct val="0"/>
                        </a:spcBef>
                        <a:spcAft>
                          <a:spcPct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Pas utile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en-US" sz="1100" dirty="0">
                          <a:solidFill>
                            <a:srgbClr val="D9D9D9"/>
                          </a:solidFill>
                          <a:effectLst/>
                          <a:latin typeface="Calibri" panose="020F0502020204030204" pitchFamily="34" charset="0"/>
                          <a:ea typeface="Garamond" panose="02020404030301010803"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Très utile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0392803"/>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1 : </a:t>
                      </a:r>
                      <a:r>
                        <a:rPr lang="fr-FR" sz="1100" b="0" i="0" strike="noStrike" kern="1200" cap="none" spc="0" baseline="0" dirty="0">
                          <a:solidFill>
                            <a:srgbClr val="000000"/>
                          </a:solidFill>
                          <a:effectLst/>
                          <a:latin typeface="Calibri"/>
                          <a:ea typeface="Calibri" panose="020F0502020204030204"/>
                          <a:cs typeface="Calibri"/>
                        </a:rPr>
                        <a:t>Principes de base de la PrEP orale</a:t>
                      </a:r>
                      <a:endParaRPr lang="en-US" sz="1100" b="0" i="0" strike="noStrike" kern="1200" cap="none" spc="0" baseline="0" dirty="0">
                        <a:solidFill>
                          <a:srgbClr val="000000"/>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427821"/>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2 : Évaluation de l’éligibilité à la PrEP orale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75939"/>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3 : Visites initiales et de suivi de la PrEP orale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69979"/>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4 : Suivi et gestion de l’utilisation de la PrEP orale : Créatinine, séroconversion et stigmatisation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521020"/>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5 : La PrEP à la demande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735716"/>
                  </a:ext>
                </a:extLst>
              </a:tr>
              <a:tr h="314325">
                <a:tc>
                  <a:txBody>
                    <a:bodyPr/>
                    <a:lstStyle/>
                    <a:p>
                      <a:pPr marL="0" marR="0">
                        <a:lnSpc>
                          <a:spcPct val="107000"/>
                        </a:lnSpc>
                        <a:spcBef>
                          <a:spcPct val="0"/>
                        </a:spcBef>
                        <a:spcAft>
                          <a:spcPct val="0"/>
                        </a:spcAft>
                      </a:pPr>
                      <a:r>
                        <a:rPr lang="fr-FR" sz="1100" b="0" i="0" strike="noStrike" cap="none" spc="0" baseline="0" dirty="0">
                          <a:solidFill>
                            <a:srgbClr val="000000"/>
                          </a:solidFill>
                          <a:effectLst/>
                          <a:latin typeface="Calibri"/>
                          <a:ea typeface="Calibri" panose="020F0502020204030204"/>
                          <a:cs typeface="Calibri"/>
                        </a:rPr>
                        <a:t>Module 6 : Outils de suivi et d’évaluation de la PrEP orale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ct val="0"/>
                        </a:spcBef>
                        <a:spcAft>
                          <a:spcPct val="0"/>
                        </a:spcAft>
                      </a:pPr>
                      <a:r>
                        <a:rPr lang="fr-FR" sz="1100" b="1" i="0" strike="noStrike" cap="none" spc="0" baseline="0" dirty="0">
                          <a:solidFill>
                            <a:srgbClr val="000000"/>
                          </a:solidFill>
                          <a:effectLst/>
                          <a:latin typeface="Calibri"/>
                          <a:ea typeface="Calibri" panose="020F0502020204030204"/>
                          <a:cs typeface="Calibri"/>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48617"/>
                  </a:ext>
                </a:extLst>
              </a:tr>
            </a:tbl>
          </a:graphicData>
        </a:graphic>
      </p:graphicFrame>
      <p:sp>
        <p:nvSpPr>
          <p:cNvPr id="15" name="TextBox 14">
            <a:extLst>
              <a:ext uri="{FF2B5EF4-FFF2-40B4-BE49-F238E27FC236}">
                <a16:creationId xmlns:a16="http://schemas.microsoft.com/office/drawing/2014/main" id="{F710A71E-2720-4DC1-B6C2-E6ED257B691B}"/>
              </a:ext>
            </a:extLst>
          </p:cNvPr>
          <p:cNvSpPr txBox="1"/>
          <p:nvPr/>
        </p:nvSpPr>
        <p:spPr>
          <a:xfrm>
            <a:off x="1200154" y="1815774"/>
            <a:ext cx="10382248" cy="64008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fr-FR" sz="1800" b="0" i="1" strike="noStrike" cap="none" spc="0" baseline="0" dirty="0">
                <a:solidFill>
                  <a:srgbClr val="000000"/>
                </a:solidFill>
                <a:effectLst/>
                <a:latin typeface="Calibri"/>
                <a:ea typeface="Calibri" panose="020F0502020204030204"/>
                <a:cs typeface="Calibri"/>
              </a:rPr>
              <a:t>Instructions : Dans quelle mesure chacun des modules de formation a-t-il été utile pour vous et votre travail ? Si vous avez des commentaires spécifiques, veuillez les écrire sur la page suivante. </a:t>
            </a:r>
            <a:endParaRPr kumimoji="0" lang="en-US" altLang="en-US" sz="11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127E5E39-D134-4349-9D74-FCC9F3FCF274}"/>
              </a:ext>
            </a:extLst>
          </p:cNvPr>
          <p:cNvSpPr txBox="1"/>
          <p:nvPr/>
        </p:nvSpPr>
        <p:spPr>
          <a:xfrm>
            <a:off x="6096000" y="2764764"/>
            <a:ext cx="5397795" cy="14636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lang="fr-FR" sz="1800" b="0" i="1" strike="noStrike" cap="none" spc="0" baseline="0" dirty="0">
                <a:solidFill>
                  <a:srgbClr val="000000"/>
                </a:solidFill>
                <a:effectLst/>
                <a:latin typeface="Calibri"/>
                <a:ea typeface="Calibri" panose="020F0502020204030204"/>
                <a:cs typeface="Calibri"/>
              </a:rPr>
              <a:t>Questions ouvertes : </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i="0" u="none" strike="noStrike" cap="none" normalizeH="0" baseline="0" dirty="0">
              <a:ln>
                <a:noFill/>
              </a:ln>
              <a:solidFill>
                <a:srgbClr val="000000"/>
              </a:solidFill>
              <a:effectLst/>
              <a:latin typeface="Calibri" panose="020F0502020204030204" pitchFamily="34" charset="0"/>
              <a:ea typeface="Garamond" panose="02020404030301010803"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Quelle a été la meilleure partie de cette formation ?</a:t>
            </a:r>
            <a:endParaRPr kumimoji="0" lang="en-US" altLang="en-US" sz="11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Comment pourrions-nous améliorer cette formation ?</a:t>
            </a:r>
            <a:endParaRPr kumimoji="0" lang="en-US" altLang="en-US" sz="11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Autres commentaires :</a:t>
            </a:r>
            <a:r>
              <a:rPr lang="fr-FR" sz="1100" b="0" i="0" strike="noStrike" cap="none" spc="0" baseline="0" dirty="0">
                <a:solidFill>
                  <a:srgbClr val="000000"/>
                </a:solidFill>
                <a:effectLst/>
                <a:latin typeface="Calibri"/>
                <a:ea typeface="Calibri" panose="020F0502020204030204"/>
                <a:cs typeface="Calibri"/>
              </a:rPr>
              <a:t> </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15391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6CDA-2C27-4473-AEA4-271F7BDF4F65}"/>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Remarque sur les ressources</a:t>
            </a:r>
          </a:p>
        </p:txBody>
      </p:sp>
      <p:sp>
        <p:nvSpPr>
          <p:cNvPr id="3" name="Content Placeholder 2">
            <a:extLst>
              <a:ext uri="{FF2B5EF4-FFF2-40B4-BE49-F238E27FC236}">
                <a16:creationId xmlns:a16="http://schemas.microsoft.com/office/drawing/2014/main" id="{0B64FFA1-397C-4CF6-8B20-28F899760685}"/>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Le contenu de cette formation est basé sur les recommandations de l’OMS et les directives anticipées au 15 mars 2022.</a:t>
            </a:r>
          </a:p>
          <a:p>
            <a:r>
              <a:rPr lang="fr-FR" sz="2600" b="0" i="0" strike="noStrike" cap="none" spc="0" baseline="0" dirty="0">
                <a:solidFill>
                  <a:srgbClr val="000000"/>
                </a:solidFill>
                <a:effectLst/>
                <a:latin typeface="Calibri"/>
                <a:ea typeface="Calibri" panose="020F0502020204030204"/>
                <a:cs typeface="Calibri"/>
              </a:rPr>
              <a:t>En raison de la nature évolutive des preuves et des recommandations sur la mise en œuvre de la PrEP orale, la plupart, voire toutes les ressources mentionnées dans les diapositives suivantes ne reflètent pas les dernières directives en date du 15 mars 2022.</a:t>
            </a:r>
          </a:p>
        </p:txBody>
      </p:sp>
    </p:spTree>
    <p:extLst>
      <p:ext uri="{BB962C8B-B14F-4D97-AF65-F5344CB8AC3E}">
        <p14:creationId xmlns:p14="http://schemas.microsoft.com/office/powerpoint/2010/main" val="371132109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2D4FE-8927-4BA5-8285-1D0571151902}"/>
              </a:ext>
            </a:extLst>
          </p:cNvPr>
          <p:cNvSpPr>
            <a:spLocks noGrp="1"/>
          </p:cNvSpPr>
          <p:nvPr>
            <p:ph type="title"/>
          </p:nvPr>
        </p:nvSpPr>
        <p:spPr>
          <a:xfrm>
            <a:off x="1148927" y="481266"/>
            <a:ext cx="10785897" cy="695074"/>
          </a:xfrm>
        </p:spPr>
        <p:txBody>
          <a:bodyPr>
            <a:noAutofit/>
          </a:bodyPr>
          <a:lstStyle/>
          <a:p>
            <a:r>
              <a:rPr lang="fr-FR" sz="3400" b="1" i="0" strike="noStrike" cap="none" spc="0" baseline="0" dirty="0">
                <a:solidFill>
                  <a:srgbClr val="1F497D"/>
                </a:solidFill>
                <a:effectLst/>
                <a:latin typeface="Calibri"/>
                <a:ea typeface="Calibri" panose="020F0502020204030204"/>
                <a:cs typeface="Calibri"/>
              </a:rPr>
              <a:t>Le cours d’apprentissage en ligne sur la PrEP orale de l’OMS/Jhpiego comprend la PrEP quotidienne et l’ED-PrEP</a:t>
            </a:r>
          </a:p>
        </p:txBody>
      </p:sp>
      <p:pic>
        <p:nvPicPr>
          <p:cNvPr id="5" name="Picture 4">
            <a:extLst>
              <a:ext uri="{FF2B5EF4-FFF2-40B4-BE49-F238E27FC236}">
                <a16:creationId xmlns:a16="http://schemas.microsoft.com/office/drawing/2014/main" id="{116B682C-E0A8-4E7C-ACE5-FBBEAD215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874" y="1587501"/>
            <a:ext cx="6447222" cy="4076741"/>
          </a:xfrm>
          <a:prstGeom prst="rect">
            <a:avLst/>
          </a:prstGeom>
        </p:spPr>
      </p:pic>
      <p:sp>
        <p:nvSpPr>
          <p:cNvPr id="4" name="Content Placeholder 3">
            <a:extLst>
              <a:ext uri="{FF2B5EF4-FFF2-40B4-BE49-F238E27FC236}">
                <a16:creationId xmlns:a16="http://schemas.microsoft.com/office/drawing/2014/main" id="{5D4D31D4-D975-4E24-8E4B-811DB00D0223}"/>
              </a:ext>
            </a:extLst>
          </p:cNvPr>
          <p:cNvSpPr>
            <a:spLocks noGrp="1"/>
          </p:cNvSpPr>
          <p:nvPr>
            <p:ph sz="quarter" idx="10"/>
          </p:nvPr>
        </p:nvSpPr>
        <p:spPr>
          <a:xfrm>
            <a:off x="1148928" y="1587501"/>
            <a:ext cx="3856210" cy="4433959"/>
          </a:xfrm>
        </p:spPr>
        <p:txBody>
          <a:bodyPr>
            <a:normAutofit lnSpcReduction="10000"/>
          </a:bodyPr>
          <a:lstStyle/>
          <a:p>
            <a:pPr marL="0" indent="0" defTabSz="914435" fontAlgn="auto">
              <a:lnSpc>
                <a:spcPct val="100000"/>
              </a:lnSpc>
              <a:spcBef>
                <a:spcPct val="0"/>
              </a:spcBef>
              <a:spcAft>
                <a:spcPct val="0"/>
              </a:spcAft>
              <a:buClr>
                <a:srgbClr val="000000"/>
              </a:buClr>
              <a:buNone/>
              <a:defRPr/>
            </a:pPr>
            <a:r>
              <a:rPr lang="fr-FR" sz="2400" b="0" i="0" strike="noStrike" cap="none" spc="0" baseline="0" dirty="0">
                <a:solidFill>
                  <a:srgbClr val="000000"/>
                </a:solidFill>
                <a:effectLst/>
                <a:latin typeface="Calibri"/>
                <a:ea typeface="Calibri" panose="020F0502020204030204"/>
                <a:cs typeface="Calibri"/>
              </a:rPr>
              <a:t>Le cours d’apprentissage en ligne sur la PrEP orale, créé grâce à une collaboration entre l’OMS et Jhpiego, est un cours d’apprentissage en ligne gratuit et à son propre rythme, disponible sur </a:t>
            </a:r>
            <a:r>
              <a:rPr lang="fr-FR" sz="2400" b="0" i="0" strike="noStrike" cap="none" spc="0" baseline="0" dirty="0">
                <a:solidFill>
                  <a:srgbClr val="000000"/>
                </a:solidFill>
                <a:effectLst/>
                <a:latin typeface="Calibri"/>
                <a:ea typeface="Calibri" panose="020F0502020204030204"/>
                <a:cs typeface="Calibri"/>
                <a:hlinkClick r:id="rId3" history="0"/>
              </a:rPr>
              <a:t>hivoralprep.org</a:t>
            </a:r>
            <a:r>
              <a:rPr lang="fr-FR" sz="2400" b="0" i="0" strike="noStrike" cap="none" spc="0" baseline="0" dirty="0">
                <a:solidFill>
                  <a:srgbClr val="000000"/>
                </a:solidFill>
                <a:effectLst/>
                <a:latin typeface="Calibri"/>
                <a:ea typeface="Calibri" panose="020F0502020204030204"/>
                <a:cs typeface="Calibri"/>
              </a:rPr>
              <a:t>. </a:t>
            </a:r>
          </a:p>
          <a:p>
            <a:pPr marL="0" indent="0" defTabSz="914435" fontAlgn="auto">
              <a:lnSpc>
                <a:spcPct val="100000"/>
              </a:lnSpc>
              <a:spcBef>
                <a:spcPct val="0"/>
              </a:spcBef>
              <a:spcAft>
                <a:spcPct val="0"/>
              </a:spcAft>
              <a:buClr>
                <a:srgbClr val="000000"/>
              </a:buClr>
              <a:buNone/>
              <a:defRPr/>
            </a:pPr>
            <a:endParaRPr lang="en-US" sz="2400" kern="0" dirty="0">
              <a:solidFill>
                <a:srgbClr val="000000"/>
              </a:solidFill>
              <a:cs typeface="Arial"/>
              <a:sym typeface="Arial"/>
            </a:endParaRPr>
          </a:p>
          <a:p>
            <a:pPr marL="0" indent="0" defTabSz="914435" fontAlgn="auto">
              <a:lnSpc>
                <a:spcPct val="100000"/>
              </a:lnSpc>
              <a:spcBef>
                <a:spcPct val="0"/>
              </a:spcBef>
              <a:spcAft>
                <a:spcPct val="0"/>
              </a:spcAft>
              <a:buClr>
                <a:srgbClr val="000000"/>
              </a:buClr>
              <a:buNone/>
              <a:defRPr/>
            </a:pPr>
            <a:r>
              <a:rPr lang="fr-FR" sz="2400" b="0" i="0" strike="noStrike" cap="none" spc="0" baseline="0" dirty="0">
                <a:solidFill>
                  <a:srgbClr val="000000"/>
                </a:solidFill>
                <a:effectLst/>
                <a:latin typeface="Calibri"/>
                <a:ea typeface="Calibri" panose="020F0502020204030204"/>
                <a:cs typeface="Calibri"/>
              </a:rPr>
              <a:t>La formation prépare les cliniciens à fournir à la fois la PrEP orale quotidienne et l’ED-PrEP.</a:t>
            </a:r>
          </a:p>
          <a:p>
            <a:endParaRPr lang="en-US" sz="2400" dirty="0"/>
          </a:p>
        </p:txBody>
      </p:sp>
      <p:sp>
        <p:nvSpPr>
          <p:cNvPr id="2" name="CuadroTexto 1"/>
          <p:cNvSpPr txBox="1"/>
          <p:nvPr/>
        </p:nvSpPr>
        <p:spPr>
          <a:xfrm>
            <a:off x="6753224" y="2587014"/>
            <a:ext cx="4876800" cy="822960"/>
          </a:xfrm>
          <a:prstGeom prst="rect">
            <a:avLst/>
          </a:prstGeom>
          <a:noFill/>
        </p:spPr>
        <p:txBody>
          <a:bodyPr wrap="square" rtlCol="0">
            <a:spAutoFit/>
          </a:bodyPr>
          <a:lstStyle/>
          <a:p>
            <a:r>
              <a:rPr lang="fr-FR" sz="2400" b="0" i="0" strike="noStrike" cap="none" spc="0" baseline="0" dirty="0">
                <a:solidFill>
                  <a:srgbClr val="FFFFFF"/>
                </a:solidFill>
                <a:effectLst/>
                <a:latin typeface="Franklin Gothic Demi Cond"/>
                <a:ea typeface="Franklin Gothic Demi Cond"/>
                <a:cs typeface="Franklin Gothic Demi Cond"/>
              </a:rPr>
              <a:t>Kit de ressources d’apprentissage en ligne sur la PrEP orale :</a:t>
            </a:r>
            <a:endParaRPr lang="es-PE" sz="2400" dirty="0">
              <a:solidFill>
                <a:schemeClr val="bg1"/>
              </a:solidFill>
              <a:latin typeface="Franklin Gothic Demi Cond" panose="020B0706030402020204" pitchFamily="34" charset="0"/>
            </a:endParaRPr>
          </a:p>
        </p:txBody>
      </p:sp>
      <p:sp>
        <p:nvSpPr>
          <p:cNvPr id="6" name="CuadroTexto 5"/>
          <p:cNvSpPr txBox="1"/>
          <p:nvPr/>
        </p:nvSpPr>
        <p:spPr>
          <a:xfrm>
            <a:off x="8029575" y="3311545"/>
            <a:ext cx="3729987" cy="640080"/>
          </a:xfrm>
          <a:prstGeom prst="rect">
            <a:avLst/>
          </a:prstGeom>
          <a:noFill/>
        </p:spPr>
        <p:txBody>
          <a:bodyPr wrap="square" rtlCol="0">
            <a:spAutoFit/>
          </a:bodyPr>
          <a:lstStyle/>
          <a:p>
            <a:r>
              <a:rPr lang="fr-FR" sz="1800" b="0" i="0" strike="noStrike" cap="none" spc="0" baseline="0" dirty="0">
                <a:solidFill>
                  <a:srgbClr val="FFFFFF"/>
                </a:solidFill>
                <a:effectLst/>
                <a:latin typeface="Acumin Pro Condensed"/>
                <a:ea typeface="Acumin Pro Condensed"/>
                <a:cs typeface="Acumin Pro Condensed"/>
              </a:rPr>
              <a:t>Une collaboration entre l’OMS et Jhpiego</a:t>
            </a:r>
            <a:endParaRPr lang="es-PE" dirty="0">
              <a:solidFill>
                <a:schemeClr val="bg1"/>
              </a:solidFill>
              <a:latin typeface="Acumin Pro Condensed" panose="020B0606020202020204" pitchFamily="34" charset="0"/>
            </a:endParaRPr>
          </a:p>
        </p:txBody>
      </p:sp>
      <p:sp>
        <p:nvSpPr>
          <p:cNvPr id="7" name="CuadroTexto 6"/>
          <p:cNvSpPr txBox="1"/>
          <p:nvPr/>
        </p:nvSpPr>
        <p:spPr>
          <a:xfrm>
            <a:off x="7841932" y="3825876"/>
            <a:ext cx="3808095" cy="1569660"/>
          </a:xfrm>
          <a:prstGeom prst="rect">
            <a:avLst/>
          </a:prstGeom>
          <a:noFill/>
        </p:spPr>
        <p:txBody>
          <a:bodyPr wrap="square" rtlCol="0">
            <a:spAutoFit/>
          </a:bodyPr>
          <a:lstStyle/>
          <a:p>
            <a:pPr algn="r"/>
            <a:r>
              <a:rPr lang="fr-FR" sz="1200" b="0" i="0" strike="noStrike" cap="none" spc="0" baseline="0" dirty="0">
                <a:solidFill>
                  <a:srgbClr val="FFFFFF"/>
                </a:solidFill>
                <a:effectLst/>
                <a:latin typeface="Calibri"/>
                <a:ea typeface="Calibri" panose="020F0502020204030204"/>
                <a:cs typeface="Calibri"/>
              </a:rPr>
              <a:t>Le kit de ressources d’apprentissage en ligne sur la </a:t>
            </a:r>
            <a:r>
              <a:rPr lang="fr-FR" sz="1200" b="0" i="0" strike="noStrike" cap="none" spc="0" baseline="0" dirty="0" err="1">
                <a:solidFill>
                  <a:srgbClr val="FFFFFF"/>
                </a:solidFill>
                <a:effectLst/>
                <a:latin typeface="Calibri"/>
                <a:ea typeface="Calibri" panose="020F0502020204030204"/>
                <a:cs typeface="Calibri"/>
              </a:rPr>
              <a:t>PrEP</a:t>
            </a:r>
            <a:r>
              <a:rPr lang="fr-FR" sz="1200" b="0" i="0" strike="noStrike" cap="none" spc="0" baseline="0" dirty="0">
                <a:solidFill>
                  <a:srgbClr val="FFFFFF"/>
                </a:solidFill>
                <a:effectLst/>
                <a:latin typeface="Calibri"/>
                <a:ea typeface="Calibri" panose="020F0502020204030204"/>
                <a:cs typeface="Calibri"/>
              </a:rPr>
              <a:t> orale (eLRP) présente aux prestataires de soins de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santé la prophylaxie pré-exposition (</a:t>
            </a:r>
            <a:r>
              <a:rPr lang="fr-FR" sz="1200" b="0" i="0" strike="noStrike" cap="none" spc="0" baseline="0" dirty="0" err="1">
                <a:solidFill>
                  <a:srgbClr val="FFFFFF"/>
                </a:solidFill>
                <a:effectLst/>
                <a:latin typeface="Calibri"/>
                <a:ea typeface="Calibri" panose="020F0502020204030204"/>
                <a:cs typeface="Calibri"/>
              </a:rPr>
              <a:t>PrEP</a:t>
            </a:r>
            <a:r>
              <a:rPr lang="fr-FR" sz="1200" b="0" i="0" strike="noStrike" cap="none" spc="0" baseline="0" dirty="0">
                <a:solidFill>
                  <a:srgbClr val="FFFFFF"/>
                </a:solidFill>
                <a:effectLst/>
                <a:latin typeface="Calibri"/>
                <a:ea typeface="Calibri" panose="020F0502020204030204"/>
                <a:cs typeface="Calibri"/>
              </a:rPr>
              <a:t>) orale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pour l’infection par le VIH. Infection par le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VIH. Le programme </a:t>
            </a:r>
            <a:r>
              <a:rPr lang="fr-FR" sz="1200" b="0" i="0" strike="noStrike" cap="none" spc="0" baseline="0" dirty="0" err="1">
                <a:solidFill>
                  <a:srgbClr val="FFFFFF"/>
                </a:solidFill>
                <a:effectLst/>
                <a:latin typeface="Calibri"/>
                <a:ea typeface="Calibri" panose="020F0502020204030204"/>
                <a:cs typeface="Calibri"/>
              </a:rPr>
              <a:t>eLRP</a:t>
            </a:r>
            <a:r>
              <a:rPr lang="fr-FR" sz="1200" b="0" i="0" strike="noStrike" cap="none" spc="0" baseline="0" dirty="0">
                <a:solidFill>
                  <a:srgbClr val="FFFFFF"/>
                </a:solidFill>
                <a:effectLst/>
                <a:latin typeface="Calibri"/>
                <a:ea typeface="Calibri" panose="020F0502020204030204"/>
                <a:cs typeface="Calibri"/>
              </a:rPr>
              <a:t> comprend des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cours d’apprentissage en ligne pour les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cliniciens avec une</a:t>
            </a:r>
            <a:r>
              <a:rPr lang="es-ES" sz="1200" dirty="0">
                <a:solidFill>
                  <a:schemeClr val="bg1"/>
                </a:solidFill>
              </a:rPr>
              <a:t> </a:t>
            </a:r>
            <a:r>
              <a:rPr lang="fr-FR" sz="1200" b="0" i="0" strike="noStrike" cap="none" spc="0" baseline="0" dirty="0">
                <a:solidFill>
                  <a:srgbClr val="FFFFFF"/>
                </a:solidFill>
                <a:effectLst/>
                <a:latin typeface="Calibri"/>
                <a:ea typeface="Calibri" panose="020F0502020204030204"/>
                <a:cs typeface="Calibri"/>
              </a:rPr>
              <a:t>application de </a:t>
            </a:r>
            <a:br>
              <a:rPr lang="fr-FR" sz="1200" b="0" i="0" strike="noStrike" cap="none" spc="0" baseline="0" dirty="0">
                <a:solidFill>
                  <a:srgbClr val="FFFFFF"/>
                </a:solidFill>
                <a:effectLst/>
                <a:latin typeface="Calibri"/>
                <a:ea typeface="Calibri" panose="020F0502020204030204"/>
                <a:cs typeface="Calibri"/>
              </a:rPr>
            </a:br>
            <a:r>
              <a:rPr lang="fr-FR" sz="1200" b="0" i="0" strike="noStrike" cap="none" spc="0" baseline="0" dirty="0">
                <a:solidFill>
                  <a:srgbClr val="FFFFFF"/>
                </a:solidFill>
                <a:effectLst/>
                <a:latin typeface="Calibri"/>
                <a:ea typeface="Calibri" panose="020F0502020204030204"/>
                <a:cs typeface="Calibri"/>
              </a:rPr>
              <a:t>mise en œuvre de la PrEP orale.</a:t>
            </a:r>
            <a:endParaRPr lang="es-PE" sz="1200" dirty="0">
              <a:solidFill>
                <a:schemeClr val="bg1"/>
              </a:solidFill>
            </a:endParaRPr>
          </a:p>
        </p:txBody>
      </p:sp>
      <p:sp>
        <p:nvSpPr>
          <p:cNvPr id="8" name="CuadroTexto 7"/>
          <p:cNvSpPr txBox="1"/>
          <p:nvPr/>
        </p:nvSpPr>
        <p:spPr>
          <a:xfrm>
            <a:off x="6456520" y="2197418"/>
            <a:ext cx="380345" cy="115416"/>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ACCUEIL</a:t>
            </a:r>
            <a:endParaRPr lang="es-PE" sz="750" dirty="0"/>
          </a:p>
        </p:txBody>
      </p:sp>
      <p:sp>
        <p:nvSpPr>
          <p:cNvPr id="9" name="CuadroTexto 8"/>
          <p:cNvSpPr txBox="1"/>
          <p:nvPr/>
        </p:nvSpPr>
        <p:spPr>
          <a:xfrm>
            <a:off x="7056775" y="2197418"/>
            <a:ext cx="608649" cy="114300"/>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NOS COURS</a:t>
            </a:r>
            <a:endParaRPr lang="es-PE" sz="750" dirty="0"/>
          </a:p>
        </p:txBody>
      </p:sp>
      <p:sp>
        <p:nvSpPr>
          <p:cNvPr id="10" name="CuadroTexto 9"/>
          <p:cNvSpPr txBox="1"/>
          <p:nvPr/>
        </p:nvSpPr>
        <p:spPr>
          <a:xfrm>
            <a:off x="7737158" y="2197418"/>
            <a:ext cx="862914" cy="115416"/>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APPLICATION MOBILE</a:t>
            </a:r>
            <a:endParaRPr lang="es-PE" sz="750" dirty="0"/>
          </a:p>
        </p:txBody>
      </p:sp>
      <p:sp>
        <p:nvSpPr>
          <p:cNvPr id="11" name="CuadroTexto 10"/>
          <p:cNvSpPr txBox="1"/>
          <p:nvPr/>
        </p:nvSpPr>
        <p:spPr>
          <a:xfrm>
            <a:off x="8756328" y="2197655"/>
            <a:ext cx="696412" cy="115416"/>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OUTILS DE L’OMS</a:t>
            </a:r>
            <a:endParaRPr lang="es-PE" sz="750" dirty="0"/>
          </a:p>
        </p:txBody>
      </p:sp>
      <p:sp>
        <p:nvSpPr>
          <p:cNvPr id="12" name="CuadroTexto 11"/>
          <p:cNvSpPr txBox="1"/>
          <p:nvPr/>
        </p:nvSpPr>
        <p:spPr>
          <a:xfrm>
            <a:off x="9648347" y="2197418"/>
            <a:ext cx="506075" cy="114300"/>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RESSOURCES</a:t>
            </a:r>
            <a:endParaRPr lang="es-PE" sz="750" dirty="0"/>
          </a:p>
        </p:txBody>
      </p:sp>
      <p:sp>
        <p:nvSpPr>
          <p:cNvPr id="13" name="CuadroTexto 12"/>
          <p:cNvSpPr txBox="1"/>
          <p:nvPr/>
        </p:nvSpPr>
        <p:spPr>
          <a:xfrm>
            <a:off x="10400823" y="2197418"/>
            <a:ext cx="398147" cy="114300"/>
          </a:xfrm>
          <a:prstGeom prst="rect">
            <a:avLst/>
          </a:prstGeom>
          <a:noFill/>
        </p:spPr>
        <p:txBody>
          <a:bodyPr wrap="square" lIns="0" tIns="0" rIns="0" bIns="0" rtlCol="0">
            <a:spAutoFit/>
          </a:bodyPr>
          <a:lstStyle/>
          <a:p>
            <a:r>
              <a:rPr lang="fr-FR" sz="750" b="0" i="0" strike="noStrike" cap="none" spc="0" baseline="0" dirty="0">
                <a:solidFill>
                  <a:srgbClr val="000000"/>
                </a:solidFill>
                <a:effectLst/>
                <a:latin typeface="Calibri"/>
                <a:ea typeface="Calibri" panose="020F0502020204030204"/>
                <a:cs typeface="Calibri"/>
              </a:rPr>
              <a:t>CONTACT</a:t>
            </a:r>
            <a:endParaRPr lang="es-PE" sz="750" dirty="0"/>
          </a:p>
        </p:txBody>
      </p:sp>
    </p:spTree>
    <p:extLst>
      <p:ext uri="{BB962C8B-B14F-4D97-AF65-F5344CB8AC3E}">
        <p14:creationId xmlns:p14="http://schemas.microsoft.com/office/powerpoint/2010/main" val="110567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25C-F3BB-4516-B9A9-3290F341E30C}"/>
              </a:ext>
            </a:extLst>
          </p:cNvPr>
          <p:cNvSpPr>
            <a:spLocks noGrp="1"/>
          </p:cNvSpPr>
          <p:nvPr>
            <p:ph type="title"/>
          </p:nvPr>
        </p:nvSpPr>
        <p:spPr/>
        <p:txBody>
          <a:bodyPr/>
          <a:lstStyle/>
          <a:p>
            <a:r>
              <a:rPr lang="fr-FR" sz="3400" b="1" i="0" strike="noStrike" cap="none" spc="0" baseline="0" dirty="0">
                <a:solidFill>
                  <a:srgbClr val="FF0000"/>
                </a:solidFill>
                <a:effectLst/>
                <a:latin typeface="Calibri"/>
                <a:ea typeface="Calibri" panose="020F0502020204030204"/>
                <a:cs typeface="Calibri"/>
              </a:rPr>
              <a:t> </a:t>
            </a:r>
            <a:r>
              <a:rPr lang="fr-FR" sz="3400" b="1" i="0" strike="noStrike" cap="none" spc="0" baseline="0" dirty="0">
                <a:solidFill>
                  <a:schemeClr val="tx1"/>
                </a:solidFill>
                <a:effectLst/>
                <a:latin typeface="Calibri"/>
                <a:ea typeface="Calibri" panose="020F0502020204030204"/>
                <a:cs typeface="Calibri"/>
              </a:rPr>
              <a:t>Co-facilitation</a:t>
            </a:r>
          </a:p>
        </p:txBody>
      </p:sp>
      <p:sp>
        <p:nvSpPr>
          <p:cNvPr id="3" name="Content Placeholder 2">
            <a:extLst>
              <a:ext uri="{FF2B5EF4-FFF2-40B4-BE49-F238E27FC236}">
                <a16:creationId xmlns:a16="http://schemas.microsoft.com/office/drawing/2014/main" id="{D155A11C-9D3D-4A7E-A165-058B1EDE8409}"/>
              </a:ext>
            </a:extLst>
          </p:cNvPr>
          <p:cNvSpPr>
            <a:spLocks noGrp="1"/>
          </p:cNvSpPr>
          <p:nvPr>
            <p:ph idx="1"/>
          </p:nvPr>
        </p:nvSpPr>
        <p:spPr/>
        <p:txBody>
          <a:bodyPr/>
          <a:lstStyle/>
          <a:p>
            <a:pPr marL="257175" indent="-257175"/>
            <a:r>
              <a:rPr lang="fr-FR" sz="2600" b="0" i="0" strike="noStrike" cap="none" spc="0" baseline="0" dirty="0">
                <a:solidFill>
                  <a:srgbClr val="000000"/>
                </a:solidFill>
                <a:effectLst/>
                <a:latin typeface="Calibri"/>
                <a:ea typeface="Calibri" panose="020F0502020204030204"/>
                <a:cs typeface="Calibri"/>
              </a:rPr>
              <a:t>Il est recommandé aux personnes formées à l’aide de ces documents de choisir </a:t>
            </a:r>
            <a:r>
              <a:rPr lang="fr-FR" sz="2600" dirty="0">
                <a:solidFill>
                  <a:srgbClr val="000000"/>
                </a:solidFill>
                <a:latin typeface="Calibri"/>
                <a:ea typeface="Calibri" panose="020F0502020204030204"/>
                <a:cs typeface="Calibri"/>
              </a:rPr>
              <a:t>un </a:t>
            </a:r>
            <a:r>
              <a:rPr lang="fr-FR" sz="2600" dirty="0" err="1">
                <a:solidFill>
                  <a:srgbClr val="000000"/>
                </a:solidFill>
                <a:latin typeface="Calibri"/>
                <a:ea typeface="Calibri" panose="020F0502020204030204"/>
                <a:cs typeface="Calibri"/>
              </a:rPr>
              <a:t>co</a:t>
            </a:r>
            <a:r>
              <a:rPr lang="fr-FR" sz="2600" dirty="0">
                <a:solidFill>
                  <a:srgbClr val="000000"/>
                </a:solidFill>
                <a:latin typeface="Calibri"/>
                <a:ea typeface="Calibri" panose="020F0502020204030204"/>
                <a:cs typeface="Calibri"/>
              </a:rPr>
              <a:t>-facilitateur</a:t>
            </a:r>
            <a:r>
              <a:rPr lang="fr-FR" sz="2600" b="0" i="0" strike="noStrike" cap="none" spc="0" baseline="0" dirty="0">
                <a:solidFill>
                  <a:srgbClr val="000000"/>
                </a:solidFill>
                <a:effectLst/>
                <a:latin typeface="Calibri"/>
                <a:ea typeface="Calibri" panose="020F0502020204030204"/>
                <a:cs typeface="Calibri"/>
              </a:rPr>
              <a:t> voire plusieurs</a:t>
            </a:r>
            <a:endParaRPr lang="en-US"/>
          </a:p>
          <a:p>
            <a:pPr marL="257175" indent="-257175"/>
            <a:r>
              <a:rPr lang="fr-FR" sz="2600" b="0" i="0" strike="noStrike" cap="none" spc="0" baseline="0" dirty="0">
                <a:solidFill>
                  <a:srgbClr val="000000"/>
                </a:solidFill>
                <a:effectLst/>
                <a:latin typeface="Calibri"/>
                <a:ea typeface="Calibri" panose="020F0502020204030204"/>
                <a:cs typeface="Calibri"/>
              </a:rPr>
              <a:t>Idéalement, le binôme ou l’équipe de facilitation apportera des expériences et des points de vue différents à la formation</a:t>
            </a:r>
          </a:p>
          <a:p>
            <a:pPr marL="257175" indent="-257175"/>
            <a:r>
              <a:rPr lang="fr-FR" sz="2600" b="0" i="0" strike="noStrike" cap="none" spc="0" baseline="0" dirty="0">
                <a:solidFill>
                  <a:srgbClr val="000000"/>
                </a:solidFill>
                <a:effectLst/>
                <a:latin typeface="Calibri"/>
                <a:ea typeface="Calibri" panose="020F0502020204030204"/>
                <a:cs typeface="Calibri"/>
              </a:rPr>
              <a:t>Il est recommandé que l’un des</a:t>
            </a:r>
            <a:r>
              <a:rPr lang="fr-FR" sz="2600" b="0" i="0" strike="noStrike" cap="none" spc="0" baseline="0" dirty="0">
                <a:solidFill>
                  <a:srgbClr val="FF0000"/>
                </a:solidFill>
                <a:effectLst/>
                <a:latin typeface="Calibri"/>
                <a:ea typeface="Calibri" panose="020F0502020204030204"/>
                <a:cs typeface="Calibri"/>
              </a:rPr>
              <a:t> </a:t>
            </a:r>
            <a:r>
              <a:rPr lang="fr-FR" sz="2600" b="0" i="0" strike="noStrike" cap="none" spc="0" baseline="0" dirty="0">
                <a:effectLst/>
                <a:latin typeface="Calibri"/>
                <a:ea typeface="Calibri" panose="020F0502020204030204"/>
                <a:cs typeface="Calibri"/>
              </a:rPr>
              <a:t>facilitateurs</a:t>
            </a:r>
            <a:r>
              <a:rPr lang="fr-FR" sz="2600" b="0" i="0" strike="noStrike" cap="none" spc="0" baseline="0" dirty="0">
                <a:solidFill>
                  <a:srgbClr val="000000"/>
                </a:solidFill>
                <a:effectLst/>
                <a:latin typeface="Calibri"/>
                <a:ea typeface="Calibri" panose="020F0502020204030204"/>
                <a:cs typeface="Calibri"/>
              </a:rPr>
              <a:t> soit un prestataire de soins de santé formé (médecin, infirmière, etc.) et qu’un autre soit un représentant d’une population clé qui a peut-être lui-même une expérience de l’utilisation de la PrEP</a:t>
            </a:r>
          </a:p>
        </p:txBody>
      </p:sp>
    </p:spTree>
    <p:extLst>
      <p:ext uri="{BB962C8B-B14F-4D97-AF65-F5344CB8AC3E}">
        <p14:creationId xmlns:p14="http://schemas.microsoft.com/office/powerpoint/2010/main" val="94319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Évaluation virtuelle préalable à la formation</a:t>
            </a:r>
          </a:p>
        </p:txBody>
      </p:sp>
      <p:sp>
        <p:nvSpPr>
          <p:cNvPr id="3" name="Content Placeholder 2"/>
          <p:cNvSpPr>
            <a:spLocks noGrp="1"/>
          </p:cNvSpPr>
          <p:nvPr>
            <p:ph idx="1"/>
          </p:nvPr>
        </p:nvSpPr>
        <p:spPr/>
        <p:txBody>
          <a:bodyPr>
            <a:normAutofit/>
          </a:bodyPr>
          <a:lstStyle/>
          <a:p>
            <a:pPr marL="365773" indent="-365773" defTabSz="228609">
              <a:lnSpc>
                <a:spcPts val="2601"/>
              </a:lnSpc>
              <a:spcBef>
                <a:spcPts val="1801"/>
              </a:spcBef>
            </a:pPr>
            <a:r>
              <a:rPr lang="fr-FR" sz="2200" b="0" i="0" strike="noStrike" cap="none" spc="-50" baseline="0" dirty="0">
                <a:solidFill>
                  <a:srgbClr val="000000"/>
                </a:solidFill>
                <a:effectLst/>
                <a:latin typeface="Calibri"/>
                <a:ea typeface="Calibri" panose="020F0502020204030204"/>
                <a:cs typeface="Calibri"/>
              </a:rPr>
              <a:t>Le but de cette évaluation est de déterminer ce que vous savez sur la mise en place de la PrEP orale. Vos réponses nous permettront d’adapter cette formation à vos besoins et de comparer votre évolution entre aujourd’hui et l’évaluation postérieure à la formation.</a:t>
            </a:r>
          </a:p>
          <a:p>
            <a:pPr marL="365773" indent="-365773" defTabSz="228609">
              <a:lnSpc>
                <a:spcPts val="2601"/>
              </a:lnSpc>
              <a:spcBef>
                <a:spcPts val="1801"/>
              </a:spcBef>
            </a:pPr>
            <a:r>
              <a:rPr lang="fr-FR" sz="2200" b="0" i="0" strike="noStrike" cap="none" spc="-50" baseline="0" dirty="0">
                <a:solidFill>
                  <a:srgbClr val="000000"/>
                </a:solidFill>
                <a:effectLst/>
                <a:latin typeface="Calibri"/>
                <a:ea typeface="Calibri" panose="020F0502020204030204"/>
                <a:cs typeface="Calibri"/>
              </a:rPr>
              <a:t>Ne vous inquiétez pas si vous ne connaissez pas tout ou en partie des réponses. Faites de votre mieux !</a:t>
            </a:r>
          </a:p>
          <a:p>
            <a:pPr marL="365773" indent="-365773" defTabSz="228609">
              <a:lnSpc>
                <a:spcPts val="2601"/>
              </a:lnSpc>
              <a:spcBef>
                <a:spcPts val="1801"/>
              </a:spcBef>
            </a:pPr>
            <a:r>
              <a:rPr lang="fr-FR" sz="2200" b="0" i="1" strike="noStrike" cap="none" spc="-50" baseline="0" dirty="0">
                <a:solidFill>
                  <a:srgbClr val="000000"/>
                </a:solidFill>
                <a:effectLst/>
                <a:latin typeface="Calibri"/>
                <a:ea typeface="Calibri" panose="020F0502020204030204"/>
                <a:cs typeface="Calibri"/>
              </a:rPr>
              <a:t>Vous aurez environ 20 minutes pour compléter l’évaluation. </a:t>
            </a:r>
          </a:p>
          <a:p>
            <a:endParaRPr lang="en-US" sz="2200" dirty="0">
              <a:solidFill>
                <a:schemeClr val="tx1"/>
              </a:solidFill>
            </a:endParaRPr>
          </a:p>
          <a:p>
            <a:endParaRPr lang="en-US" sz="2200" dirty="0"/>
          </a:p>
        </p:txBody>
      </p:sp>
    </p:spTree>
    <p:extLst>
      <p:ext uri="{BB962C8B-B14F-4D97-AF65-F5344CB8AC3E}">
        <p14:creationId xmlns:p14="http://schemas.microsoft.com/office/powerpoint/2010/main" val="267439102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800" b="1" i="0" strike="noStrike" cap="none" spc="0" baseline="0" dirty="0">
                <a:solidFill>
                  <a:srgbClr val="1F497D"/>
                </a:solidFill>
                <a:effectLst/>
                <a:latin typeface="Calibri"/>
                <a:ea typeface="Calibri" panose="020F0502020204030204"/>
                <a:cs typeface="Calibri"/>
              </a:rPr>
              <a:t>Ressources pour les prestataires</a:t>
            </a:r>
          </a:p>
        </p:txBody>
      </p:sp>
      <p:sp>
        <p:nvSpPr>
          <p:cNvPr id="3" name="Content Placeholder 2"/>
          <p:cNvSpPr>
            <a:spLocks noGrp="1"/>
          </p:cNvSpPr>
          <p:nvPr>
            <p:ph sz="quarter" idx="10"/>
          </p:nvPr>
        </p:nvSpPr>
        <p:spPr/>
        <p:txBody>
          <a:bodyPr>
            <a:normAutofit/>
          </a:bodyPr>
          <a:lstStyle/>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Organisation mondiale de la Santé. </a:t>
            </a:r>
            <a:r>
              <a:rPr lang="fr-FR" sz="1300" b="0" i="1" strike="noStrike" cap="none" spc="-69" baseline="0" dirty="0">
                <a:solidFill>
                  <a:srgbClr val="000000"/>
                </a:solidFill>
                <a:effectLst/>
                <a:latin typeface="Calibri"/>
                <a:ea typeface="Calibri" panose="020F0502020204030204"/>
                <a:cs typeface="Calibri"/>
              </a:rPr>
              <a:t>Consolidated Guidelines on HIV Prevention, Testing, Treatment, Service Delivery and Monitoring: Recommendations for a Public Health Approach. </a:t>
            </a:r>
            <a:r>
              <a:rPr lang="fr-FR" sz="1300" b="0" i="0" strike="noStrike" cap="none" spc="-69" baseline="0" dirty="0">
                <a:solidFill>
                  <a:srgbClr val="000000"/>
                </a:solidFill>
                <a:effectLst/>
                <a:latin typeface="Calibri"/>
                <a:ea typeface="Calibri" panose="020F0502020204030204"/>
                <a:cs typeface="Calibri"/>
              </a:rPr>
              <a:t>Genève : OMS ; 2021. </a:t>
            </a:r>
            <a:r>
              <a:rPr lang="fr-FR" sz="1300" b="0" i="0" strike="noStrike" cap="none" spc="0" baseline="0" dirty="0">
                <a:solidFill>
                  <a:srgbClr val="000000"/>
                </a:solidFill>
                <a:effectLst/>
                <a:latin typeface="Calibri"/>
                <a:ea typeface="Calibri" panose="020F0502020204030204"/>
                <a:cs typeface="Calibri"/>
                <a:hlinkClick r:id="rId3" history="0"/>
              </a:rPr>
              <a:t>Consolidated guidelines on HIV prevention, testing, treatment, service delivery and monitoring: recommendations for a public </a:t>
            </a:r>
            <a:r>
              <a:rPr lang="fr-FR" sz="1300" b="0" i="0" strike="noStrike" cap="none" spc="0" baseline="0" dirty="0" err="1">
                <a:solidFill>
                  <a:srgbClr val="000000"/>
                </a:solidFill>
                <a:effectLst/>
                <a:latin typeface="Calibri"/>
                <a:ea typeface="Calibri" panose="020F0502020204030204"/>
                <a:cs typeface="Calibri"/>
                <a:hlinkClick r:id="rId3" history="0"/>
              </a:rPr>
              <a:t>health</a:t>
            </a:r>
            <a:r>
              <a:rPr lang="fr-FR" sz="1300" b="0" i="0" strike="noStrike" cap="none" spc="0" baseline="0" dirty="0">
                <a:solidFill>
                  <a:srgbClr val="000000"/>
                </a:solidFill>
                <a:effectLst/>
                <a:latin typeface="Calibri"/>
                <a:ea typeface="Calibri" panose="020F0502020204030204"/>
                <a:cs typeface="Calibri"/>
                <a:hlinkClick r:id="rId3" history="0"/>
              </a:rPr>
              <a:t> approach (who.int)</a:t>
            </a:r>
            <a:endParaRPr lang="en-US" sz="1300" spc="-69" dirty="0"/>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Organisation mondiale de la Santé. </a:t>
            </a:r>
            <a:r>
              <a:rPr lang="fr-FR" sz="1300" b="0" i="1" strike="noStrike" cap="none" spc="-69" baseline="0" dirty="0">
                <a:solidFill>
                  <a:srgbClr val="000000"/>
                </a:solidFill>
                <a:effectLst/>
                <a:latin typeface="Calibri"/>
                <a:ea typeface="Calibri" panose="020F0502020204030204"/>
                <a:cs typeface="Calibri"/>
              </a:rPr>
              <a:t>Consolidated Guidelines on the Use of Antiretroviral Drugs for Treating and Preventing HIV Infection: Recommendations for a Public Health Approach. </a:t>
            </a:r>
            <a:r>
              <a:rPr lang="fr-FR" sz="1300" b="0" i="0" strike="noStrike" cap="none" spc="-69" baseline="0" dirty="0">
                <a:solidFill>
                  <a:srgbClr val="000000"/>
                </a:solidFill>
                <a:effectLst/>
                <a:latin typeface="Calibri"/>
                <a:ea typeface="Calibri" panose="020F0502020204030204"/>
                <a:cs typeface="Calibri"/>
              </a:rPr>
              <a:t>2e édition. Genève : OMS ; 2016. http://www.who.int/hiv/pub/arv/arv-2016/en/. Consulté le 11 janvier 2019.</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Organisation mondiale de la Santé. </a:t>
            </a:r>
            <a:r>
              <a:rPr lang="fr-FR" sz="1300" b="0" i="1" strike="noStrike" cap="none" spc="-69" baseline="0" dirty="0">
                <a:solidFill>
                  <a:srgbClr val="000000"/>
                </a:solidFill>
                <a:effectLst/>
                <a:latin typeface="Calibri"/>
                <a:ea typeface="Calibri" panose="020F0502020204030204"/>
                <a:cs typeface="Calibri"/>
              </a:rPr>
              <a:t>PrEP.</a:t>
            </a:r>
            <a:r>
              <a:rPr lang="fr-FR" sz="1300" b="0" i="0" strike="noStrike" cap="none" spc="-69" baseline="0" dirty="0">
                <a:solidFill>
                  <a:srgbClr val="000000"/>
                </a:solidFill>
                <a:effectLst/>
                <a:latin typeface="Calibri"/>
                <a:ea typeface="Calibri" panose="020F0502020204030204"/>
                <a:cs typeface="Calibri"/>
              </a:rPr>
              <a:t> Genève : OMS ; 2018. http://www.who.int/hiv/topics/prep/en/://www.who.int/hiv/topics/prep/en/. Consulté le 11 janvier 2019.</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UNAIDS. </a:t>
            </a:r>
            <a:r>
              <a:rPr lang="fr-FR" sz="1300" b="0" i="1" strike="noStrike" cap="none" spc="-69" baseline="0" dirty="0">
                <a:solidFill>
                  <a:srgbClr val="000000"/>
                </a:solidFill>
                <a:effectLst/>
                <a:latin typeface="Calibri"/>
                <a:ea typeface="Calibri" panose="020F0502020204030204"/>
                <a:cs typeface="Calibri"/>
              </a:rPr>
              <a:t>Oral Pre-Exposure Prophylaxis: Putting a New Choice in Context. </a:t>
            </a:r>
            <a:r>
              <a:rPr lang="fr-FR" sz="1300" b="0" i="0" strike="noStrike" cap="none" spc="-69" baseline="0" dirty="0">
                <a:solidFill>
                  <a:srgbClr val="000000"/>
                </a:solidFill>
                <a:effectLst/>
                <a:latin typeface="Calibri"/>
                <a:ea typeface="Calibri" panose="020F0502020204030204"/>
                <a:cs typeface="Calibri"/>
              </a:rPr>
              <a:t>Genève : UNAIDS ; 2015. http://www.unaids.org/sites/default/files/media_asset/UNAIDS_JC2764_en.pdf. Consulté le 11 janvier 2019.</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PrepWatch. http://www.prepwatch.org/.</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Centers for Disease Control and Prevention. </a:t>
            </a:r>
            <a:r>
              <a:rPr lang="fr-FR" sz="1300" b="0" i="1" strike="noStrike" cap="none" spc="-69" baseline="0" dirty="0">
                <a:solidFill>
                  <a:srgbClr val="000000"/>
                </a:solidFill>
                <a:effectLst/>
                <a:latin typeface="Calibri"/>
                <a:ea typeface="Calibri" panose="020F0502020204030204"/>
                <a:cs typeface="Calibri"/>
              </a:rPr>
              <a:t>Pre-Exposure Prophylaxis (PrEP). </a:t>
            </a:r>
            <a:r>
              <a:rPr lang="fr-FR" sz="1300" b="0" i="0" strike="noStrike" cap="none" spc="-69" baseline="0" dirty="0">
                <a:solidFill>
                  <a:srgbClr val="000000"/>
                </a:solidFill>
                <a:effectLst/>
                <a:latin typeface="Calibri"/>
                <a:ea typeface="Calibri" panose="020F0502020204030204"/>
                <a:cs typeface="Calibri"/>
              </a:rPr>
              <a:t>http://www.cdc.gov/hiv/risk/prep/. Consulté le 11 janvier 2019.</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Fonner VA, Dalglish SL, Kennedy CE, et al. Effectiveness and safety of oral HIV preexposure prophylaxis for all populations. AIDS. 2016; 30(12): 1973-1983. doi: 10.1097/QAD.0000000000001145. </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Glidden DV, Amico KR, Liu AY, et al. Symptoms, side effects and adherence in the iPrEx open-label extension. Clin Infect Dis. 2016; 62(9):1172-1177. https://doi.org/10.1093/cid/ciw022.</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The Fenway Institute. PrEP Clinical Study Data Sheet. http://www.projectinform.org/pdf/prepstudydata.pdf. Consulté le 5 octobre 2016. </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Organisation mondiale de la Santé. Review: Safety of Tenofovir PrEP in Pregnant and Breastfeeding HIV-Negative Women and Their Infants. http://emtct-iatt.org/wp-content/uploads/2016/08/WHO-TDF-pregnancy-Lynne-Mofenson.August-21-2016.pdf. Consulté le 5 octobre 2016. </a:t>
            </a:r>
          </a:p>
          <a:p>
            <a:pPr marL="182888" indent="-182888">
              <a:lnSpc>
                <a:spcPct val="100000"/>
              </a:lnSpc>
              <a:spcBef>
                <a:spcPct val="0"/>
              </a:spcBef>
              <a:spcAft>
                <a:spcPct val="0"/>
              </a:spcAft>
              <a:tabLst>
                <a:tab pos="182888" algn="l"/>
              </a:tabLst>
            </a:pPr>
            <a:r>
              <a:rPr lang="fr-FR" sz="1300" b="0" i="0" strike="noStrike" cap="none" spc="-69" baseline="0" dirty="0">
                <a:solidFill>
                  <a:srgbClr val="000000"/>
                </a:solidFill>
                <a:effectLst/>
                <a:latin typeface="Calibri"/>
                <a:ea typeface="Calibri" panose="020F0502020204030204"/>
                <a:cs typeface="Calibri"/>
              </a:rPr>
              <a:t>UNAIDS. M&amp;E Guidelines: M&amp;E of Key Populations at Higher Risk for HIV. Genève : UNAIDS ; 2018. http://www.unaids.org/en/dataanalysis/monitoringandevaluationguidance. </a:t>
            </a:r>
          </a:p>
          <a:p>
            <a:pPr marL="182888" indent="-182888">
              <a:lnSpc>
                <a:spcPct val="100000"/>
              </a:lnSpc>
              <a:spcBef>
                <a:spcPct val="0"/>
              </a:spcBef>
              <a:spcAft>
                <a:spcPct val="0"/>
              </a:spcAft>
              <a:tabLst>
                <a:tab pos="182888" algn="l"/>
              </a:tabLst>
            </a:pPr>
            <a:endParaRPr lang="en-US" sz="1300" spc="-69" dirty="0"/>
          </a:p>
        </p:txBody>
      </p:sp>
    </p:spTree>
    <p:extLst>
      <p:ext uri="{BB962C8B-B14F-4D97-AF65-F5344CB8AC3E}">
        <p14:creationId xmlns:p14="http://schemas.microsoft.com/office/powerpoint/2010/main" val="376977395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Ressources pour les utilisateurs de la PrEP orale</a:t>
            </a:r>
          </a:p>
        </p:txBody>
      </p:sp>
      <p:sp>
        <p:nvSpPr>
          <p:cNvPr id="3" name="Content Placeholder 2"/>
          <p:cNvSpPr>
            <a:spLocks noGrp="1"/>
          </p:cNvSpPr>
          <p:nvPr>
            <p:ph sz="quarter" idx="10"/>
          </p:nvPr>
        </p:nvSpPr>
        <p:spPr/>
        <p:txBody>
          <a:bodyPr>
            <a:normAutofit/>
          </a:bodyPr>
          <a:lstStyle/>
          <a:p>
            <a:pPr marL="182888" indent="-182888">
              <a:lnSpc>
                <a:spcPts val="2601"/>
              </a:lnSpc>
              <a:spcBef>
                <a:spcPts val="601"/>
              </a:spcBef>
            </a:pPr>
            <a:r>
              <a:rPr lang="fr-FR" sz="1900" b="0" i="0" strike="noStrike" cap="none" spc="-41" baseline="0" dirty="0">
                <a:solidFill>
                  <a:srgbClr val="000000"/>
                </a:solidFill>
                <a:effectLst/>
                <a:latin typeface="Calibri"/>
                <a:ea typeface="Calibri" panose="020F0502020204030204"/>
                <a:cs typeface="Calibri"/>
              </a:rPr>
              <a:t>CDC, Division de la prévention du VIH/sida, centre national pour la prévention du VIH/sida, de l’hépatite virale, des MST et de la tuberculose. </a:t>
            </a:r>
            <a:r>
              <a:rPr lang="fr-FR" sz="1900" b="0" i="1" strike="noStrike" cap="none" spc="-41" baseline="0" dirty="0">
                <a:solidFill>
                  <a:srgbClr val="000000"/>
                </a:solidFill>
                <a:effectLst/>
                <a:latin typeface="Calibri"/>
                <a:ea typeface="Calibri" panose="020F0502020204030204"/>
                <a:cs typeface="Calibri"/>
              </a:rPr>
              <a:t>Take Charge of Your Health. </a:t>
            </a:r>
            <a:r>
              <a:rPr lang="fr-FR" sz="1900" b="0" i="0" u="sng" strike="noStrike" cap="none" spc="-91" baseline="0" dirty="0">
                <a:solidFill>
                  <a:srgbClr val="000000"/>
                </a:solidFill>
                <a:effectLst/>
                <a:uFill>
                  <a:solidFill>
                    <a:srgbClr val="000000"/>
                  </a:solidFill>
                </a:uFill>
                <a:latin typeface="Calibri"/>
                <a:ea typeface="Calibri" panose="020F0502020204030204"/>
                <a:cs typeface="Calibri"/>
              </a:rPr>
              <a:t>http://www.cdc.gov/hiv/pdf/risk_PrEP_TalkingtoDr_FINALcleared.pdf.</a:t>
            </a:r>
          </a:p>
          <a:p>
            <a:pPr marL="182888" indent="-182888">
              <a:lnSpc>
                <a:spcPts val="2601"/>
              </a:lnSpc>
            </a:pPr>
            <a:r>
              <a:rPr lang="fr-FR" sz="1900" b="0" i="0" strike="noStrike" cap="none" spc="-41" baseline="0" dirty="0">
                <a:solidFill>
                  <a:srgbClr val="000000"/>
                </a:solidFill>
                <a:effectLst/>
                <a:latin typeface="Calibri"/>
                <a:ea typeface="Calibri" panose="020F0502020204030204"/>
                <a:cs typeface="Calibri"/>
              </a:rPr>
              <a:t>Please PrEP Me. </a:t>
            </a:r>
            <a:r>
              <a:rPr lang="fr-FR" sz="1900" b="0" i="1" strike="noStrike" cap="none" spc="-41" baseline="0" dirty="0">
                <a:solidFill>
                  <a:srgbClr val="000000"/>
                </a:solidFill>
                <a:effectLst/>
                <a:latin typeface="Calibri"/>
                <a:ea typeface="Calibri" panose="020F0502020204030204"/>
                <a:cs typeface="Calibri"/>
              </a:rPr>
              <a:t>What Is PrEP? </a:t>
            </a:r>
            <a:r>
              <a:rPr lang="fr-FR" sz="1900" b="0" i="0" u="sng" strike="noStrike" cap="none" spc="-41" baseline="0" dirty="0">
                <a:solidFill>
                  <a:srgbClr val="000000"/>
                </a:solidFill>
                <a:effectLst/>
                <a:uFill>
                  <a:solidFill>
                    <a:srgbClr val="000000"/>
                  </a:solidFill>
                </a:uFill>
                <a:latin typeface="Calibri"/>
                <a:ea typeface="Calibri" panose="020F0502020204030204"/>
                <a:cs typeface="Calibri"/>
              </a:rPr>
              <a:t>http://www.PleasePrEPMe.org/resources</a:t>
            </a:r>
            <a:r>
              <a:rPr lang="fr-FR" sz="1900" b="0" i="0" strike="noStrike" cap="none" spc="-41" baseline="0" dirty="0">
                <a:solidFill>
                  <a:srgbClr val="000000"/>
                </a:solidFill>
                <a:effectLst/>
                <a:latin typeface="Calibri"/>
                <a:ea typeface="Calibri" panose="020F0502020204030204"/>
                <a:cs typeface="Calibri"/>
              </a:rPr>
              <a:t>. Consulté le 11 janvier 2019.</a:t>
            </a:r>
          </a:p>
          <a:p>
            <a:pPr marL="182888" indent="-182888">
              <a:lnSpc>
                <a:spcPts val="2601"/>
              </a:lnSpc>
            </a:pPr>
            <a:r>
              <a:rPr lang="fr-FR" sz="1900" b="0" i="1" strike="noStrike" cap="none" spc="-41" baseline="0" dirty="0">
                <a:solidFill>
                  <a:srgbClr val="000000"/>
                </a:solidFill>
                <a:effectLst/>
                <a:latin typeface="Calibri"/>
                <a:ea typeface="Calibri" panose="020F0502020204030204"/>
                <a:cs typeface="Calibri"/>
              </a:rPr>
              <a:t>PrEP Facts: Rethinking HIV Prevention and Sex. </a:t>
            </a:r>
            <a:r>
              <a:rPr lang="fr-FR" sz="1900" b="0" i="0" u="sng" strike="noStrike" cap="none" spc="-41" baseline="0" dirty="0">
                <a:solidFill>
                  <a:srgbClr val="000000"/>
                </a:solidFill>
                <a:effectLst/>
                <a:uFill>
                  <a:solidFill>
                    <a:srgbClr val="000000"/>
                  </a:solidFill>
                </a:uFill>
                <a:latin typeface="Calibri"/>
                <a:ea typeface="Calibri" panose="020F0502020204030204"/>
                <a:cs typeface="Calibri"/>
              </a:rPr>
              <a:t>https://www.facebook.com/groups/PrEPFacts/.</a:t>
            </a:r>
          </a:p>
          <a:p>
            <a:pPr marL="182888" indent="-182888">
              <a:lnSpc>
                <a:spcPts val="2601"/>
              </a:lnSpc>
            </a:pPr>
            <a:r>
              <a:rPr lang="fr-FR" sz="1900" b="0" i="0" strike="noStrike" cap="none" spc="-41" baseline="0" dirty="0">
                <a:solidFill>
                  <a:srgbClr val="000000"/>
                </a:solidFill>
                <a:effectLst/>
                <a:latin typeface="Calibri"/>
                <a:ea typeface="Calibri" panose="020F0502020204030204"/>
                <a:cs typeface="Calibri"/>
              </a:rPr>
              <a:t>PrEP Project. </a:t>
            </a:r>
            <a:r>
              <a:rPr lang="fr-FR" sz="1900" b="0" i="1" strike="noStrike" cap="none" spc="-41" baseline="0" dirty="0">
                <a:solidFill>
                  <a:srgbClr val="000000"/>
                </a:solidFill>
                <a:effectLst/>
                <a:latin typeface="Calibri"/>
                <a:ea typeface="Calibri" panose="020F0502020204030204"/>
                <a:cs typeface="Calibri"/>
              </a:rPr>
              <a:t>What Is Prep? </a:t>
            </a:r>
            <a:r>
              <a:rPr lang="fr-FR" sz="1900" b="0" i="0" u="sng" strike="noStrike" cap="none" spc="-41" baseline="0" dirty="0">
                <a:solidFill>
                  <a:srgbClr val="000000"/>
                </a:solidFill>
                <a:effectLst/>
                <a:uFill>
                  <a:solidFill>
                    <a:srgbClr val="000000"/>
                  </a:solidFill>
                </a:uFill>
                <a:latin typeface="Calibri"/>
                <a:ea typeface="Calibri" panose="020F0502020204030204"/>
                <a:cs typeface="Calibri"/>
              </a:rPr>
              <a:t>http://www.whatisprep.org. </a:t>
            </a:r>
            <a:r>
              <a:rPr lang="fr-FR" sz="1900" b="0" i="0" strike="noStrike" cap="none" spc="-41" baseline="0" dirty="0">
                <a:solidFill>
                  <a:srgbClr val="000000"/>
                </a:solidFill>
                <a:effectLst/>
                <a:latin typeface="Calibri"/>
                <a:ea typeface="Calibri" panose="020F0502020204030204"/>
                <a:cs typeface="Calibri"/>
              </a:rPr>
              <a:t>Consulté le 11 janvier 2019.</a:t>
            </a:r>
          </a:p>
          <a:p>
            <a:pPr marL="182888" indent="-182888">
              <a:lnSpc>
                <a:spcPts val="2601"/>
              </a:lnSpc>
            </a:pPr>
            <a:r>
              <a:rPr lang="fr-FR" sz="1900" b="0" i="0" strike="noStrike" cap="none" spc="-41" baseline="0" dirty="0">
                <a:solidFill>
                  <a:srgbClr val="000000"/>
                </a:solidFill>
                <a:effectLst/>
                <a:latin typeface="Calibri"/>
                <a:ea typeface="Calibri" panose="020F0502020204030204"/>
                <a:cs typeface="Calibri"/>
              </a:rPr>
              <a:t>Terrence Higgins Trust. </a:t>
            </a:r>
            <a:r>
              <a:rPr lang="fr-FR" sz="1900" b="0" i="1" strike="noStrike" cap="none" spc="-41" baseline="0" dirty="0">
                <a:solidFill>
                  <a:srgbClr val="000000"/>
                </a:solidFill>
                <a:effectLst/>
                <a:latin typeface="Calibri"/>
                <a:ea typeface="Calibri" panose="020F0502020204030204"/>
                <a:cs typeface="Calibri"/>
              </a:rPr>
              <a:t>What Is Prep? </a:t>
            </a:r>
            <a:r>
              <a:rPr lang="fr-FR" sz="1900" b="0" i="0" u="sng" strike="noStrike" cap="none" spc="-41" baseline="0" dirty="0">
                <a:solidFill>
                  <a:srgbClr val="000000"/>
                </a:solidFill>
                <a:effectLst/>
                <a:uFill>
                  <a:solidFill>
                    <a:srgbClr val="000000"/>
                  </a:solidFill>
                </a:uFill>
                <a:latin typeface="Calibri"/>
                <a:ea typeface="Calibri" panose="020F0502020204030204"/>
                <a:cs typeface="Calibri"/>
              </a:rPr>
              <a:t>http://www.iwantprepnow.co.uk</a:t>
            </a:r>
            <a:r>
              <a:rPr lang="fr-FR" sz="1900" b="0" i="0" strike="noStrike" cap="none" spc="-41" baseline="0" dirty="0">
                <a:solidFill>
                  <a:srgbClr val="000000"/>
                </a:solidFill>
                <a:effectLst/>
                <a:latin typeface="Calibri"/>
                <a:ea typeface="Calibri" panose="020F0502020204030204"/>
                <a:cs typeface="Calibri"/>
              </a:rPr>
              <a:t>. Consulté le 11 janvier 2019.</a:t>
            </a:r>
          </a:p>
          <a:p>
            <a:pPr marL="182888" indent="-182888">
              <a:spcBef>
                <a:spcPts val="601"/>
              </a:spcBef>
            </a:pPr>
            <a:endParaRPr lang="en-US" sz="1900" spc="-41" dirty="0"/>
          </a:p>
          <a:p>
            <a:pPr marL="0" indent="0">
              <a:buNone/>
            </a:pPr>
            <a:endParaRPr lang="en-US" sz="1900" dirty="0"/>
          </a:p>
        </p:txBody>
      </p:sp>
    </p:spTree>
    <p:extLst>
      <p:ext uri="{BB962C8B-B14F-4D97-AF65-F5344CB8AC3E}">
        <p14:creationId xmlns:p14="http://schemas.microsoft.com/office/powerpoint/2010/main" val="310111250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CDF93-D800-4CC6-988F-5634AF04405A}"/>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Ressources sur l’ED-PrEP</a:t>
            </a:r>
          </a:p>
        </p:txBody>
      </p:sp>
      <p:sp>
        <p:nvSpPr>
          <p:cNvPr id="4" name="Content Placeholder 3">
            <a:extLst>
              <a:ext uri="{FF2B5EF4-FFF2-40B4-BE49-F238E27FC236}">
                <a16:creationId xmlns:a16="http://schemas.microsoft.com/office/drawing/2014/main" id="{3FB4A737-E4E2-47B3-9B39-E64540204DF9}"/>
              </a:ext>
            </a:extLst>
          </p:cNvPr>
          <p:cNvSpPr>
            <a:spLocks noGrp="1"/>
          </p:cNvSpPr>
          <p:nvPr>
            <p:ph sz="quarter" idx="10"/>
          </p:nvPr>
        </p:nvSpPr>
        <p:spPr/>
        <p:txBody>
          <a:bodyPr>
            <a:noAutofit/>
          </a:bodyPr>
          <a:lstStyle/>
          <a:p>
            <a:pPr fontAlgn="auto">
              <a:lnSpc>
                <a:spcPct val="150000"/>
              </a:lnSpc>
              <a:spcBef>
                <a:spcPct val="0"/>
              </a:spcBef>
              <a:spcAft>
                <a:spcPct val="0"/>
              </a:spcAft>
              <a:buClr>
                <a:srgbClr val="000000"/>
              </a:buClr>
              <a:defRPr/>
            </a:pPr>
            <a:r>
              <a:rPr lang="fr-FR" sz="1800" b="0" i="0" strike="noStrike" cap="none" spc="0" baseline="0" dirty="0">
                <a:solidFill>
                  <a:srgbClr val="16181A"/>
                </a:solidFill>
                <a:effectLst/>
                <a:latin typeface="Calibri"/>
                <a:ea typeface="Calibri" panose="020F0502020204030204"/>
                <a:cs typeface="Calibri"/>
                <a:hlinkClick r:id="rId2" history="0"/>
              </a:rPr>
              <a:t>Page sur l’ED-PrEP de la San Francisco AIDS Foundation</a:t>
            </a:r>
            <a:endParaRPr lang="en-US" sz="1800" kern="0" dirty="0">
              <a:solidFill>
                <a:srgbClr val="16181A"/>
              </a:solidFill>
              <a:cs typeface="Arial"/>
              <a:sym typeface="Arial"/>
              <a:hlinkClick r:id="rId2"/>
            </a:endParaRPr>
          </a:p>
          <a:p>
            <a:pPr fontAlgn="auto">
              <a:lnSpc>
                <a:spcPct val="150000"/>
              </a:lnSpc>
              <a:spcBef>
                <a:spcPct val="0"/>
              </a:spcBef>
              <a:spcAft>
                <a:spcPct val="0"/>
              </a:spcAft>
              <a:buClr>
                <a:srgbClr val="000000"/>
              </a:buClr>
              <a:defRPr/>
            </a:pPr>
            <a:r>
              <a:rPr lang="fr-FR" sz="1800" b="0" i="0" strike="noStrike" cap="none" spc="0" baseline="0" dirty="0">
                <a:solidFill>
                  <a:srgbClr val="16181A"/>
                </a:solidFill>
                <a:effectLst/>
                <a:latin typeface="Calibri"/>
                <a:ea typeface="Calibri" panose="020F0502020204030204"/>
                <a:cs typeface="Calibri"/>
                <a:hlinkClick r:id="rId3" history="0"/>
              </a:rPr>
              <a:t>New York City Department of Health</a:t>
            </a:r>
            <a:endParaRPr lang="en-US" sz="1800" kern="0" dirty="0">
              <a:solidFill>
                <a:srgbClr val="16181A"/>
              </a:solidFill>
              <a:cs typeface="Arial"/>
              <a:sym typeface="Arial"/>
              <a:hlinkClick r:id="rId3"/>
            </a:endParaRPr>
          </a:p>
          <a:p>
            <a:pPr fontAlgn="auto">
              <a:lnSpc>
                <a:spcPct val="150000"/>
              </a:lnSpc>
              <a:spcBef>
                <a:spcPct val="0"/>
              </a:spcBef>
              <a:spcAft>
                <a:spcPct val="0"/>
              </a:spcAft>
              <a:buClr>
                <a:srgbClr val="000000"/>
              </a:buClr>
              <a:defRPr/>
            </a:pPr>
            <a:r>
              <a:rPr lang="fr-FR" sz="1800" b="0" i="0" strike="noStrike" cap="none" spc="0" baseline="0" dirty="0">
                <a:solidFill>
                  <a:srgbClr val="16181A"/>
                </a:solidFill>
                <a:effectLst/>
                <a:latin typeface="Calibri"/>
                <a:ea typeface="Calibri" panose="020F0502020204030204"/>
                <a:cs typeface="Calibri"/>
                <a:hlinkClick r:id="rId4" history="0"/>
              </a:rPr>
              <a:t>California Department of Health</a:t>
            </a:r>
            <a:endParaRPr lang="en-US" sz="1800" kern="0" dirty="0">
              <a:cs typeface="Arial"/>
              <a:sym typeface="Arial"/>
              <a:hlinkClick r:id="rId4"/>
            </a:endParaRPr>
          </a:p>
          <a:p>
            <a:pPr>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5" history="0">
                  <a:extLst>
                    <a:ext uri="{A12FA001-AC4F-418D-AE19-62706E023703}">
                      <ahyp:hlinkClr xmlns:ahyp="http://schemas.microsoft.com/office/drawing/2018/hyperlinkcolor" val="tx"/>
                    </a:ext>
                  </a:extLst>
                </a:hlinkClick>
              </a:rPr>
              <a:t>Vidéo de Coalition Plus en bambara et en français</a:t>
            </a:r>
            <a:endParaRPr lang="en-US" sz="1800" kern="0" dirty="0">
              <a:cs typeface="Arial"/>
              <a:sym typeface="Arial"/>
            </a:endParaRPr>
          </a:p>
          <a:p>
            <a:pPr>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6" history="0">
                  <a:extLst>
                    <a:ext uri="{A12FA001-AC4F-418D-AE19-62706E023703}">
                      <ahyp:hlinkClr xmlns:ahyp="http://schemas.microsoft.com/office/drawing/2018/hyperlinkcolor" val="tx"/>
                    </a:ext>
                  </a:extLst>
                </a:hlinkClick>
              </a:rPr>
              <a:t>I-Base au Royaume-Uni</a:t>
            </a:r>
            <a:endParaRPr lang="en-US" sz="1800" kern="0" dirty="0">
              <a:cs typeface="Arial"/>
              <a:sym typeface="Arial"/>
            </a:endParaRPr>
          </a:p>
        </p:txBody>
      </p:sp>
      <p:sp>
        <p:nvSpPr>
          <p:cNvPr id="9" name="Content Placeholder 3">
            <a:extLst>
              <a:ext uri="{FF2B5EF4-FFF2-40B4-BE49-F238E27FC236}">
                <a16:creationId xmlns:a16="http://schemas.microsoft.com/office/drawing/2014/main" id="{D09CDD06-30FD-4740-96DE-47405DCD1960}"/>
              </a:ext>
            </a:extLst>
          </p:cNvPr>
          <p:cNvSpPr txBox="1"/>
          <p:nvPr/>
        </p:nvSpPr>
        <p:spPr bwMode="auto">
          <a:xfrm>
            <a:off x="6781314" y="1330035"/>
            <a:ext cx="5410700" cy="444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114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114000"/>
              </a:lnSpc>
              <a:spcBef>
                <a:spcPts val="6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114000"/>
              </a:lnSpc>
              <a:spcBef>
                <a:spcPts val="600"/>
              </a:spcBef>
              <a:spcAft>
                <a:spcPct val="0"/>
              </a:spcAft>
              <a:buClr>
                <a:schemeClr val="tx2"/>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114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114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914435">
              <a:lnSpc>
                <a:spcPct val="150000"/>
              </a:lnSpc>
              <a:spcBef>
                <a:spcPct val="0"/>
              </a:spcBef>
              <a:spcAft>
                <a:spcPct val="0"/>
              </a:spcAft>
            </a:pPr>
            <a:r>
              <a:rPr lang="fr-FR" sz="1800" b="0" i="0" strike="noStrike" cap="none" spc="0" baseline="0" dirty="0">
                <a:solidFill>
                  <a:srgbClr val="000000"/>
                </a:solidFill>
                <a:effectLst/>
                <a:latin typeface="Calibri"/>
                <a:ea typeface="Calibri" panose="020F0502020204030204"/>
                <a:cs typeface="Calibri"/>
              </a:rPr>
              <a:t>ONG française AIDES</a:t>
            </a:r>
          </a:p>
          <a:p>
            <a:pPr lvl="1"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7" history="0">
                  <a:extLst>
                    <a:ext uri="{A12FA001-AC4F-418D-AE19-62706E023703}">
                      <ahyp:hlinkClr xmlns:ahyp="http://schemas.microsoft.com/office/drawing/2018/hyperlinkcolor" val="tx"/>
                    </a:ext>
                  </a:extLst>
                </a:hlinkClick>
              </a:rPr>
              <a:t>Guide de la PrEP (version anglaise)</a:t>
            </a:r>
            <a:endParaRPr lang="en-US" sz="1800" kern="0" dirty="0">
              <a:cs typeface="Arial"/>
              <a:sym typeface="Arial"/>
            </a:endParaRPr>
          </a:p>
          <a:p>
            <a:pPr lvl="1"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8" history="0">
                  <a:extLst>
                    <a:ext uri="{A12FA001-AC4F-418D-AE19-62706E023703}">
                      <ahyp:hlinkClr xmlns:ahyp="http://schemas.microsoft.com/office/drawing/2018/hyperlinkcolor" val="tx"/>
                    </a:ext>
                  </a:extLst>
                </a:hlinkClick>
              </a:rPr>
              <a:t>Guide de la PrEP (version française)</a:t>
            </a:r>
            <a:endParaRPr lang="en-US" sz="1800" kern="0" dirty="0">
              <a:cs typeface="Arial"/>
              <a:sym typeface="Arial"/>
            </a:endParaRPr>
          </a:p>
          <a:p>
            <a:pPr lvl="1"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9" history="0">
                  <a:extLst>
                    <a:ext uri="{A12FA001-AC4F-418D-AE19-62706E023703}">
                      <ahyp:hlinkClr xmlns:ahyp="http://schemas.microsoft.com/office/drawing/2018/hyperlinkcolor" val="tx"/>
                    </a:ext>
                  </a:extLst>
                </a:hlinkClick>
              </a:rPr>
              <a:t>Guide du pharmacien pour la PrEP (en français)</a:t>
            </a:r>
            <a:endParaRPr lang="en-US" sz="1800" kern="0" dirty="0">
              <a:cs typeface="Arial"/>
              <a:sym typeface="Arial"/>
            </a:endParaRPr>
          </a:p>
          <a:p>
            <a:pPr lvl="1"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10" history="0">
                  <a:extLst>
                    <a:ext uri="{A12FA001-AC4F-418D-AE19-62706E023703}">
                      <ahyp:hlinkClr xmlns:ahyp="http://schemas.microsoft.com/office/drawing/2018/hyperlinkcolor" val="tx"/>
                    </a:ext>
                  </a:extLst>
                </a:hlinkClick>
              </a:rPr>
              <a:t>Brochure pour les utilisateurs de la PrEP (version anglaise)</a:t>
            </a:r>
            <a:endParaRPr lang="en-US" sz="1800" kern="0" dirty="0">
              <a:cs typeface="Arial"/>
              <a:sym typeface="Arial"/>
            </a:endParaRPr>
          </a:p>
          <a:p>
            <a:pPr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11" history="0">
                  <a:extLst>
                    <a:ext uri="{A12FA001-AC4F-418D-AE19-62706E023703}">
                      <ahyp:hlinkClr xmlns:ahyp="http://schemas.microsoft.com/office/drawing/2018/hyperlinkcolor" val="tx"/>
                    </a:ext>
                  </a:extLst>
                </a:hlinkClick>
              </a:rPr>
              <a:t>Vidéo sur la santé de l’ONG australienne Thorne Harbour</a:t>
            </a:r>
            <a:endParaRPr lang="en-US" sz="1800" kern="0" dirty="0">
              <a:cs typeface="Arial"/>
              <a:sym typeface="Arial"/>
            </a:endParaRPr>
          </a:p>
          <a:p>
            <a:pPr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12" history="0">
                  <a:extLst>
                    <a:ext uri="{A12FA001-AC4F-418D-AE19-62706E023703}">
                      <ahyp:hlinkClr xmlns:ahyp="http://schemas.microsoft.com/office/drawing/2018/hyperlinkcolor" val="tx"/>
                    </a:ext>
                  </a:extLst>
                </a:hlinkClick>
              </a:rPr>
              <a:t>ONG australienne PrEP Access Now</a:t>
            </a:r>
            <a:endParaRPr lang="en-US" sz="1800" kern="0" dirty="0">
              <a:cs typeface="Arial"/>
              <a:sym typeface="Arial"/>
            </a:endParaRPr>
          </a:p>
          <a:p>
            <a:pPr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13" history="0">
                  <a:extLst>
                    <a:ext uri="{A12FA001-AC4F-418D-AE19-62706E023703}">
                      <ahyp:hlinkClr xmlns:ahyp="http://schemas.microsoft.com/office/drawing/2018/hyperlinkcolor" val="tx"/>
                    </a:ext>
                  </a:extLst>
                </a:hlinkClick>
              </a:rPr>
              <a:t>Directives australiennes sur la PrEP</a:t>
            </a:r>
            <a:endParaRPr lang="en-US" sz="1800" kern="0" dirty="0">
              <a:cs typeface="Arial"/>
              <a:sym typeface="Arial"/>
            </a:endParaRPr>
          </a:p>
          <a:p>
            <a:pPr defTabSz="914435">
              <a:lnSpc>
                <a:spcPct val="150000"/>
              </a:lnSpc>
              <a:spcBef>
                <a:spcPct val="0"/>
              </a:spcBef>
              <a:spcAft>
                <a:spcPct val="0"/>
              </a:spcAft>
            </a:pPr>
            <a:r>
              <a:rPr lang="fr-FR" sz="1800" b="0" i="0" strike="noStrike" cap="none" spc="0" baseline="0" dirty="0">
                <a:effectLst/>
                <a:latin typeface="Calibri"/>
                <a:ea typeface="Calibri" panose="020F0502020204030204"/>
                <a:cs typeface="Calibri"/>
                <a:hlinkClick r:id="rId14" history="0">
                  <a:extLst>
                    <a:ext uri="{A12FA001-AC4F-418D-AE19-62706E023703}">
                      <ahyp:hlinkClr xmlns:ahyp="http://schemas.microsoft.com/office/drawing/2018/hyperlinkcolor" val="tx"/>
                    </a:ext>
                  </a:extLst>
                </a:hlinkClick>
              </a:rPr>
              <a:t>Outil australien de prise de décision en matière de PrEP</a:t>
            </a:r>
            <a:endParaRPr lang="en-US" sz="1800" dirty="0"/>
          </a:p>
        </p:txBody>
      </p:sp>
    </p:spTree>
    <p:extLst>
      <p:ext uri="{BB962C8B-B14F-4D97-AF65-F5344CB8AC3E}">
        <p14:creationId xmlns:p14="http://schemas.microsoft.com/office/powerpoint/2010/main" val="209040584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89052-867B-4037-A74C-780A33FFFD6C}"/>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Recherches sélectionnées sur l’ED-PrEP</a:t>
            </a:r>
            <a:endParaRPr lang="en-US" sz="3400" dirty="0"/>
          </a:p>
        </p:txBody>
      </p:sp>
      <p:sp>
        <p:nvSpPr>
          <p:cNvPr id="2" name="Content Placeholder 1">
            <a:extLst>
              <a:ext uri="{FF2B5EF4-FFF2-40B4-BE49-F238E27FC236}">
                <a16:creationId xmlns:a16="http://schemas.microsoft.com/office/drawing/2014/main" id="{303F3FC7-044C-4955-BDB6-A0AE4A5F84FF}"/>
              </a:ext>
            </a:extLst>
          </p:cNvPr>
          <p:cNvSpPr>
            <a:spLocks noGrp="1"/>
          </p:cNvSpPr>
          <p:nvPr>
            <p:ph sz="quarter" idx="10"/>
          </p:nvPr>
        </p:nvSpPr>
        <p:spPr/>
        <p:txBody>
          <a:bodyPr>
            <a:normAutofit/>
          </a:bodyPr>
          <a:lstStyle/>
          <a:p>
            <a:pPr marL="342913" indent="-342913" defTabSz="914435" fontAlgn="auto">
              <a:lnSpc>
                <a:spcPct val="100000"/>
              </a:lnSpc>
              <a:spcBef>
                <a:spcPct val="0"/>
              </a:spcBef>
              <a:spcAft>
                <a:spcPct val="0"/>
              </a:spcAft>
              <a:buClr>
                <a:srgbClr val="000000"/>
              </a:buClr>
              <a:buSzTx/>
              <a:buFont typeface="+mj-lt"/>
              <a:buAutoNum type="arabicPeriod"/>
              <a:defRPr/>
            </a:pPr>
            <a:r>
              <a:rPr lang="fr-FR" sz="1300" b="0" i="0" strike="noStrike" cap="none" spc="0" baseline="0" dirty="0">
                <a:solidFill>
                  <a:srgbClr val="000000"/>
                </a:solidFill>
                <a:effectLst/>
                <a:latin typeface="Calibri"/>
                <a:ea typeface="Calibri" panose="020F0502020204030204"/>
                <a:cs typeface="Calibri"/>
              </a:rPr>
              <a:t>Saberi, P., Scott, H.M. On-Demand Oral Pre-exposure Prophylaxis with Tenofovir/Emtricitabine:m What Every Clinician Needs to Know. </a:t>
            </a:r>
            <a:r>
              <a:rPr lang="fr-FR" sz="1300" b="0" i="1" strike="noStrike" cap="none" spc="0" baseline="0" dirty="0">
                <a:solidFill>
                  <a:srgbClr val="000000"/>
                </a:solidFill>
                <a:effectLst/>
                <a:latin typeface="Calibri"/>
                <a:ea typeface="Calibri" panose="020F0502020204030204"/>
                <a:cs typeface="Calibri"/>
              </a:rPr>
              <a:t>J GEN INTERN MED </a:t>
            </a:r>
            <a:r>
              <a:rPr lang="fr-FR" sz="1300" b="1" i="0" strike="noStrike" cap="none" spc="0" baseline="0" dirty="0">
                <a:solidFill>
                  <a:srgbClr val="000000"/>
                </a:solidFill>
                <a:effectLst/>
                <a:latin typeface="Calibri"/>
                <a:ea typeface="Calibri" panose="020F0502020204030204"/>
                <a:cs typeface="Calibri"/>
              </a:rPr>
              <a:t>35, </a:t>
            </a:r>
            <a:r>
              <a:rPr lang="fr-FR" sz="1300" b="0" i="0" strike="noStrike" cap="none" spc="0" baseline="0" dirty="0">
                <a:solidFill>
                  <a:srgbClr val="000000"/>
                </a:solidFill>
                <a:effectLst/>
                <a:latin typeface="Calibri"/>
                <a:ea typeface="Calibri" panose="020F0502020204030204"/>
                <a:cs typeface="Calibri"/>
              </a:rPr>
              <a:t>1285–1288 (2020). https://doi.org/10.1007/s11606-020-05651-2. </a:t>
            </a:r>
            <a:r>
              <a:rPr lang="fr-FR" sz="1300" b="0" i="0" strike="noStrike" cap="none" spc="0" baseline="0" dirty="0">
                <a:solidFill>
                  <a:srgbClr val="000000"/>
                </a:solidFill>
                <a:effectLst/>
                <a:latin typeface="Calibri"/>
                <a:ea typeface="Calibri" panose="020F0502020204030204"/>
                <a:cs typeface="Calibri"/>
                <a:hlinkClick r:id="rId2" history="0"/>
              </a:rPr>
              <a:t>https://pubmed.ncbi.nlm.nih.gov/31965523/</a:t>
            </a:r>
            <a:endParaRPr lang="en-US" sz="1300" kern="0" dirty="0">
              <a:solidFill>
                <a:srgbClr val="000000"/>
              </a:solidFill>
              <a:cs typeface="Arial"/>
              <a:sym typeface="Arial"/>
            </a:endParaRPr>
          </a:p>
          <a:p>
            <a:pPr marL="342913" indent="-342913" defTabSz="914435" fontAlgn="auto">
              <a:lnSpc>
                <a:spcPct val="100000"/>
              </a:lnSpc>
              <a:spcBef>
                <a:spcPct val="0"/>
              </a:spcBef>
              <a:spcAft>
                <a:spcPct val="0"/>
              </a:spcAft>
              <a:buClr>
                <a:srgbClr val="000000"/>
              </a:buClr>
              <a:buSzTx/>
              <a:buFont typeface="+mj-lt"/>
              <a:buAutoNum type="arabicPeriod"/>
              <a:defRPr/>
            </a:pPr>
            <a:r>
              <a:rPr lang="fr-FR" sz="1300" b="0" i="0" strike="noStrike" cap="none" spc="0" baseline="0" dirty="0">
                <a:solidFill>
                  <a:srgbClr val="000000"/>
                </a:solidFill>
                <a:effectLst/>
                <a:latin typeface="Calibri"/>
                <a:ea typeface="Calibri" panose="020F0502020204030204"/>
                <a:cs typeface="Calibri"/>
              </a:rPr>
              <a:t>Molina JM, Capitant C, Spire B, et al. On-Demand Preexposure Prophylaxis in Men at High Risk for HIV-1 Infection. New Engl J Med. 2015;373(23):2237–2246. </a:t>
            </a:r>
            <a:r>
              <a:rPr lang="fr-FR" sz="1300" b="0" i="0" strike="noStrike" cap="none" spc="0" baseline="0" dirty="0">
                <a:solidFill>
                  <a:srgbClr val="000000"/>
                </a:solidFill>
                <a:effectLst/>
                <a:latin typeface="Calibri"/>
                <a:ea typeface="Calibri" panose="020F0502020204030204"/>
                <a:cs typeface="Calibri"/>
                <a:hlinkClick r:id="rId3" history="0"/>
              </a:rPr>
              <a:t>https://www.ncbi.nlm.nih.gov/pubmed/26624850</a:t>
            </a:r>
            <a:endParaRPr lang="en-US" sz="1300" kern="0" dirty="0">
              <a:solidFill>
                <a:srgbClr val="000000"/>
              </a:solidFill>
              <a:ea typeface="+mn-lt"/>
              <a:cs typeface="Arial"/>
              <a:sym typeface="Arial"/>
            </a:endParaRPr>
          </a:p>
          <a:p>
            <a:pPr marL="342913" indent="-342913" defTabSz="914435" fontAlgn="auto">
              <a:lnSpc>
                <a:spcPct val="100000"/>
              </a:lnSpc>
              <a:spcBef>
                <a:spcPct val="0"/>
              </a:spcBef>
              <a:spcAft>
                <a:spcPct val="0"/>
              </a:spcAft>
              <a:buClr>
                <a:srgbClr val="000000"/>
              </a:buClr>
              <a:buSzTx/>
              <a:buFont typeface="+mj-lt"/>
              <a:buAutoNum type="arabicPeriod"/>
              <a:defRPr/>
            </a:pPr>
            <a:r>
              <a:rPr lang="fr-FR" sz="1300" b="0" i="0" strike="noStrike" cap="none" spc="0" baseline="0" dirty="0">
                <a:solidFill>
                  <a:srgbClr val="000000"/>
                </a:solidFill>
                <a:effectLst/>
                <a:latin typeface="Calibri"/>
                <a:ea typeface="Calibri" panose="020F0502020204030204"/>
                <a:cs typeface="Calibri"/>
              </a:rPr>
              <a:t>Molina JM, Charreau I, Spire B, et al. Efficacy, safety, and effect on sexual behaviour of on-demand pre-exposure prophylaxis for HIV in men who have sex with men: an observational cohort study. Lancet HIV. 2017;4(9):E402-E410. </a:t>
            </a:r>
            <a:r>
              <a:rPr lang="fr-FR" sz="1300" b="0" i="0" strike="noStrike" cap="none" spc="0" baseline="0" dirty="0">
                <a:solidFill>
                  <a:srgbClr val="000000"/>
                </a:solidFill>
                <a:effectLst/>
                <a:latin typeface="Calibri"/>
                <a:ea typeface="Calibri" panose="020F0502020204030204"/>
                <a:cs typeface="Calibri"/>
                <a:hlinkClick r:id="rId4" history="0"/>
              </a:rPr>
              <a:t>https://www.ncbi.nlm.nih.gov/pubmed/28747274</a:t>
            </a:r>
            <a:endParaRPr lang="en-US" sz="1300" kern="0" dirty="0">
              <a:solidFill>
                <a:srgbClr val="000000"/>
              </a:solidFill>
              <a:cs typeface="Arial"/>
              <a:sym typeface="Arial"/>
            </a:endParaRPr>
          </a:p>
          <a:p>
            <a:pPr marL="342913" indent="-342913" defTabSz="914435" fontAlgn="auto">
              <a:lnSpc>
                <a:spcPct val="100000"/>
              </a:lnSpc>
              <a:spcBef>
                <a:spcPct val="0"/>
              </a:spcBef>
              <a:spcAft>
                <a:spcPct val="0"/>
              </a:spcAft>
              <a:buClr>
                <a:srgbClr val="000000"/>
              </a:buClr>
              <a:buSzTx/>
              <a:buFont typeface="+mj-lt"/>
              <a:buAutoNum type="arabicPeriod"/>
              <a:defRPr/>
            </a:pPr>
            <a:r>
              <a:rPr lang="fr-FR" sz="1300" b="0" i="0" strike="noStrike" cap="none" spc="0" baseline="0" dirty="0">
                <a:solidFill>
                  <a:srgbClr val="000000"/>
                </a:solidFill>
                <a:effectLst/>
                <a:latin typeface="Calibri"/>
                <a:ea typeface="Calibri" panose="020F0502020204030204"/>
                <a:cs typeface="Calibri"/>
              </a:rPr>
              <a:t>Jongen, V., Hoornenborg,E., Van Den Elshout, M., Coyer, L., Davidovich, U., De Vries, H., Prins, M., Schim Van Der Loeff, M. Using a Mobile App and Dried Blot Spots to Assess Adherence to Event-Driven PrEP [abstract]. Dans : CROI; March 8-11, 2020; Boston, Massachusetts.1031. </a:t>
            </a:r>
            <a:r>
              <a:rPr lang="fr-FR" sz="1300" b="0" i="0" strike="noStrike" cap="none" spc="0" baseline="0" dirty="0">
                <a:solidFill>
                  <a:srgbClr val="000000"/>
                </a:solidFill>
                <a:effectLst/>
                <a:latin typeface="Calibri"/>
                <a:ea typeface="Calibri" panose="020F0502020204030204"/>
                <a:cs typeface="Calibri"/>
                <a:hlinkClick r:id="rId5" history="0"/>
              </a:rPr>
              <a:t>https://www.croiconference.org/abstract/using-a-mobile-app-and-dried-blot-spots-to-assess-adherence-to-event-driven-prep/</a:t>
            </a:r>
            <a:endParaRPr lang="en-US" sz="1300" kern="0" dirty="0">
              <a:solidFill>
                <a:srgbClr val="000000"/>
              </a:solidFill>
              <a:cs typeface="Arial"/>
              <a:sym typeface="Arial"/>
            </a:endParaRPr>
          </a:p>
          <a:p>
            <a:pPr marL="342913" indent="-342913" defTabSz="914435" fontAlgn="auto">
              <a:lnSpc>
                <a:spcPct val="100000"/>
              </a:lnSpc>
              <a:spcBef>
                <a:spcPct val="0"/>
              </a:spcBef>
              <a:spcAft>
                <a:spcPct val="0"/>
              </a:spcAft>
              <a:buClr>
                <a:srgbClr val="000000"/>
              </a:buClr>
              <a:buSzTx/>
              <a:buFont typeface="+mj-lt"/>
              <a:buAutoNum type="arabicPeriod"/>
              <a:defRPr/>
            </a:pPr>
            <a:r>
              <a:rPr lang="fr-FR" sz="1300" b="0" i="0" strike="noStrike" cap="none" spc="0" baseline="0" dirty="0">
                <a:solidFill>
                  <a:srgbClr val="000000"/>
                </a:solidFill>
                <a:effectLst/>
                <a:latin typeface="Calibri"/>
                <a:ea typeface="Calibri" panose="020F0502020204030204"/>
                <a:cs typeface="Calibri"/>
              </a:rPr>
              <a:t>Cornelisse, V. J., Lal, L., Price, B., Ryan, K. E., Bell, C., Owen, L., &amp; Wright, E. J. (2019, juillet). Interest in switching to on-demand HIV Pre-Exposure Prophylaxis (PrEP) among Australian users of daily PrEP: an online survey. Dans </a:t>
            </a:r>
            <a:r>
              <a:rPr lang="fr-FR" sz="1300" b="0" i="1" strike="noStrike" cap="none" spc="0" baseline="0" dirty="0">
                <a:solidFill>
                  <a:srgbClr val="000000"/>
                </a:solidFill>
                <a:effectLst/>
                <a:latin typeface="Calibri"/>
                <a:ea typeface="Calibri" panose="020F0502020204030204"/>
                <a:cs typeface="Calibri"/>
              </a:rPr>
              <a:t>Open forum infectious diseases</a:t>
            </a:r>
            <a:r>
              <a:rPr lang="fr-FR" sz="1300" b="0" i="0" strike="noStrike" cap="none" spc="0" baseline="0" dirty="0">
                <a:solidFill>
                  <a:srgbClr val="000000"/>
                </a:solidFill>
                <a:effectLst/>
                <a:latin typeface="Calibri"/>
                <a:ea typeface="Calibri" panose="020F0502020204030204"/>
                <a:cs typeface="Calibri"/>
              </a:rPr>
              <a:t> (Vol. 6, No. 7, p. ofz287). États-Unis : Oxford University Press.</a:t>
            </a:r>
            <a:r>
              <a:rPr lang="fr-FR" sz="1300" b="0" i="0" strike="noStrike" cap="none" spc="0" baseline="0" dirty="0">
                <a:solidFill>
                  <a:srgbClr val="000000"/>
                </a:solidFill>
                <a:effectLst/>
                <a:latin typeface="Calibri"/>
                <a:ea typeface="Calibri" panose="020F0502020204030204"/>
                <a:cs typeface="Calibri"/>
                <a:hlinkClick r:id="rId6" history="0"/>
              </a:rPr>
              <a:t>https://www.ncbi.nlm.nih.gov/pmc/articles/PMC6612821/pdf/</a:t>
            </a:r>
            <a:r>
              <a:rPr lang="fr-FR" sz="1300" b="0" i="0" strike="noStrike" cap="none" spc="0" baseline="0" dirty="0" err="1">
                <a:solidFill>
                  <a:srgbClr val="000000"/>
                </a:solidFill>
                <a:effectLst/>
                <a:latin typeface="Calibri"/>
                <a:ea typeface="Calibri" panose="020F0502020204030204"/>
                <a:cs typeface="Calibri"/>
                <a:hlinkClick r:id="rId6" history="0"/>
              </a:rPr>
              <a:t>ofz287.pdf</a:t>
            </a:r>
            <a:endParaRPr lang="en-US" sz="1300" kern="0" dirty="0">
              <a:solidFill>
                <a:srgbClr val="000000"/>
              </a:solidFill>
              <a:ea typeface="+mn-lt"/>
              <a:cs typeface="Arial"/>
              <a:sym typeface="Arial"/>
            </a:endParaRPr>
          </a:p>
          <a:p>
            <a:pPr marL="342913" indent="-342913" defTabSz="914435" fontAlgn="auto">
              <a:lnSpc>
                <a:spcPct val="100000"/>
              </a:lnSpc>
              <a:spcBef>
                <a:spcPct val="0"/>
              </a:spcBef>
              <a:spcAft>
                <a:spcPct val="0"/>
              </a:spcAft>
              <a:buClr>
                <a:srgbClr val="000000"/>
              </a:buClr>
              <a:buSzTx/>
              <a:buFont typeface="+mj-lt"/>
              <a:buAutoNum type="arabicPeriod" startAt="6"/>
              <a:defRPr/>
            </a:pPr>
            <a:r>
              <a:rPr lang="fr-FR" sz="1300" b="0" i="0" strike="noStrike" cap="none" spc="0" baseline="0" dirty="0">
                <a:solidFill>
                  <a:srgbClr val="000000"/>
                </a:solidFill>
                <a:effectLst/>
                <a:latin typeface="Calibri"/>
                <a:ea typeface="Calibri" panose="020F0502020204030204"/>
                <a:cs typeface="Calibri"/>
              </a:rPr>
              <a:t>Siguier M, Mera R, Pialoux G et al. First year of pre-exposure prophylaxis implementation in France with daily or on-demand tenofovir dosiproxil fumarate/emtricitabine.</a:t>
            </a:r>
            <a:r>
              <a:rPr lang="fr-FR" sz="1300" b="0" i="0" strike="noStrike" cap="none" spc="0" baseline="0" dirty="0">
                <a:solidFill>
                  <a:srgbClr val="0070C0"/>
                </a:solidFill>
                <a:effectLst/>
                <a:latin typeface="Calibri"/>
                <a:ea typeface="Calibri" panose="020F0502020204030204"/>
                <a:cs typeface="Calibri"/>
              </a:rPr>
              <a:t> </a:t>
            </a:r>
            <a:r>
              <a:rPr lang="fr-FR" sz="1300" b="0" i="0" u="sng" strike="noStrike" cap="none" spc="0" baseline="0" dirty="0">
                <a:solidFill>
                  <a:srgbClr val="0070C0"/>
                </a:solidFill>
                <a:effectLst/>
                <a:uFill>
                  <a:solidFill>
                    <a:srgbClr val="0070C0"/>
                  </a:solidFill>
                </a:uFill>
                <a:latin typeface="Calibri"/>
                <a:ea typeface="Calibri" panose="020F0502020204030204"/>
                <a:cs typeface="Calibri"/>
              </a:rPr>
              <a:t>J Antimicrob Chemother 2019 Sept 1,XXXXXXX</a:t>
            </a:r>
          </a:p>
          <a:p>
            <a:pPr marL="342913" indent="-342913" defTabSz="914435" fontAlgn="auto">
              <a:lnSpc>
                <a:spcPct val="100000"/>
              </a:lnSpc>
              <a:spcBef>
                <a:spcPct val="0"/>
              </a:spcBef>
              <a:spcAft>
                <a:spcPct val="0"/>
              </a:spcAft>
              <a:buClr>
                <a:srgbClr val="000000"/>
              </a:buClr>
              <a:buSzTx/>
              <a:buFont typeface="+mj-lt"/>
              <a:buAutoNum type="arabicPeriod" startAt="6"/>
              <a:defRPr/>
            </a:pPr>
            <a:r>
              <a:rPr lang="fr-FR" sz="1300" b="0" i="0" strike="noStrike" cap="none" spc="0" baseline="0" dirty="0">
                <a:solidFill>
                  <a:srgbClr val="000000"/>
                </a:solidFill>
                <a:effectLst/>
                <a:latin typeface="Calibri"/>
                <a:ea typeface="Calibri" panose="020F0502020204030204"/>
                <a:cs typeface="Calibri"/>
              </a:rPr>
              <a:t>Durant-Zaleski I, Mutuon P, Charreau et al. Costs and benefits of on-demand HIV preexposure prophylaxis. </a:t>
            </a:r>
            <a:r>
              <a:rPr lang="fr-FR" sz="1300" b="0" i="0" u="sng" strike="noStrike" cap="none" spc="0" baseline="0" dirty="0">
                <a:solidFill>
                  <a:srgbClr val="0070C0"/>
                </a:solidFill>
                <a:effectLst/>
                <a:uFill>
                  <a:solidFill>
                    <a:srgbClr val="0070C0"/>
                  </a:solidFill>
                </a:uFill>
                <a:latin typeface="Calibri"/>
                <a:ea typeface="Calibri" panose="020F0502020204030204"/>
                <a:cs typeface="Calibri"/>
              </a:rPr>
              <a:t>AIDS 2018 Jan2;32(1):</a:t>
            </a:r>
            <a:r>
              <a:rPr lang="fr-FR" sz="1300" b="0" i="0" u="sng" strike="noStrike" cap="none" spc="0" baseline="0" dirty="0" err="1">
                <a:solidFill>
                  <a:srgbClr val="0070C0"/>
                </a:solidFill>
                <a:effectLst/>
                <a:uFill>
                  <a:solidFill>
                    <a:srgbClr val="0070C0"/>
                  </a:solidFill>
                </a:uFill>
                <a:latin typeface="Calibri"/>
                <a:ea typeface="Calibri" panose="020F0502020204030204"/>
                <a:cs typeface="Calibri"/>
              </a:rPr>
              <a:t>95-102.xxxxxxx</a:t>
            </a:r>
            <a:endParaRPr lang="fr-FR" sz="1300" b="0" i="0" u="sng" strike="noStrike" cap="none" spc="0" baseline="0" dirty="0">
              <a:solidFill>
                <a:srgbClr val="0070C0"/>
              </a:solidFill>
              <a:effectLst/>
              <a:uFill>
                <a:solidFill>
                  <a:srgbClr val="0070C0"/>
                </a:solidFill>
              </a:uFill>
              <a:latin typeface="Calibri"/>
              <a:ea typeface="Calibri" panose="020F0502020204030204"/>
              <a:cs typeface="Calibri"/>
            </a:endParaRPr>
          </a:p>
          <a:p>
            <a:pPr marL="342913" indent="-342913" defTabSz="914435" fontAlgn="auto">
              <a:lnSpc>
                <a:spcPct val="100000"/>
              </a:lnSpc>
              <a:spcBef>
                <a:spcPct val="0"/>
              </a:spcBef>
              <a:spcAft>
                <a:spcPct val="0"/>
              </a:spcAft>
              <a:buClr>
                <a:srgbClr val="000000"/>
              </a:buClr>
              <a:buSzTx/>
              <a:buFont typeface="+mj-lt"/>
              <a:buAutoNum type="arabicPeriod" startAt="6"/>
              <a:defRPr/>
            </a:pPr>
            <a:r>
              <a:rPr lang="fr-FR" sz="1300" b="0" i="0" strike="noStrike" cap="none" spc="0" baseline="0" dirty="0">
                <a:solidFill>
                  <a:srgbClr val="000000"/>
                </a:solidFill>
                <a:effectLst/>
                <a:latin typeface="Calibri"/>
                <a:ea typeface="Calibri" panose="020F0502020204030204"/>
                <a:cs typeface="Calibri"/>
              </a:rPr>
              <a:t>Noret M, Balavoine S, Pintado C et al. Daily or on-demand oral tenefovir disoproxil fumarate/emtricitabine forHIV preexposure prophylaxis: experience from a hospital-based clinic in France. </a:t>
            </a:r>
            <a:r>
              <a:rPr lang="fr-FR" sz="1300" b="0" i="0" u="sng" strike="noStrike" cap="none" spc="0" baseline="0" dirty="0">
                <a:solidFill>
                  <a:srgbClr val="0070C0"/>
                </a:solidFill>
                <a:effectLst/>
                <a:uFill>
                  <a:solidFill>
                    <a:srgbClr val="0070C0"/>
                  </a:solidFill>
                </a:uFill>
                <a:latin typeface="Calibri"/>
                <a:ea typeface="Calibri" panose="020F0502020204030204"/>
                <a:cs typeface="Calibri"/>
              </a:rPr>
              <a:t>AIDS 2018 Sept 24;32(15):2161-</a:t>
            </a:r>
            <a:r>
              <a:rPr lang="fr-FR" sz="1300" b="0" i="0" u="sng" strike="noStrike" cap="none" spc="0" baseline="0" dirty="0" err="1">
                <a:solidFill>
                  <a:srgbClr val="0070C0"/>
                </a:solidFill>
                <a:effectLst/>
                <a:uFill>
                  <a:solidFill>
                    <a:srgbClr val="0070C0"/>
                  </a:solidFill>
                </a:uFill>
                <a:latin typeface="Calibri"/>
                <a:ea typeface="Calibri" panose="020F0502020204030204"/>
                <a:cs typeface="Calibri"/>
              </a:rPr>
              <a:t>2169.XXXXX</a:t>
            </a:r>
            <a:endParaRPr lang="en-US" sz="1300" kern="0" dirty="0">
              <a:solidFill>
                <a:srgbClr val="000000"/>
              </a:solidFill>
              <a:cs typeface="Arial"/>
              <a:sym typeface="Arial"/>
            </a:endParaRPr>
          </a:p>
        </p:txBody>
      </p:sp>
    </p:spTree>
    <p:extLst>
      <p:ext uri="{BB962C8B-B14F-4D97-AF65-F5344CB8AC3E}">
        <p14:creationId xmlns:p14="http://schemas.microsoft.com/office/powerpoint/2010/main" val="143444217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5C72-6E10-4FDF-9F7B-ACB2C4E55A1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Remerciements</a:t>
            </a:r>
          </a:p>
        </p:txBody>
      </p:sp>
      <p:sp>
        <p:nvSpPr>
          <p:cNvPr id="4" name="Content Placeholder 3">
            <a:extLst>
              <a:ext uri="{FF2B5EF4-FFF2-40B4-BE49-F238E27FC236}">
                <a16:creationId xmlns:a16="http://schemas.microsoft.com/office/drawing/2014/main" id="{5932F8F8-3DCA-4847-8F50-52C4AB2E99FC}"/>
              </a:ext>
            </a:extLst>
          </p:cNvPr>
          <p:cNvSpPr>
            <a:spLocks noGrp="1"/>
          </p:cNvSpPr>
          <p:nvPr>
            <p:ph sz="quarter" idx="10"/>
          </p:nvPr>
        </p:nvSpPr>
        <p:spPr>
          <a:xfrm>
            <a:off x="1148933" y="1587499"/>
            <a:ext cx="10433470" cy="4492459"/>
          </a:xfrm>
        </p:spPr>
        <p:txBody>
          <a:bodyPr>
            <a:normAutofit/>
          </a:bodyPr>
          <a:lstStyle/>
          <a:p>
            <a:pPr marL="0" indent="0">
              <a:buNone/>
            </a:pPr>
            <a:r>
              <a:rPr lang="fr-FR" sz="1800" b="0" i="0" strike="noStrike" cap="none" spc="0" baseline="0" dirty="0">
                <a:solidFill>
                  <a:srgbClr val="000000"/>
                </a:solidFill>
                <a:effectLst/>
                <a:latin typeface="Calibri"/>
                <a:ea typeface="Calibri" panose="020F0502020204030204"/>
                <a:cs typeface="Calibri"/>
              </a:rPr>
              <a:t>Certaines parties de cette formation ont été développées à l’origine par l’ICAP de l’Université de Columbia en collaboration avec les Centres américains de contrôle et de prévention des maladies (CDC), avec le financement du Plan présidentiel d’aide à la lutte contre le sida (PEPFAR) selon les termes de l’accord de coopération N° U2GGH000994. Son contenu relève de la seule responsabilité des auteurs et ne représente pas nécessairement l’opinion du gouvernement des États-Unis.  D’autres parties ont été développées à l’origine par des personnes affiliées à l’Agence américaine pour le développement international (USAID) et au CDC. </a:t>
            </a:r>
          </a:p>
          <a:p>
            <a:pPr marL="0" indent="0">
              <a:buNone/>
            </a:pPr>
            <a:r>
              <a:rPr lang="fr-FR" sz="1800" b="0" i="0" strike="noStrike" cap="none" spc="0" baseline="0" dirty="0">
                <a:solidFill>
                  <a:srgbClr val="211D1E"/>
                </a:solidFill>
                <a:effectLst/>
                <a:latin typeface="Calibri"/>
                <a:ea typeface="Calibri" panose="020F0502020204030204"/>
                <a:cs typeface="Calibri"/>
              </a:rPr>
              <a:t>Le contenu original a été mis à jour avec le soutien de l’USAID et du PEPFAR par le biais du projet Meeting Targets and Maintaining Epidemic Control (EpiC) afin de s’aligner sur les nouvelles informations concernant la PrEP orale et sa mise en œuvre. Le contenu relève de la responsabilité du projet EpiC et ne reflète pas nécessairement les opinions de l’USAID, du PEPFAR ou du gouvernement des États-Unis. </a:t>
            </a:r>
            <a:r>
              <a:rPr lang="fr-FR" sz="1800" b="0" i="0" strike="noStrike" cap="none" spc="0" baseline="0" dirty="0">
                <a:solidFill>
                  <a:srgbClr val="1F1F1E"/>
                </a:solidFill>
                <a:effectLst/>
                <a:latin typeface="Calibri"/>
                <a:ea typeface="Calibri" panose="020F0502020204030204"/>
                <a:cs typeface="Calibri"/>
              </a:rPr>
              <a:t>EpiC est un accord de coopération mondial (7200AA19CA00002) dirigé par FHI 360 avec</a:t>
            </a:r>
            <a:r>
              <a:rPr lang="fr-FR" sz="1800" b="0" i="0" strike="noStrike" cap="none" spc="0" baseline="0" dirty="0">
                <a:solidFill>
                  <a:srgbClr val="242424"/>
                </a:solidFill>
                <a:effectLst/>
                <a:latin typeface="Calibri"/>
                <a:ea typeface="Calibri" panose="020F0502020204030204"/>
                <a:cs typeface="Calibri"/>
              </a:rPr>
              <a:t> les partenaires principaux Right to Care, Palladium International, Population Services International (PSI) et le Groupe Gobee.</a:t>
            </a:r>
            <a:endParaRPr lang="en-US" sz="1800" dirty="0">
              <a:solidFill>
                <a:srgbClr val="FF0000"/>
              </a:solidFill>
              <a:cs typeface="Calibri"/>
            </a:endParaRPr>
          </a:p>
        </p:txBody>
      </p:sp>
    </p:spTree>
    <p:extLst>
      <p:ext uri="{BB962C8B-B14F-4D97-AF65-F5344CB8AC3E}">
        <p14:creationId xmlns:p14="http://schemas.microsoft.com/office/powerpoint/2010/main" val="79753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5" y="274638"/>
            <a:ext cx="9010646" cy="1143000"/>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 sur l’évaluation préalable à la formation</a:t>
            </a:r>
          </a:p>
        </p:txBody>
      </p:sp>
      <p:sp>
        <p:nvSpPr>
          <p:cNvPr id="3" name="Content Placeholder 2"/>
          <p:cNvSpPr>
            <a:spLocks noGrp="1"/>
          </p:cNvSpPr>
          <p:nvPr>
            <p:ph idx="1"/>
          </p:nvPr>
        </p:nvSpPr>
        <p:spPr/>
        <p:txBody>
          <a:bodyPr>
            <a:normAutofit/>
          </a:bodyPr>
          <a:lstStyle/>
          <a:p>
            <a:pPr>
              <a:lnSpc>
                <a:spcPct val="110000"/>
              </a:lnSpc>
            </a:pPr>
            <a:endParaRPr lang="en-US" sz="2200" spc="-41" dirty="0"/>
          </a:p>
          <a:p>
            <a:pPr>
              <a:lnSpc>
                <a:spcPct val="110000"/>
              </a:lnSpc>
            </a:pPr>
            <a:r>
              <a:rPr lang="fr-FR" sz="2200" b="0" i="0" strike="noStrike" cap="none" spc="-41" baseline="0" dirty="0">
                <a:solidFill>
                  <a:srgbClr val="000000"/>
                </a:solidFill>
                <a:effectLst/>
                <a:latin typeface="Calibri"/>
                <a:ea typeface="Calibri" panose="020F0502020204030204"/>
                <a:cs typeface="Calibri"/>
              </a:rPr>
              <a:t>Qu’avez-vous pensé des questions de l’évaluation préalable à la formation ?</a:t>
            </a:r>
          </a:p>
          <a:p>
            <a:pPr>
              <a:lnSpc>
                <a:spcPct val="110000"/>
              </a:lnSpc>
            </a:pPr>
            <a:r>
              <a:rPr lang="fr-FR" sz="2200" b="0" i="0" strike="noStrike" cap="none" spc="-41" baseline="0" dirty="0">
                <a:solidFill>
                  <a:srgbClr val="000000"/>
                </a:solidFill>
                <a:effectLst/>
                <a:latin typeface="Calibri"/>
                <a:ea typeface="Calibri" panose="020F0502020204030204"/>
                <a:cs typeface="Calibri"/>
              </a:rPr>
              <a:t>Les questions étaient-elles faciles ou difficiles ? Pour quelles raisons ?</a:t>
            </a:r>
          </a:p>
          <a:p>
            <a:pPr>
              <a:lnSpc>
                <a:spcPct val="110000"/>
              </a:lnSpc>
            </a:pPr>
            <a:r>
              <a:rPr lang="fr-FR" sz="2200" b="0" i="0" strike="noStrike" cap="none" spc="-41" baseline="0" dirty="0">
                <a:solidFill>
                  <a:srgbClr val="000000"/>
                </a:solidFill>
                <a:effectLst/>
                <a:latin typeface="Calibri"/>
                <a:ea typeface="Calibri" panose="020F0502020204030204"/>
                <a:cs typeface="Calibri"/>
              </a:rPr>
              <a:t>Pourquoi avez-vous répondu comme vous l’avez fait ?</a:t>
            </a:r>
          </a:p>
          <a:p>
            <a:pPr marL="0" indent="0">
              <a:buNone/>
            </a:pPr>
            <a:endParaRPr lang="en-US" sz="2200" dirty="0">
              <a:solidFill>
                <a:schemeClr val="tx1"/>
              </a:solidFill>
            </a:endParaRPr>
          </a:p>
        </p:txBody>
      </p:sp>
    </p:spTree>
    <p:extLst>
      <p:ext uri="{BB962C8B-B14F-4D97-AF65-F5344CB8AC3E}">
        <p14:creationId xmlns:p14="http://schemas.microsoft.com/office/powerpoint/2010/main" val="353292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0633-4079-4CE3-9C3E-054C8EA2DA7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Préparation aux questions de sondage</a:t>
            </a:r>
          </a:p>
        </p:txBody>
      </p:sp>
      <p:sp>
        <p:nvSpPr>
          <p:cNvPr id="3" name="Content Placeholder 2">
            <a:extLst>
              <a:ext uri="{FF2B5EF4-FFF2-40B4-BE49-F238E27FC236}">
                <a16:creationId xmlns:a16="http://schemas.microsoft.com/office/drawing/2014/main" id="{187D14F1-6E3B-4766-BE4B-AA6CCD5C7F7D}"/>
              </a:ext>
            </a:extLst>
          </p:cNvPr>
          <p:cNvSpPr>
            <a:spLocks noGrp="1"/>
          </p:cNvSpPr>
          <p:nvPr>
            <p:ph idx="1"/>
          </p:nvPr>
        </p:nvSpPr>
        <p:spPr>
          <a:xfrm>
            <a:off x="1200154" y="1600203"/>
            <a:ext cx="6721104" cy="4525963"/>
          </a:xfrm>
        </p:spPr>
        <p:txBody>
          <a:bodyPr>
            <a:normAutofit/>
          </a:bodyPr>
          <a:lstStyle/>
          <a:p>
            <a:r>
              <a:rPr lang="fr-FR" sz="2400" b="0" i="0" strike="noStrike" cap="none" spc="0" baseline="0" dirty="0">
                <a:solidFill>
                  <a:srgbClr val="000000"/>
                </a:solidFill>
                <a:effectLst/>
                <a:latin typeface="Calibri"/>
                <a:ea typeface="Calibri" panose="020F0502020204030204"/>
                <a:cs typeface="Calibri"/>
              </a:rPr>
              <a:t>Tout au long de la formation, des questions de sondage seront posées</a:t>
            </a:r>
          </a:p>
          <a:p>
            <a:r>
              <a:rPr lang="fr-FR" sz="2400" b="0" i="0" strike="noStrike" cap="none" spc="0" baseline="0" dirty="0">
                <a:solidFill>
                  <a:srgbClr val="000000"/>
                </a:solidFill>
                <a:effectLst/>
                <a:latin typeface="Calibri"/>
                <a:ea typeface="Calibri" panose="020F0502020204030204"/>
                <a:cs typeface="Calibri"/>
              </a:rPr>
              <a:t>À l’aide de votre papier de bloc-notes, étiquetez chacune des feuilles avec les lettres A, B, C et D, comme indiqué à droite</a:t>
            </a:r>
          </a:p>
          <a:p>
            <a:r>
              <a:rPr lang="fr-FR" sz="2400" b="0" i="0" strike="noStrike" cap="none" spc="0" baseline="0" dirty="0">
                <a:solidFill>
                  <a:srgbClr val="000000"/>
                </a:solidFill>
                <a:effectLst/>
                <a:latin typeface="Calibri"/>
                <a:ea typeface="Calibri" panose="020F0502020204030204"/>
                <a:cs typeface="Calibri"/>
              </a:rPr>
              <a:t>Lorsqu’une question de sondage s’affiche à l’écran, trouvez la lettre qui correspond à votre réponse et tenez-la en l’air</a:t>
            </a:r>
          </a:p>
          <a:p>
            <a:r>
              <a:rPr lang="fr-FR" sz="2400" b="0" i="0" strike="noStrike" cap="none" spc="0" baseline="0" dirty="0">
                <a:solidFill>
                  <a:srgbClr val="000000"/>
                </a:solidFill>
                <a:effectLst/>
                <a:latin typeface="Calibri"/>
                <a:ea typeface="Calibri" panose="020F0502020204030204"/>
                <a:cs typeface="Calibri"/>
              </a:rPr>
              <a:t>Si les gens ont besoin de se lever et de se déplacer, il est possible de se déplacer vers les coins de la salle avec les lettres correspondantes</a:t>
            </a:r>
          </a:p>
        </p:txBody>
      </p:sp>
      <p:sp>
        <p:nvSpPr>
          <p:cNvPr id="5" name="Rectangle 4">
            <a:extLst>
              <a:ext uri="{FF2B5EF4-FFF2-40B4-BE49-F238E27FC236}">
                <a16:creationId xmlns:a16="http://schemas.microsoft.com/office/drawing/2014/main" id="{E5329402-CC53-462A-9587-A2D6C5A68F9E}"/>
              </a:ext>
            </a:extLst>
          </p:cNvPr>
          <p:cNvSpPr/>
          <p:nvPr/>
        </p:nvSpPr>
        <p:spPr>
          <a:xfrm>
            <a:off x="8378459" y="1775638"/>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800" b="0" i="0" strike="noStrike" cap="none" spc="0" baseline="0" dirty="0">
                <a:solidFill>
                  <a:srgbClr val="000000"/>
                </a:solidFill>
                <a:effectLst/>
                <a:latin typeface="Calibri"/>
                <a:ea typeface="Calibri" panose="020F0502020204030204"/>
                <a:cs typeface="Calibri"/>
              </a:rPr>
              <a:t>A</a:t>
            </a:r>
          </a:p>
        </p:txBody>
      </p:sp>
      <p:sp>
        <p:nvSpPr>
          <p:cNvPr id="6" name="Rectangle 5">
            <a:extLst>
              <a:ext uri="{FF2B5EF4-FFF2-40B4-BE49-F238E27FC236}">
                <a16:creationId xmlns:a16="http://schemas.microsoft.com/office/drawing/2014/main" id="{EBA99EF2-8A0B-422D-8667-24B63C8CD22C}"/>
              </a:ext>
            </a:extLst>
          </p:cNvPr>
          <p:cNvSpPr/>
          <p:nvPr/>
        </p:nvSpPr>
        <p:spPr>
          <a:xfrm>
            <a:off x="10093844" y="1775638"/>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800" b="0" i="0" strike="noStrike" cap="none" spc="0" baseline="0" dirty="0">
                <a:solidFill>
                  <a:srgbClr val="000000"/>
                </a:solidFill>
                <a:effectLst/>
                <a:latin typeface="Calibri"/>
                <a:ea typeface="Calibri" panose="020F0502020204030204"/>
                <a:cs typeface="Calibri"/>
              </a:rPr>
              <a:t>B</a:t>
            </a:r>
          </a:p>
        </p:txBody>
      </p:sp>
      <p:sp>
        <p:nvSpPr>
          <p:cNvPr id="7" name="Rectangle 6">
            <a:extLst>
              <a:ext uri="{FF2B5EF4-FFF2-40B4-BE49-F238E27FC236}">
                <a16:creationId xmlns:a16="http://schemas.microsoft.com/office/drawing/2014/main" id="{84289B7A-4014-472B-A17C-E424C46D1F38}"/>
              </a:ext>
            </a:extLst>
          </p:cNvPr>
          <p:cNvSpPr/>
          <p:nvPr/>
        </p:nvSpPr>
        <p:spPr>
          <a:xfrm>
            <a:off x="8378459" y="3916326"/>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800" b="0" i="0" strike="noStrike" cap="none" spc="0" baseline="0" dirty="0">
                <a:solidFill>
                  <a:srgbClr val="000000"/>
                </a:solidFill>
                <a:effectLst/>
                <a:latin typeface="Calibri"/>
                <a:ea typeface="Calibri" panose="020F0502020204030204"/>
                <a:cs typeface="Calibri"/>
              </a:rPr>
              <a:t>C</a:t>
            </a:r>
          </a:p>
        </p:txBody>
      </p:sp>
      <p:sp>
        <p:nvSpPr>
          <p:cNvPr id="8" name="Rectangle 7">
            <a:extLst>
              <a:ext uri="{FF2B5EF4-FFF2-40B4-BE49-F238E27FC236}">
                <a16:creationId xmlns:a16="http://schemas.microsoft.com/office/drawing/2014/main" id="{9FEE9776-CE26-4E01-96CA-221C1522A227}"/>
              </a:ext>
            </a:extLst>
          </p:cNvPr>
          <p:cNvSpPr/>
          <p:nvPr/>
        </p:nvSpPr>
        <p:spPr>
          <a:xfrm>
            <a:off x="10093844" y="3916326"/>
            <a:ext cx="1488558" cy="1834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800" b="0" i="0" strike="noStrike" cap="none" spc="0" baseline="0" dirty="0">
                <a:solidFill>
                  <a:srgbClr val="000000"/>
                </a:solidFill>
                <a:effectLst/>
                <a:latin typeface="Calibri"/>
                <a:ea typeface="Calibri" panose="020F0502020204030204"/>
                <a:cs typeface="Calibri"/>
              </a:rPr>
              <a:t>D</a:t>
            </a:r>
          </a:p>
        </p:txBody>
      </p:sp>
    </p:spTree>
    <p:extLst>
      <p:ext uri="{BB962C8B-B14F-4D97-AF65-F5344CB8AC3E}">
        <p14:creationId xmlns:p14="http://schemas.microsoft.com/office/powerpoint/2010/main" val="109068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251635" y="415674"/>
            <a:ext cx="3624549" cy="672576"/>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1</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415674"/>
            <a:ext cx="4308066" cy="692977"/>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79404"/>
            <a:ext cx="4963385" cy="711506"/>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777240"/>
          </a:xfrm>
          <a:prstGeom prst="rect">
            <a:avLst/>
          </a:prstGeom>
          <a:noFill/>
        </p:spPr>
        <p:txBody>
          <a:bodyPr wrap="square" rtlCol="0">
            <a:spAutoFit/>
          </a:bodyPr>
          <a:lstStyle/>
          <a:p>
            <a:pPr defTabSz="457216">
              <a:defRPr/>
            </a:pPr>
            <a:r>
              <a:rPr lang="fr-FR" sz="45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777240"/>
          </a:xfrm>
          <a:prstGeom prst="rect">
            <a:avLst/>
          </a:prstGeom>
          <a:noFill/>
        </p:spPr>
        <p:txBody>
          <a:bodyPr wrap="square" rtlCol="0">
            <a:spAutoFit/>
          </a:bodyPr>
          <a:lstStyle/>
          <a:p>
            <a:pPr defTabSz="457216">
              <a:defRPr/>
            </a:pPr>
            <a:r>
              <a:rPr lang="fr-FR" sz="45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777240"/>
          </a:xfrm>
          <a:prstGeom prst="rect">
            <a:avLst/>
          </a:prstGeom>
          <a:noFill/>
        </p:spPr>
        <p:txBody>
          <a:bodyPr wrap="square" rtlCol="0">
            <a:spAutoFit/>
          </a:bodyPr>
          <a:lstStyle/>
          <a:p>
            <a:pPr defTabSz="457216">
              <a:defRPr/>
            </a:pPr>
            <a:r>
              <a:rPr lang="fr-FR" sz="45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777240"/>
          </a:xfrm>
          <a:prstGeom prst="rect">
            <a:avLst/>
          </a:prstGeom>
          <a:noFill/>
        </p:spPr>
        <p:txBody>
          <a:bodyPr wrap="square" rtlCol="0">
            <a:spAutoFit/>
          </a:bodyPr>
          <a:lstStyle/>
          <a:p>
            <a:pPr defTabSz="457216">
              <a:defRPr/>
            </a:pPr>
            <a:r>
              <a:rPr lang="fr-FR" sz="45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a:t>
            </a:r>
            <a:br>
              <a:rPr sz="2400" dirty="0"/>
            </a:br>
            <a:r>
              <a:rPr lang="fr-FR" sz="2400" b="1" i="0" strike="noStrike" cap="none" spc="0" baseline="0" dirty="0">
                <a:solidFill>
                  <a:srgbClr val="FFFFFF"/>
                </a:solidFill>
                <a:effectLst/>
                <a:latin typeface="Arial Narrow"/>
                <a:ea typeface="Arial Narrow"/>
                <a:cs typeface="Arial Narrow"/>
              </a:rPr>
              <a:t>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777240"/>
          </a:xfrm>
          <a:prstGeom prst="rect">
            <a:avLst/>
          </a:prstGeom>
          <a:noFill/>
        </p:spPr>
        <p:txBody>
          <a:bodyPr wrap="square" rtlCol="0">
            <a:spAutoFit/>
          </a:bodyPr>
          <a:lstStyle/>
          <a:p>
            <a:pPr defTabSz="457216">
              <a:defRPr/>
            </a:pPr>
            <a:r>
              <a:rPr lang="fr-FR" sz="45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777240"/>
          </a:xfrm>
          <a:prstGeom prst="rect">
            <a:avLst/>
          </a:prstGeom>
          <a:noFill/>
        </p:spPr>
        <p:txBody>
          <a:bodyPr wrap="square" rtlCol="0">
            <a:spAutoFit/>
          </a:bodyPr>
          <a:lstStyle/>
          <a:p>
            <a:pPr defTabSz="457216">
              <a:defRPr/>
            </a:pPr>
            <a:r>
              <a:rPr lang="fr-FR" sz="45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777240"/>
          </a:xfrm>
          <a:prstGeom prst="rect">
            <a:avLst/>
          </a:prstGeom>
          <a:noFill/>
        </p:spPr>
        <p:txBody>
          <a:bodyPr wrap="square" rtlCol="0">
            <a:spAutoFit/>
          </a:bodyPr>
          <a:lstStyle/>
          <a:p>
            <a:pPr defTabSz="457216">
              <a:defRPr/>
            </a:pPr>
            <a:r>
              <a:rPr lang="fr-FR" sz="45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6221F85E-3D09-4166-80A9-98855B661FFF}"/>
              </a:ext>
            </a:extLst>
          </p:cNvPr>
          <p:cNvSpPr/>
          <p:nvPr/>
        </p:nvSpPr>
        <p:spPr>
          <a:xfrm>
            <a:off x="1092916" y="336896"/>
            <a:ext cx="5694900"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Tree>
    <p:extLst>
      <p:ext uri="{BB962C8B-B14F-4D97-AF65-F5344CB8AC3E}">
        <p14:creationId xmlns:p14="http://schemas.microsoft.com/office/powerpoint/2010/main" val="56453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nSpc>
                <a:spcPct val="80000"/>
              </a:lnSpc>
            </a:pPr>
            <a:r>
              <a:rPr lang="fr-FR" sz="3400" b="1" i="0" strike="noStrike" cap="none" spc="0" baseline="0" dirty="0">
                <a:solidFill>
                  <a:srgbClr val="1F497D"/>
                </a:solidFill>
                <a:effectLst/>
                <a:latin typeface="Calibri"/>
                <a:ea typeface="Calibri" panose="020F0502020204030204"/>
                <a:cs typeface="Calibri"/>
              </a:rPr>
              <a:t>Objectifs d’apprentissage du Module 1</a:t>
            </a:r>
          </a:p>
        </p:txBody>
      </p:sp>
      <p:sp>
        <p:nvSpPr>
          <p:cNvPr id="6" name="Content Placeholder 2"/>
          <p:cNvSpPr>
            <a:spLocks noGrp="1"/>
          </p:cNvSpPr>
          <p:nvPr>
            <p:ph sz="quarter" idx="10"/>
          </p:nvPr>
        </p:nvSpPr>
        <p:spPr/>
        <p:txBody>
          <a:bodyPr vert="horz" wrap="square" lIns="91440" tIns="45721" rIns="91440" bIns="45721" numCol="1" anchor="t" anchorCtr="0" compatLnSpc="1">
            <a:prstTxWarp prst="textNoShape">
              <a:avLst/>
            </a:prstTxWarp>
            <a:normAutofit/>
          </a:bodyPr>
          <a:lstStyle/>
          <a:p>
            <a:pPr marL="0" lvl="1" indent="0" defTabSz="0">
              <a:lnSpc>
                <a:spcPct val="150000"/>
              </a:lnSpc>
              <a:spcBef>
                <a:spcPct val="0"/>
              </a:spcBef>
              <a:spcAft>
                <a:spcPct val="0"/>
              </a:spcAft>
              <a:buNone/>
            </a:pPr>
            <a:r>
              <a:rPr lang="fr-FR" sz="1600" b="1" i="0" strike="noStrike" cap="none" spc="-50" baseline="0" dirty="0">
                <a:solidFill>
                  <a:srgbClr val="000000"/>
                </a:solidFill>
                <a:effectLst/>
                <a:latin typeface="Calibri"/>
                <a:ea typeface="Calibri" panose="020F0502020204030204"/>
                <a:cs typeface="Calibri"/>
              </a:rPr>
              <a:t>Après avoir terminé le Module 1, les participants seront en mesure de :</a:t>
            </a:r>
            <a:endParaRPr lang="en-US" sz="1600" b="1" spc="-50" dirty="0">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Définir la PrEP orale et décrire la nécessité de la </a:t>
            </a:r>
            <a:r>
              <a:rPr lang="fr-FR" sz="1600" b="0" i="0" strike="noStrike" cap="none" spc="-41" baseline="0" dirty="0" err="1">
                <a:solidFill>
                  <a:srgbClr val="000000"/>
                </a:solidFill>
                <a:effectLst/>
                <a:latin typeface="Calibri"/>
                <a:ea typeface="Calibri" panose="020F0502020204030204"/>
                <a:cs typeface="Calibri"/>
              </a:rPr>
              <a:t>PrEP</a:t>
            </a:r>
            <a:r>
              <a:rPr lang="fr-FR" sz="1600" b="0" i="0" strike="noStrike" cap="none" spc="-41" baseline="0" dirty="0">
                <a:solidFill>
                  <a:srgbClr val="000000"/>
                </a:solidFill>
                <a:effectLst/>
                <a:latin typeface="Calibri"/>
                <a:ea typeface="Calibri" panose="020F0502020204030204"/>
                <a:cs typeface="Calibri"/>
              </a:rPr>
              <a:t> orale</a:t>
            </a:r>
            <a:endParaRPr lang="en-US" sz="1600" spc="-41" dirty="0">
              <a:solidFill>
                <a:srgbClr val="FF0000"/>
              </a:solidFill>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Différencier la PrEP orale de la prophylaxie post-exposition (PEP) et du traitement antirétroviral (TAR)</a:t>
            </a:r>
            <a:endParaRPr lang="en-US" sz="1600" spc="-41" dirty="0">
              <a:solidFill>
                <a:srgbClr val="FF0000"/>
              </a:solidFill>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Identifier les personnes présentant une probabilité élevée de contracter le VIH</a:t>
            </a:r>
            <a:endParaRPr lang="en-US" sz="1600" spc="-41" dirty="0">
              <a:solidFill>
                <a:srgbClr val="FF0000"/>
              </a:solidFill>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Identifier les populations clés (KP) pour la PrEP orale au niveau local</a:t>
            </a:r>
            <a:endParaRPr lang="en-US" sz="1600" spc="-41" dirty="0">
              <a:solidFill>
                <a:srgbClr val="FF0000"/>
              </a:solidFill>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Expliquer la relation entre l’efficacité de la PrEP orale et l’observance</a:t>
            </a:r>
            <a:endParaRPr lang="en-US" sz="1600" spc="-41" dirty="0">
              <a:solidFill>
                <a:srgbClr val="FF0000"/>
              </a:solidFill>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Indiquer les principales raisons pour lesquelles la PrEP orale est nécessaire</a:t>
            </a:r>
            <a:endParaRPr lang="en-US" sz="1600" spc="-41" dirty="0">
              <a:solidFill>
                <a:srgbClr val="FF0000"/>
              </a:solidFill>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Préciser les schémas de PrEP orale approuvés par l’Organisation mondiale de la Santé (OMS)</a:t>
            </a:r>
            <a:endParaRPr lang="en-US" sz="1600" spc="-41" dirty="0">
              <a:solidFill>
                <a:srgbClr val="FF0000"/>
              </a:solidFill>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Identifier les préoccupations concernant la mise en œuvre de la </a:t>
            </a:r>
            <a:r>
              <a:rPr lang="fr-FR" sz="1600" b="0" i="0" strike="noStrike" cap="none" spc="-41" baseline="0" dirty="0" err="1">
                <a:solidFill>
                  <a:srgbClr val="000000"/>
                </a:solidFill>
                <a:effectLst/>
                <a:latin typeface="Calibri"/>
                <a:ea typeface="Calibri" panose="020F0502020204030204"/>
                <a:cs typeface="Calibri"/>
              </a:rPr>
              <a:t>PrEP</a:t>
            </a:r>
            <a:r>
              <a:rPr lang="fr-FR" sz="1600" b="0" i="0" strike="noStrike" cap="none" spc="-41" baseline="0" dirty="0">
                <a:solidFill>
                  <a:srgbClr val="000000"/>
                </a:solidFill>
                <a:effectLst/>
                <a:latin typeface="Calibri"/>
                <a:ea typeface="Calibri" panose="020F0502020204030204"/>
                <a:cs typeface="Calibri"/>
              </a:rPr>
              <a:t> orale</a:t>
            </a:r>
            <a:endParaRPr lang="en-US" sz="1600" spc="-41" dirty="0">
              <a:solidFill>
                <a:srgbClr val="FF0000"/>
              </a:solidFill>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1600" b="0" i="0" strike="noStrike" cap="none" spc="-41" baseline="0" dirty="0">
                <a:solidFill>
                  <a:srgbClr val="000000"/>
                </a:solidFill>
                <a:effectLst/>
                <a:latin typeface="Calibri"/>
                <a:ea typeface="Calibri" panose="020F0502020204030204"/>
                <a:cs typeface="Calibri"/>
              </a:rPr>
              <a:t>Expliquer les risques et les bénéfices de la PrEP orale.</a:t>
            </a:r>
            <a:endParaRPr lang="en-US" sz="1600" spc="-41" dirty="0">
              <a:cs typeface="Calibri"/>
            </a:endParaRPr>
          </a:p>
          <a:p>
            <a:pPr marL="917610" lvl="1" indent="-457216">
              <a:lnSpc>
                <a:spcPct val="150000"/>
              </a:lnSpc>
              <a:spcBef>
                <a:spcPct val="0"/>
              </a:spcBef>
              <a:spcAft>
                <a:spcPct val="0"/>
              </a:spcAft>
              <a:buFont typeface="Arial" panose="020B0604020202020204" pitchFamily="34" charset="0"/>
              <a:buChar char="•"/>
            </a:pPr>
            <a:endParaRPr lang="en-US" dirty="0"/>
          </a:p>
          <a:p>
            <a:pPr marL="0" lvl="1" indent="-214003" defTabSz="0">
              <a:lnSpc>
                <a:spcPct val="150000"/>
              </a:lnSpc>
              <a:spcBef>
                <a:spcPct val="0"/>
              </a:spcBef>
              <a:spcAft>
                <a:spcPct val="0"/>
              </a:spcAft>
            </a:pPr>
            <a:endParaRPr lang="en-US" spc="-41" dirty="0">
              <a:cs typeface="Calibri"/>
            </a:endParaRPr>
          </a:p>
          <a:p>
            <a:pPr marL="0" lvl="1" indent="-214003" defTabSz="0">
              <a:lnSpc>
                <a:spcPct val="150000"/>
              </a:lnSpc>
              <a:spcBef>
                <a:spcPct val="0"/>
              </a:spcBef>
              <a:spcAft>
                <a:spcPct val="0"/>
              </a:spcAft>
            </a:pPr>
            <a:endParaRPr lang="en-US" dirty="0">
              <a:cs typeface="Calibri"/>
            </a:endParaRPr>
          </a:p>
        </p:txBody>
      </p:sp>
      <p:pic>
        <p:nvPicPr>
          <p:cNvPr id="5" name="Graphic 4" descr="Classroom">
            <a:extLst>
              <a:ext uri="{FF2B5EF4-FFF2-40B4-BE49-F238E27FC236}">
                <a16:creationId xmlns:a16="http://schemas.microsoft.com/office/drawing/2014/main" id="{0D5D7AE9-1B49-4391-B2E8-D830BCA68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122766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4E5E-8AF4-4410-931B-F3DA5A03BFC8}"/>
              </a:ext>
            </a:extLst>
          </p:cNvPr>
          <p:cNvSpPr>
            <a:spLocks noGrp="1"/>
          </p:cNvSpPr>
          <p:nvPr>
            <p:ph type="title"/>
          </p:nvPr>
        </p:nvSpPr>
        <p:spPr>
          <a:xfrm>
            <a:off x="1155941" y="317500"/>
            <a:ext cx="10548382" cy="858837"/>
          </a:xfrm>
        </p:spPr>
        <p:txBody>
          <a:bodyPr/>
          <a:lstStyle/>
          <a:p>
            <a:r>
              <a:rPr lang="fr-FR" sz="3400" b="1" i="0" strike="noStrike" cap="none" spc="0" baseline="0" dirty="0">
                <a:solidFill>
                  <a:srgbClr val="1F497D"/>
                </a:solidFill>
                <a:effectLst/>
                <a:latin typeface="Calibri"/>
                <a:ea typeface="Calibri" panose="020F0502020204030204"/>
                <a:cs typeface="Calibri"/>
              </a:rPr>
              <a:t>Prévention combinée</a:t>
            </a:r>
          </a:p>
        </p:txBody>
      </p:sp>
      <p:grpSp>
        <p:nvGrpSpPr>
          <p:cNvPr id="13" name="Group 12">
            <a:extLst>
              <a:ext uri="{FF2B5EF4-FFF2-40B4-BE49-F238E27FC236}">
                <a16:creationId xmlns:a16="http://schemas.microsoft.com/office/drawing/2014/main" id="{4A95E048-9C14-4272-A793-89614AE79387}"/>
              </a:ext>
            </a:extLst>
          </p:cNvPr>
          <p:cNvGrpSpPr/>
          <p:nvPr/>
        </p:nvGrpSpPr>
        <p:grpSpPr>
          <a:xfrm>
            <a:off x="1247658" y="1382235"/>
            <a:ext cx="10214241" cy="3963217"/>
            <a:chOff x="465363" y="1601470"/>
            <a:chExt cx="7495284" cy="4849529"/>
          </a:xfrm>
        </p:grpSpPr>
        <p:sp>
          <p:nvSpPr>
            <p:cNvPr id="14" name="Freeform: Shape 13">
              <a:extLst>
                <a:ext uri="{FF2B5EF4-FFF2-40B4-BE49-F238E27FC236}">
                  <a16:creationId xmlns:a16="http://schemas.microsoft.com/office/drawing/2014/main" id="{94495A41-C935-4626-BC34-090B95318549}"/>
                </a:ext>
              </a:extLst>
            </p:cNvPr>
            <p:cNvSpPr/>
            <p:nvPr/>
          </p:nvSpPr>
          <p:spPr>
            <a:xfrm>
              <a:off x="465363" y="1601470"/>
              <a:ext cx="2221825" cy="517234"/>
            </a:xfrm>
            <a:custGeom>
              <a:avLst/>
              <a:gdLst>
                <a:gd name="connsiteX0" fmla="*/ 0 w 2221825"/>
                <a:gd name="connsiteY0" fmla="*/ 0 h 517234"/>
                <a:gd name="connsiteX1" fmla="*/ 2221825 w 2221825"/>
                <a:gd name="connsiteY1" fmla="*/ 0 h 517234"/>
                <a:gd name="connsiteX2" fmla="*/ 2221825 w 2221825"/>
                <a:gd name="connsiteY2" fmla="*/ 517234 h 517234"/>
                <a:gd name="connsiteX3" fmla="*/ 0 w 2221825"/>
                <a:gd name="connsiteY3" fmla="*/ 517234 h 517234"/>
                <a:gd name="connsiteX4" fmla="*/ 0 w 2221825"/>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517234">
                  <a:moveTo>
                    <a:pt x="0" y="0"/>
                  </a:moveTo>
                  <a:lnTo>
                    <a:pt x="2221825" y="0"/>
                  </a:lnTo>
                  <a:lnTo>
                    <a:pt x="2221825"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fr-FR" sz="2000" b="1" i="0" strike="noStrike" cap="none" spc="0" baseline="0" dirty="0">
                  <a:solidFill>
                    <a:srgbClr val="FFFFFF"/>
                  </a:solidFill>
                  <a:effectLst/>
                  <a:latin typeface="Calibri"/>
                  <a:ea typeface="Calibri" panose="020F0502020204030204"/>
                  <a:cs typeface="Calibri"/>
                </a:rPr>
                <a:t>Structurelle</a:t>
              </a:r>
            </a:p>
          </p:txBody>
        </p:sp>
        <p:sp>
          <p:nvSpPr>
            <p:cNvPr id="15" name="Freeform: Shape 14">
              <a:extLst>
                <a:ext uri="{FF2B5EF4-FFF2-40B4-BE49-F238E27FC236}">
                  <a16:creationId xmlns:a16="http://schemas.microsoft.com/office/drawing/2014/main" id="{A8598A0A-9F0F-41A3-84FA-CEAFA4EC8EB0}"/>
                </a:ext>
              </a:extLst>
            </p:cNvPr>
            <p:cNvSpPr/>
            <p:nvPr/>
          </p:nvSpPr>
          <p:spPr>
            <a:xfrm>
              <a:off x="465363" y="2118703"/>
              <a:ext cx="2221825" cy="4332295"/>
            </a:xfrm>
            <a:custGeom>
              <a:avLst/>
              <a:gdLst>
                <a:gd name="connsiteX0" fmla="*/ 0 w 2221825"/>
                <a:gd name="connsiteY0" fmla="*/ 0 h 4421795"/>
                <a:gd name="connsiteX1" fmla="*/ 2221825 w 2221825"/>
                <a:gd name="connsiteY1" fmla="*/ 0 h 4421795"/>
                <a:gd name="connsiteX2" fmla="*/ 2221825 w 2221825"/>
                <a:gd name="connsiteY2" fmla="*/ 4421795 h 4421795"/>
                <a:gd name="connsiteX3" fmla="*/ 0 w 2221825"/>
                <a:gd name="connsiteY3" fmla="*/ 4421795 h 4421795"/>
                <a:gd name="connsiteX4" fmla="*/ 0 w 2221825"/>
                <a:gd name="connsiteY4" fmla="*/ 0 h 44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4421795">
                  <a:moveTo>
                    <a:pt x="0" y="0"/>
                  </a:moveTo>
                  <a:lnTo>
                    <a:pt x="2221825" y="0"/>
                  </a:lnTo>
                  <a:lnTo>
                    <a:pt x="2221825" y="4421795"/>
                  </a:lnTo>
                  <a:lnTo>
                    <a:pt x="0" y="4421795"/>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Autofit/>
            </a:bodyPr>
            <a:lstStyle/>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Politiques</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Lois</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Environnement réglementaire</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Culture</a:t>
              </a:r>
            </a:p>
          </p:txBody>
        </p:sp>
        <p:sp>
          <p:nvSpPr>
            <p:cNvPr id="16" name="Freeform: Shape 15">
              <a:extLst>
                <a:ext uri="{FF2B5EF4-FFF2-40B4-BE49-F238E27FC236}">
                  <a16:creationId xmlns:a16="http://schemas.microsoft.com/office/drawing/2014/main" id="{CBEBD31C-6EF7-4CAE-8BD9-0D7FBE0351B8}"/>
                </a:ext>
              </a:extLst>
            </p:cNvPr>
            <p:cNvSpPr/>
            <p:nvPr/>
          </p:nvSpPr>
          <p:spPr>
            <a:xfrm>
              <a:off x="2998244" y="1601470"/>
              <a:ext cx="2221825" cy="517234"/>
            </a:xfrm>
            <a:custGeom>
              <a:avLst/>
              <a:gdLst>
                <a:gd name="connsiteX0" fmla="*/ 0 w 2221825"/>
                <a:gd name="connsiteY0" fmla="*/ 0 h 517234"/>
                <a:gd name="connsiteX1" fmla="*/ 2221825 w 2221825"/>
                <a:gd name="connsiteY1" fmla="*/ 0 h 517234"/>
                <a:gd name="connsiteX2" fmla="*/ 2221825 w 2221825"/>
                <a:gd name="connsiteY2" fmla="*/ 517234 h 517234"/>
                <a:gd name="connsiteX3" fmla="*/ 0 w 2221825"/>
                <a:gd name="connsiteY3" fmla="*/ 517234 h 517234"/>
                <a:gd name="connsiteX4" fmla="*/ 0 w 2221825"/>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517234">
                  <a:moveTo>
                    <a:pt x="0" y="0"/>
                  </a:moveTo>
                  <a:lnTo>
                    <a:pt x="2221825" y="0"/>
                  </a:lnTo>
                  <a:lnTo>
                    <a:pt x="2221825"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fr-FR" sz="2000" b="1" i="0" strike="noStrike" cap="none" spc="0" baseline="0" dirty="0">
                  <a:solidFill>
                    <a:srgbClr val="FFFFFF"/>
                  </a:solidFill>
                  <a:effectLst/>
                  <a:latin typeface="Calibri"/>
                  <a:ea typeface="Calibri" panose="020F0502020204030204"/>
                  <a:cs typeface="Calibri"/>
                </a:rPr>
                <a:t>Comportementale</a:t>
              </a:r>
            </a:p>
          </p:txBody>
        </p:sp>
        <p:sp>
          <p:nvSpPr>
            <p:cNvPr id="17" name="Freeform: Shape 16">
              <a:extLst>
                <a:ext uri="{FF2B5EF4-FFF2-40B4-BE49-F238E27FC236}">
                  <a16:creationId xmlns:a16="http://schemas.microsoft.com/office/drawing/2014/main" id="{763E56FB-87DF-4361-B29F-44A0CC8E8A94}"/>
                </a:ext>
              </a:extLst>
            </p:cNvPr>
            <p:cNvSpPr/>
            <p:nvPr/>
          </p:nvSpPr>
          <p:spPr>
            <a:xfrm>
              <a:off x="2998244" y="2118704"/>
              <a:ext cx="2221825" cy="4332295"/>
            </a:xfrm>
            <a:custGeom>
              <a:avLst/>
              <a:gdLst>
                <a:gd name="connsiteX0" fmla="*/ 0 w 2221825"/>
                <a:gd name="connsiteY0" fmla="*/ 0 h 4421795"/>
                <a:gd name="connsiteX1" fmla="*/ 2221825 w 2221825"/>
                <a:gd name="connsiteY1" fmla="*/ 0 h 4421795"/>
                <a:gd name="connsiteX2" fmla="*/ 2221825 w 2221825"/>
                <a:gd name="connsiteY2" fmla="*/ 4421795 h 4421795"/>
                <a:gd name="connsiteX3" fmla="*/ 0 w 2221825"/>
                <a:gd name="connsiteY3" fmla="*/ 4421795 h 4421795"/>
                <a:gd name="connsiteX4" fmla="*/ 0 w 2221825"/>
                <a:gd name="connsiteY4" fmla="*/ 0 h 44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25" h="4421795">
                  <a:moveTo>
                    <a:pt x="0" y="0"/>
                  </a:moveTo>
                  <a:lnTo>
                    <a:pt x="2221825" y="0"/>
                  </a:lnTo>
                  <a:lnTo>
                    <a:pt x="2221825" y="4421795"/>
                  </a:lnTo>
                  <a:lnTo>
                    <a:pt x="0" y="4421795"/>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Autofit/>
            </a:bodyPr>
            <a:lstStyle/>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Éducation</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Conseils</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Réduction de la stigmatisation</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Réduction des dommages</a:t>
              </a:r>
            </a:p>
            <a:p>
              <a:pPr marL="236547" lvl="1" indent="-236547" defTabSz="137166">
                <a:lnSpc>
                  <a:spcPct val="95000"/>
                </a:lnSpc>
                <a:spcBef>
                  <a:spcPct val="0"/>
                </a:spcBef>
                <a:spcAft>
                  <a:spcPts val="601"/>
                </a:spcAft>
                <a:buClr>
                  <a:schemeClr val="tx2"/>
                </a:buClr>
                <a:buFontTx/>
                <a:buChar char="•"/>
                <a:defRPr/>
              </a:pPr>
              <a:r>
                <a:rPr lang="fr-FR" sz="2000" b="0" i="0" strike="noStrike" cap="none" spc="-50" baseline="0" dirty="0">
                  <a:solidFill>
                    <a:srgbClr val="000000"/>
                  </a:solidFill>
                  <a:effectLst/>
                  <a:latin typeface="Calibri"/>
                  <a:ea typeface="Calibri" panose="020F0502020204030204"/>
                  <a:cs typeface="Calibri"/>
                </a:rPr>
                <a:t>Interventions en faveur de l’observance</a:t>
              </a:r>
            </a:p>
          </p:txBody>
        </p:sp>
        <p:sp>
          <p:nvSpPr>
            <p:cNvPr id="18" name="Freeform: Shape 17">
              <a:extLst>
                <a:ext uri="{FF2B5EF4-FFF2-40B4-BE49-F238E27FC236}">
                  <a16:creationId xmlns:a16="http://schemas.microsoft.com/office/drawing/2014/main" id="{6C22D4BD-2B44-43E6-9992-6049C97DB356}"/>
                </a:ext>
              </a:extLst>
            </p:cNvPr>
            <p:cNvSpPr/>
            <p:nvPr/>
          </p:nvSpPr>
          <p:spPr>
            <a:xfrm>
              <a:off x="5541269" y="1617980"/>
              <a:ext cx="2419378" cy="517234"/>
            </a:xfrm>
            <a:custGeom>
              <a:avLst/>
              <a:gdLst>
                <a:gd name="connsiteX0" fmla="*/ 0 w 3145532"/>
                <a:gd name="connsiteY0" fmla="*/ 0 h 517234"/>
                <a:gd name="connsiteX1" fmla="*/ 3145532 w 3145532"/>
                <a:gd name="connsiteY1" fmla="*/ 0 h 517234"/>
                <a:gd name="connsiteX2" fmla="*/ 3145532 w 3145532"/>
                <a:gd name="connsiteY2" fmla="*/ 517234 h 517234"/>
                <a:gd name="connsiteX3" fmla="*/ 0 w 3145532"/>
                <a:gd name="connsiteY3" fmla="*/ 517234 h 517234"/>
                <a:gd name="connsiteX4" fmla="*/ 0 w 3145532"/>
                <a:gd name="connsiteY4" fmla="*/ 0 h 51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532" h="517234">
                  <a:moveTo>
                    <a:pt x="0" y="0"/>
                  </a:moveTo>
                  <a:lnTo>
                    <a:pt x="3145532" y="0"/>
                  </a:lnTo>
                  <a:lnTo>
                    <a:pt x="3145532" y="517234"/>
                  </a:lnTo>
                  <a:lnTo>
                    <a:pt x="0" y="517234"/>
                  </a:lnTo>
                  <a:lnTo>
                    <a:pt x="0" y="0"/>
                  </a:lnTo>
                  <a:close/>
                </a:path>
              </a:pathLst>
            </a:custGeom>
            <a:solidFill>
              <a:srgbClr val="1F497D"/>
            </a:solidFill>
            <a:ln w="25400" cap="flat" cmpd="sng" algn="ctr">
              <a:noFill/>
              <a:prstDash val="solid"/>
            </a:ln>
            <a:effectLst/>
          </p:spPr>
          <p:txBody>
            <a:bodyPr spcFirstLastPara="0" vert="horz" wrap="square" lIns="170688" tIns="97536" rIns="170688" bIns="97536" numCol="1" spcCol="1270" anchor="ctr" anchorCtr="0">
              <a:noAutofit/>
            </a:bodyPr>
            <a:lstStyle/>
            <a:p>
              <a:pPr algn="ctr" defTabSz="1066840">
                <a:lnSpc>
                  <a:spcPct val="90000"/>
                </a:lnSpc>
                <a:spcBef>
                  <a:spcPct val="0"/>
                </a:spcBef>
                <a:spcAft>
                  <a:spcPct val="35000"/>
                </a:spcAft>
                <a:defRPr/>
              </a:pPr>
              <a:r>
                <a:rPr lang="fr-FR" sz="2000" b="1" i="0" strike="noStrike" cap="none" spc="0" baseline="0" dirty="0">
                  <a:solidFill>
                    <a:srgbClr val="FFFFFF"/>
                  </a:solidFill>
                  <a:effectLst/>
                  <a:latin typeface="Calibri"/>
                  <a:ea typeface="Calibri" panose="020F0502020204030204"/>
                  <a:cs typeface="Calibri"/>
                </a:rPr>
                <a:t>Biomédicale</a:t>
              </a:r>
            </a:p>
          </p:txBody>
        </p:sp>
        <p:sp>
          <p:nvSpPr>
            <p:cNvPr id="19" name="Freeform: Shape 18">
              <a:extLst>
                <a:ext uri="{FF2B5EF4-FFF2-40B4-BE49-F238E27FC236}">
                  <a16:creationId xmlns:a16="http://schemas.microsoft.com/office/drawing/2014/main" id="{D105DE0E-26AC-4417-A131-40B81160EAEF}"/>
                </a:ext>
              </a:extLst>
            </p:cNvPr>
            <p:cNvSpPr/>
            <p:nvPr/>
          </p:nvSpPr>
          <p:spPr>
            <a:xfrm>
              <a:off x="5531123" y="2118704"/>
              <a:ext cx="2429523" cy="4332295"/>
            </a:xfrm>
            <a:custGeom>
              <a:avLst/>
              <a:gdLst>
                <a:gd name="connsiteX0" fmla="*/ 0 w 3147511"/>
                <a:gd name="connsiteY0" fmla="*/ 0 h 4939030"/>
                <a:gd name="connsiteX1" fmla="*/ 3147511 w 3147511"/>
                <a:gd name="connsiteY1" fmla="*/ 0 h 4939030"/>
                <a:gd name="connsiteX2" fmla="*/ 3147511 w 3147511"/>
                <a:gd name="connsiteY2" fmla="*/ 4939030 h 4939030"/>
                <a:gd name="connsiteX3" fmla="*/ 0 w 3147511"/>
                <a:gd name="connsiteY3" fmla="*/ 4939030 h 4939030"/>
                <a:gd name="connsiteX4" fmla="*/ 0 w 3147511"/>
                <a:gd name="connsiteY4" fmla="*/ 0 h 49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511" h="4939030">
                  <a:moveTo>
                    <a:pt x="0" y="0"/>
                  </a:moveTo>
                  <a:lnTo>
                    <a:pt x="3147511" y="0"/>
                  </a:lnTo>
                  <a:lnTo>
                    <a:pt x="3147511" y="4939030"/>
                  </a:lnTo>
                  <a:lnTo>
                    <a:pt x="0" y="4939030"/>
                  </a:lnTo>
                  <a:lnTo>
                    <a:pt x="0" y="0"/>
                  </a:lnTo>
                  <a:close/>
                </a:path>
              </a:pathLst>
            </a:custGeom>
            <a:solidFill>
              <a:schemeClr val="bg1">
                <a:lumMod val="95000"/>
                <a:alpha val="90000"/>
              </a:schemeClr>
            </a:solidFill>
            <a:ln w="25400" cap="flat" cmpd="sng" algn="ctr">
              <a:noFill/>
              <a:prstDash val="solid"/>
            </a:ln>
            <a:effectLst/>
          </p:spPr>
          <p:txBody>
            <a:bodyPr spcFirstLastPara="0" vert="horz" wrap="square" lIns="128016" tIns="128016" rIns="170688" bIns="192025" numCol="1" spcCol="1270" anchor="t" anchorCtr="0">
              <a:normAutofit lnSpcReduction="10000"/>
            </a:bodyPr>
            <a:lstStyle/>
            <a:p>
              <a:pPr marL="236220" lvl="1"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Dépistage du VIH</a:t>
              </a:r>
              <a:endParaRPr lang="en-US" sz="1600" kern="0" spc="-50" dirty="0">
                <a:cs typeface="Calibri"/>
              </a:endParaRPr>
            </a:p>
            <a:p>
              <a:pPr marL="236220" lvl="1"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Préservatifs et Gels lubrifiants </a:t>
              </a:r>
              <a:r>
                <a:rPr lang="en-US" sz="1600" b="0" i="0" strike="noStrike" cap="none" spc="-50" baseline="0" dirty="0">
                  <a:solidFill>
                    <a:srgbClr val="000000"/>
                  </a:solidFill>
                  <a:effectLst/>
                  <a:latin typeface="Calibri"/>
                  <a:ea typeface="Calibri" panose="020F0502020204030204"/>
                  <a:cs typeface="Calibri"/>
                </a:rPr>
                <a:t>à base </a:t>
              </a:r>
              <a:r>
                <a:rPr lang="en-US" sz="1600" b="0" i="0" strike="noStrike" cap="none" spc="-50" baseline="0" dirty="0" err="1">
                  <a:solidFill>
                    <a:srgbClr val="000000"/>
                  </a:solidFill>
                  <a:effectLst/>
                  <a:latin typeface="Calibri"/>
                  <a:ea typeface="Calibri" panose="020F0502020204030204"/>
                  <a:cs typeface="Calibri"/>
                </a:rPr>
                <a:t>d’eau</a:t>
              </a:r>
              <a:endParaRPr lang="en-US" sz="1600" kern="0" spc="-50">
                <a:cs typeface="Calibri"/>
              </a:endParaRPr>
            </a:p>
            <a:p>
              <a:pPr marL="236220" lvl="1"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Circoncision masculine médicale volontaire (non applicable dans tous les contextes)</a:t>
              </a:r>
              <a:endParaRPr lang="en-US" sz="1600" kern="0" spc="-50">
                <a:cs typeface="Calibri"/>
              </a:endParaRPr>
            </a:p>
            <a:p>
              <a:pPr marL="236220" lvl="1"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Prévention de la transmission verticale* </a:t>
              </a:r>
              <a:endParaRPr lang="en-US" sz="1600" kern="0" spc="-50">
                <a:cs typeface="Calibri"/>
              </a:endParaRPr>
            </a:p>
            <a:p>
              <a:pPr marL="236220" lvl="1"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Traitement des IST</a:t>
              </a:r>
              <a:endParaRPr lang="en-US" sz="1600" kern="0" spc="-50" dirty="0">
                <a:cs typeface="Calibri"/>
              </a:endParaRPr>
            </a:p>
            <a:p>
              <a:pPr marL="236220" lvl="2"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Prophylaxie post-exposition (PEP)</a:t>
              </a:r>
              <a:r>
                <a:rPr lang="fr-FR" sz="1600" spc="-50" dirty="0">
                  <a:solidFill>
                    <a:srgbClr val="000000"/>
                  </a:solidFill>
                  <a:latin typeface="Calibri"/>
                  <a:ea typeface="Calibri" panose="020F0502020204030204"/>
                  <a:cs typeface="Calibri"/>
                </a:rPr>
                <a:t> </a:t>
              </a:r>
            </a:p>
            <a:p>
              <a:pPr marL="236220" lvl="2" indent="-236220" defTabSz="137166">
                <a:lnSpc>
                  <a:spcPct val="95000"/>
                </a:lnSpc>
                <a:spcBef>
                  <a:spcPct val="0"/>
                </a:spcBef>
                <a:spcAft>
                  <a:spcPts val="601"/>
                </a:spcAft>
                <a:buClr>
                  <a:schemeClr val="tx2"/>
                </a:buClr>
                <a:buFontTx/>
                <a:buChar char="•"/>
                <a:defRPr/>
              </a:pPr>
              <a:r>
                <a:rPr lang="fr-FR" sz="1600" spc="-50" dirty="0">
                  <a:solidFill>
                    <a:srgbClr val="000000"/>
                  </a:solidFill>
                  <a:latin typeface="Calibri"/>
                  <a:ea typeface="Calibri" panose="020F0502020204030204"/>
                  <a:cs typeface="Calibri"/>
                </a:rPr>
                <a:t>L</a:t>
              </a:r>
              <a:r>
                <a:rPr lang="fr-FR" sz="1600" b="0" i="0" strike="noStrike" cap="none" spc="-50" baseline="0" dirty="0">
                  <a:solidFill>
                    <a:srgbClr val="000000"/>
                  </a:solidFill>
                  <a:effectLst/>
                  <a:latin typeface="Calibri"/>
                  <a:ea typeface="Calibri" panose="020F0502020204030204"/>
                  <a:cs typeface="Calibri"/>
                </a:rPr>
                <a:t>e traitement </a:t>
              </a:r>
              <a:r>
                <a:rPr lang="fr-FR" sz="1600" b="0" i="0" strike="noStrike" cap="none" spc="-50" baseline="0" dirty="0" err="1">
                  <a:solidFill>
                    <a:srgbClr val="000000"/>
                  </a:solidFill>
                  <a:effectLst/>
                  <a:latin typeface="Calibri"/>
                  <a:ea typeface="Calibri" panose="020F0502020204030204"/>
                  <a:cs typeface="Calibri"/>
                </a:rPr>
                <a:t>ant</a:t>
              </a:r>
              <a:r>
                <a:rPr lang="fr-FR" sz="1600" spc="-50" dirty="0" err="1">
                  <a:solidFill>
                    <a:srgbClr val="000000"/>
                  </a:solidFill>
                  <a:latin typeface="Calibri"/>
                  <a:ea typeface="Calibri" panose="020F0502020204030204"/>
                  <a:cs typeface="Calibri"/>
                </a:rPr>
                <a:t>i-rétroviral</a:t>
              </a:r>
              <a:r>
                <a:rPr lang="fr-FR" sz="1600" spc="-50" dirty="0">
                  <a:solidFill>
                    <a:srgbClr val="000000"/>
                  </a:solidFill>
                  <a:latin typeface="Calibri"/>
                  <a:ea typeface="Calibri" panose="020F0502020204030204"/>
                  <a:cs typeface="Calibri"/>
                </a:rPr>
                <a:t> (TAR)</a:t>
              </a:r>
              <a:endParaRPr lang="en-US" sz="1600" kern="0" spc="-50">
                <a:cs typeface="Calibri"/>
              </a:endParaRPr>
            </a:p>
            <a:p>
              <a:pPr marL="236220" lvl="2" indent="-236220" defTabSz="137166">
                <a:lnSpc>
                  <a:spcPct val="95000"/>
                </a:lnSpc>
                <a:spcBef>
                  <a:spcPct val="0"/>
                </a:spcBef>
                <a:spcAft>
                  <a:spcPts val="601"/>
                </a:spcAft>
                <a:buClr>
                  <a:schemeClr val="tx2"/>
                </a:buClr>
                <a:buFontTx/>
                <a:buChar char="•"/>
                <a:defRPr/>
              </a:pPr>
              <a:r>
                <a:rPr lang="fr-FR" sz="1600" b="0" i="0" strike="noStrike" cap="none" spc="-50" baseline="0" dirty="0">
                  <a:solidFill>
                    <a:srgbClr val="000000"/>
                  </a:solidFill>
                  <a:effectLst/>
                  <a:latin typeface="Calibri"/>
                  <a:ea typeface="Calibri" panose="020F0502020204030204"/>
                  <a:cs typeface="Calibri"/>
                </a:rPr>
                <a:t>Prophylaxie pré-exposition (PrEP)</a:t>
              </a:r>
              <a:endParaRPr lang="en-US" sz="1600" kern="0" spc="-50" dirty="0">
                <a:cs typeface="Calibri"/>
              </a:endParaRPr>
            </a:p>
          </p:txBody>
        </p:sp>
      </p:grpSp>
      <p:sp>
        <p:nvSpPr>
          <p:cNvPr id="3" name="TextBox 2">
            <a:extLst>
              <a:ext uri="{FF2B5EF4-FFF2-40B4-BE49-F238E27FC236}">
                <a16:creationId xmlns:a16="http://schemas.microsoft.com/office/drawing/2014/main" id="{684898C1-FF87-4169-A82E-5D67A03D6672}"/>
              </a:ext>
            </a:extLst>
          </p:cNvPr>
          <p:cNvSpPr txBox="1"/>
          <p:nvPr/>
        </p:nvSpPr>
        <p:spPr>
          <a:xfrm>
            <a:off x="1155941" y="6179560"/>
            <a:ext cx="7850901" cy="304290"/>
          </a:xfrm>
          <a:prstGeom prst="rect">
            <a:avLst/>
          </a:prstGeom>
          <a:noFill/>
        </p:spPr>
        <p:txBody>
          <a:bodyPr wrap="square" rtlCol="0">
            <a:normAutofit fontScale="92500" lnSpcReduction="20000"/>
          </a:bodyPr>
          <a:lstStyle/>
          <a:p>
            <a:r>
              <a:rPr lang="fr-FR" sz="1700" b="0" i="0" strike="noStrike" cap="none" spc="0" baseline="0" dirty="0">
                <a:solidFill>
                  <a:srgbClr val="000000"/>
                </a:solidFill>
                <a:effectLst/>
                <a:latin typeface="Calibri"/>
                <a:ea typeface="Calibri" panose="020F0502020204030204"/>
                <a:cs typeface="Calibri"/>
              </a:rPr>
              <a:t>*le terme de transmission verticale est utilisé à la place de transmission de la mère à l’enfant</a:t>
            </a:r>
          </a:p>
        </p:txBody>
      </p:sp>
      <p:sp>
        <p:nvSpPr>
          <p:cNvPr id="4" name="TextBox 3">
            <a:extLst>
              <a:ext uri="{FF2B5EF4-FFF2-40B4-BE49-F238E27FC236}">
                <a16:creationId xmlns:a16="http://schemas.microsoft.com/office/drawing/2014/main" id="{55CEAA1B-5F2B-4CBC-9EA1-55CAA3011FFD}"/>
              </a:ext>
            </a:extLst>
          </p:cNvPr>
          <p:cNvSpPr txBox="1"/>
          <p:nvPr/>
        </p:nvSpPr>
        <p:spPr>
          <a:xfrm>
            <a:off x="1195137" y="5430657"/>
            <a:ext cx="10262936" cy="701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000" b="1" i="0" strike="noStrike" cap="none" spc="0" baseline="0" dirty="0">
                <a:solidFill>
                  <a:srgbClr val="000000"/>
                </a:solidFill>
                <a:effectLst/>
                <a:latin typeface="Calibri"/>
                <a:ea typeface="Calibri" panose="020F0502020204030204"/>
                <a:cs typeface="Calibri"/>
              </a:rPr>
              <a:t>La prévention combinée est un mélange </a:t>
            </a:r>
            <a:r>
              <a:rPr lang="fr-FR" sz="2000" b="0" i="0" strike="noStrike" cap="none" spc="0" baseline="0" dirty="0">
                <a:solidFill>
                  <a:srgbClr val="000000"/>
                </a:solidFill>
                <a:effectLst/>
                <a:latin typeface="Calibri"/>
                <a:ea typeface="Calibri" panose="020F0502020204030204"/>
                <a:cs typeface="Calibri"/>
              </a:rPr>
              <a:t>d’interventions biomédicales, comportementales et structurelles qui diminuent la probabilité de contracter le VIH.</a:t>
            </a:r>
            <a:endParaRPr lang="en-US" sz="2000" dirty="0"/>
          </a:p>
        </p:txBody>
      </p:sp>
    </p:spTree>
    <p:extLst>
      <p:ext uri="{BB962C8B-B14F-4D97-AF65-F5344CB8AC3E}">
        <p14:creationId xmlns:p14="http://schemas.microsoft.com/office/powerpoint/2010/main" val="234567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endParaRPr lang="en-US" sz="2600" dirty="0"/>
          </a:p>
          <a:p>
            <a:r>
              <a:rPr lang="fr-FR" sz="2600" b="0" i="0" strike="noStrike" cap="none" spc="0" baseline="0" dirty="0">
                <a:solidFill>
                  <a:srgbClr val="000000"/>
                </a:solidFill>
                <a:effectLst/>
                <a:latin typeface="Calibri"/>
                <a:ea typeface="Calibri" panose="020F0502020204030204"/>
                <a:cs typeface="Calibri"/>
              </a:rPr>
              <a:t>Que savez-vous de la PrEP ?</a:t>
            </a:r>
          </a:p>
          <a:p>
            <a:endParaRPr lang="en-US" dirty="0"/>
          </a:p>
        </p:txBody>
      </p:sp>
    </p:spTree>
    <p:extLst>
      <p:ext uri="{BB962C8B-B14F-4D97-AF65-F5344CB8AC3E}">
        <p14:creationId xmlns:p14="http://schemas.microsoft.com/office/powerpoint/2010/main" val="124007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B209-A33F-4508-9DEC-318BE5BCC1B2}"/>
              </a:ext>
            </a:extLst>
          </p:cNvPr>
          <p:cNvSpPr>
            <a:spLocks noGrp="1"/>
          </p:cNvSpPr>
          <p:nvPr>
            <p:ph type="title"/>
          </p:nvPr>
        </p:nvSpPr>
        <p:spPr>
          <a:xfrm>
            <a:off x="1199075" y="317500"/>
            <a:ext cx="10505250" cy="858837"/>
          </a:xfrm>
        </p:spPr>
        <p:txBody>
          <a:bodyPr/>
          <a:lstStyle/>
          <a:p>
            <a:r>
              <a:rPr lang="fr-FR" sz="3400" b="1" i="0" strike="noStrike" cap="none" spc="0" baseline="0" dirty="0">
                <a:solidFill>
                  <a:srgbClr val="1F497D"/>
                </a:solidFill>
                <a:effectLst/>
                <a:latin typeface="Calibri"/>
                <a:ea typeface="Calibri" panose="020F0502020204030204"/>
                <a:cs typeface="Calibri"/>
              </a:rPr>
              <a:t>Prophylaxie pré-exposition</a:t>
            </a:r>
          </a:p>
        </p:txBody>
      </p:sp>
      <p:sp>
        <p:nvSpPr>
          <p:cNvPr id="3" name="Content Placeholder 2">
            <a:extLst>
              <a:ext uri="{FF2B5EF4-FFF2-40B4-BE49-F238E27FC236}">
                <a16:creationId xmlns:a16="http://schemas.microsoft.com/office/drawing/2014/main" id="{1C093D17-C64B-4F6E-9B21-342EEAD20D50}"/>
              </a:ext>
            </a:extLst>
          </p:cNvPr>
          <p:cNvSpPr>
            <a:spLocks noGrp="1"/>
          </p:cNvSpPr>
          <p:nvPr>
            <p:ph sz="quarter" idx="4294967295"/>
          </p:nvPr>
        </p:nvSpPr>
        <p:spPr>
          <a:xfrm>
            <a:off x="1184693" y="1587500"/>
            <a:ext cx="10641547" cy="4889500"/>
          </a:xfrm>
        </p:spPr>
        <p:txBody>
          <a:bodyPr/>
          <a:lstStyle/>
          <a:p>
            <a:pPr marL="0" indent="0">
              <a:buNone/>
            </a:pPr>
            <a:r>
              <a:rPr lang="fr-FR" sz="2600" b="0" i="0" strike="noStrike" cap="none" spc="0" baseline="0" dirty="0">
                <a:solidFill>
                  <a:srgbClr val="000000"/>
                </a:solidFill>
                <a:effectLst/>
                <a:latin typeface="Calibri"/>
                <a:ea typeface="Calibri" panose="020F0502020204030204"/>
                <a:cs typeface="Calibri"/>
              </a:rPr>
              <a:t>La </a:t>
            </a:r>
            <a:r>
              <a:rPr lang="fr-FR" sz="2600" b="0" i="0" strike="noStrike" cap="none" spc="0" baseline="0" dirty="0" err="1">
                <a:solidFill>
                  <a:srgbClr val="000000"/>
                </a:solidFill>
                <a:effectLst/>
                <a:latin typeface="Calibri"/>
                <a:ea typeface="Calibri" panose="020F0502020204030204"/>
                <a:cs typeface="Calibri"/>
              </a:rPr>
              <a:t>PrEP</a:t>
            </a:r>
            <a:r>
              <a:rPr lang="fr-FR" sz="2600" b="0" i="0" strike="noStrike" cap="none" spc="0" baseline="0" dirty="0">
                <a:solidFill>
                  <a:srgbClr val="000000"/>
                </a:solidFill>
                <a:effectLst/>
                <a:latin typeface="Calibri"/>
                <a:ea typeface="Calibri" panose="020F0502020204030204"/>
                <a:cs typeface="Calibri"/>
              </a:rPr>
              <a:t> consiste à l’utilisation d’ARV par des personnes séronégatives afin de prévenir l’acquisition du VIH avant l’exposition au virus.</a:t>
            </a:r>
          </a:p>
          <a:p>
            <a:endParaRPr lang="en-US" dirty="0"/>
          </a:p>
          <a:p>
            <a:endParaRPr lang="en-US" dirty="0"/>
          </a:p>
          <a:p>
            <a:endParaRPr lang="en-US" dirty="0"/>
          </a:p>
        </p:txBody>
      </p:sp>
      <p:graphicFrame>
        <p:nvGraphicFramePr>
          <p:cNvPr id="6" name="Diagram 5">
            <a:extLst>
              <a:ext uri="{FF2B5EF4-FFF2-40B4-BE49-F238E27FC236}">
                <a16:creationId xmlns:a16="http://schemas.microsoft.com/office/drawing/2014/main" id="{AB60A74C-119D-4526-8D1C-433AA02AECDB}"/>
              </a:ext>
            </a:extLst>
          </p:cNvPr>
          <p:cNvGraphicFramePr/>
          <p:nvPr>
            <p:extLst>
              <p:ext uri="{D42A27DB-BD31-4B8C-83A1-F6EECF244321}">
                <p14:modId xmlns:p14="http://schemas.microsoft.com/office/powerpoint/2010/main" val="4272461265"/>
              </p:ext>
            </p:extLst>
          </p:nvPr>
        </p:nvGraphicFramePr>
        <p:xfrm>
          <a:off x="2334899" y="2902689"/>
          <a:ext cx="8228325" cy="189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31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endParaRPr lang="en-US" dirty="0"/>
          </a:p>
          <a:p>
            <a:r>
              <a:rPr lang="fr-FR" sz="2600" b="0" i="0" strike="noStrike" cap="none" spc="0" baseline="0" dirty="0">
                <a:solidFill>
                  <a:srgbClr val="000000"/>
                </a:solidFill>
                <a:effectLst/>
                <a:latin typeface="Calibri"/>
                <a:ea typeface="Calibri" panose="020F0502020204030204"/>
                <a:cs typeface="Calibri"/>
              </a:rPr>
              <a:t>Quelles sont les options de PrEP que vous connaissez ? </a:t>
            </a:r>
            <a:endParaRPr lang="en-US" sz="2600" dirty="0">
              <a:cs typeface="Calibri"/>
            </a:endParaRPr>
          </a:p>
          <a:p>
            <a:endParaRPr lang="en-US" dirty="0"/>
          </a:p>
        </p:txBody>
      </p:sp>
    </p:spTree>
    <p:extLst>
      <p:ext uri="{BB962C8B-B14F-4D97-AF65-F5344CB8AC3E}">
        <p14:creationId xmlns:p14="http://schemas.microsoft.com/office/powerpoint/2010/main" val="1023221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9565-6119-4EAD-A4F3-6E4875BC3B1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Élargissement des options de PrEP</a:t>
            </a:r>
          </a:p>
        </p:txBody>
      </p:sp>
      <p:sp>
        <p:nvSpPr>
          <p:cNvPr id="3" name="Content Placeholder 2">
            <a:extLst>
              <a:ext uri="{FF2B5EF4-FFF2-40B4-BE49-F238E27FC236}">
                <a16:creationId xmlns:a16="http://schemas.microsoft.com/office/drawing/2014/main" id="{582AABD0-39E0-44DD-93FE-1AA121994315}"/>
              </a:ext>
            </a:extLst>
          </p:cNvPr>
          <p:cNvSpPr>
            <a:spLocks noGrp="1"/>
          </p:cNvSpPr>
          <p:nvPr>
            <p:ph sz="quarter" idx="10"/>
          </p:nvPr>
        </p:nvSpPr>
        <p:spPr>
          <a:xfrm>
            <a:off x="1148930" y="1587499"/>
            <a:ext cx="3285913" cy="4794251"/>
          </a:xfrm>
        </p:spPr>
        <p:txBody>
          <a:bodyPr>
            <a:normAutofit/>
          </a:bodyPr>
          <a:lstStyle/>
          <a:p>
            <a:r>
              <a:rPr lang="fr-FR" sz="1600" b="0" i="0" strike="noStrike" cap="none" spc="0" baseline="0" dirty="0">
                <a:solidFill>
                  <a:srgbClr val="000000"/>
                </a:solidFill>
                <a:effectLst/>
                <a:latin typeface="Calibri"/>
                <a:ea typeface="Calibri" panose="020F0502020204030204"/>
                <a:cs typeface="Calibri"/>
              </a:rPr>
              <a:t>La PrEP orale à base de ténofovir et l’anneau vaginal à la dapivirine sont les seules méthodes de PrEP actuellement (février 2022) recommandées par l’OMS.</a:t>
            </a:r>
          </a:p>
          <a:p>
            <a:r>
              <a:rPr lang="fr-FR" sz="1600" b="0" i="0" strike="noStrike" cap="none" spc="0" baseline="0" dirty="0">
                <a:solidFill>
                  <a:srgbClr val="000000"/>
                </a:solidFill>
                <a:effectLst/>
                <a:latin typeface="Calibri"/>
                <a:ea typeface="Calibri" panose="020F0502020204030204"/>
                <a:cs typeface="Calibri"/>
              </a:rPr>
              <a:t>De nombreuses nouvelles options sont en cours de développement</a:t>
            </a:r>
          </a:p>
          <a:p>
            <a:r>
              <a:rPr lang="fr-FR" sz="1600" b="0" i="0" strike="noStrike" cap="none" spc="0" baseline="0" dirty="0">
                <a:solidFill>
                  <a:srgbClr val="000000"/>
                </a:solidFill>
                <a:effectLst/>
                <a:latin typeface="Calibri"/>
                <a:ea typeface="Calibri" panose="020F0502020204030204"/>
                <a:cs typeface="Calibri"/>
              </a:rPr>
              <a:t>L’OMS devrait formuler des recommandations sur les injections de cabotégravir à action prolongée en 2022</a:t>
            </a:r>
          </a:p>
          <a:p>
            <a:r>
              <a:rPr lang="fr-FR" sz="1600" b="0" i="0" strike="noStrike" cap="none" spc="0" baseline="0" dirty="0">
                <a:solidFill>
                  <a:srgbClr val="000000"/>
                </a:solidFill>
                <a:effectLst/>
                <a:latin typeface="Calibri"/>
                <a:ea typeface="Calibri" panose="020F0502020204030204"/>
                <a:cs typeface="Calibri"/>
              </a:rPr>
              <a:t>Notre formation se concentre sur la PrEP orale</a:t>
            </a:r>
          </a:p>
        </p:txBody>
      </p:sp>
      <p:pic>
        <p:nvPicPr>
          <p:cNvPr id="1026" name="Picture 2">
            <a:extLst>
              <a:ext uri="{FF2B5EF4-FFF2-40B4-BE49-F238E27FC236}">
                <a16:creationId xmlns:a16="http://schemas.microsoft.com/office/drawing/2014/main" id="{69FF8DC5-9038-49F8-AEA8-DA1FCB22A0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6340" y="1587499"/>
            <a:ext cx="7206606" cy="479425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138862" y="1847855"/>
            <a:ext cx="3981450" cy="426720"/>
          </a:xfrm>
          <a:prstGeom prst="rect">
            <a:avLst/>
          </a:prstGeom>
          <a:noFill/>
        </p:spPr>
        <p:txBody>
          <a:bodyPr wrap="square" lIns="0" tIns="0" rIns="0" bIns="0" rtlCol="0">
            <a:spAutoFit/>
          </a:bodyPr>
          <a:lstStyle/>
          <a:p>
            <a:r>
              <a:rPr lang="fr-FR" sz="1400" b="0" i="0" strike="noStrike" cap="none" spc="0" baseline="0" dirty="0">
                <a:solidFill>
                  <a:srgbClr val="FFFFFF"/>
                </a:solidFill>
                <a:effectLst/>
                <a:latin typeface="Avenir Next Condensed Medium"/>
                <a:ea typeface="Avenir Next Condensed Medium"/>
                <a:cs typeface="Avenir Next Condensed Medium"/>
              </a:rPr>
              <a:t>L’avenir de la prévention à base d’ARV et plus encore (juin 2021)</a:t>
            </a:r>
            <a:endParaRPr lang="es-PE" sz="1400" dirty="0">
              <a:solidFill>
                <a:schemeClr val="bg1"/>
              </a:solidFill>
              <a:latin typeface="Avenir Next Condensed Medium" panose="020B0606020202020204" pitchFamily="34" charset="0"/>
            </a:endParaRPr>
          </a:p>
        </p:txBody>
      </p:sp>
      <p:sp>
        <p:nvSpPr>
          <p:cNvPr id="6" name="CuadroTexto 5"/>
          <p:cNvSpPr txBox="1"/>
          <p:nvPr/>
        </p:nvSpPr>
        <p:spPr>
          <a:xfrm>
            <a:off x="4851938" y="2097950"/>
            <a:ext cx="6835491" cy="507831"/>
          </a:xfrm>
          <a:prstGeom prst="rect">
            <a:avLst/>
          </a:prstGeom>
          <a:noFill/>
        </p:spPr>
        <p:txBody>
          <a:bodyPr wrap="square" lIns="0" tIns="0" rIns="0" bIns="0" rtlCol="0">
            <a:spAutoFit/>
          </a:bodyPr>
          <a:lstStyle/>
          <a:p>
            <a:pPr>
              <a:lnSpc>
                <a:spcPct val="90000"/>
              </a:lnSpc>
            </a:pPr>
            <a:r>
              <a:rPr lang="fr-FR" sz="1100" b="0" i="0" strike="noStrike" cap="none" spc="0" baseline="-25000" dirty="0">
                <a:solidFill>
                  <a:srgbClr val="000000"/>
                </a:solidFill>
                <a:effectLst/>
                <a:latin typeface="HelveticaNeueLT Pro 67 MdCn"/>
                <a:ea typeface="HelveticaNeueLT Pro 67 MdCn"/>
                <a:cs typeface="HelveticaNeueLT Pro 67 MdCn"/>
              </a:rPr>
              <a:t>Le pipeline de produits de prévention du VIH non vaccinaux comprend des pilules orales, des anneaux vaginaux, des gels vaginaux et rectaux, des films vaginaux, des antirétroviraux injectables à action prolongée, etc.</a:t>
            </a:r>
            <a:endParaRPr lang="en-US" sz="1100" kern="100" dirty="0">
              <a:latin typeface="HelveticaNeueLT Pro 67 MdCn" panose="020B0606030502030204" pitchFamily="34" charset="0"/>
            </a:endParaRPr>
          </a:p>
          <a:p>
            <a:pPr>
              <a:lnSpc>
                <a:spcPct val="90000"/>
              </a:lnSpc>
            </a:pPr>
            <a:r>
              <a:rPr lang="fr-FR" sz="1100" b="0" i="0" strike="noStrike" cap="none" spc="0" baseline="-25000" dirty="0">
                <a:solidFill>
                  <a:srgbClr val="000000"/>
                </a:solidFill>
                <a:effectLst/>
                <a:latin typeface="HelveticaNeueLT Pro 67 MdCn"/>
                <a:ea typeface="HelveticaNeueLT Pro 67 MdCn"/>
                <a:cs typeface="HelveticaNeueLT Pro 67 MdCn"/>
              </a:rPr>
              <a:t>Est également présentée la gamme de technologies de prévention polyvalentes en cours de développement qui visent à réduire le risque de VIH et d’IST et/ou à fournir une contraception efficace aux femmes. (Consultez </a:t>
            </a:r>
            <a:r>
              <a:rPr lang="fr-FR" sz="1100" b="0" i="1" strike="noStrike" cap="none" spc="0" baseline="-25000" dirty="0">
                <a:solidFill>
                  <a:srgbClr val="000000"/>
                </a:solidFill>
                <a:latin typeface="HelveticaNeueLT Pro 67 MdCn"/>
                <a:ea typeface="HelveticaNeueLT Pro 67 MdCn"/>
                <a:cs typeface="HelveticaNeueLT Pro 67 MdCn"/>
                <a:hlinkClick r:id="rId4"/>
              </a:rPr>
              <a:t>www.avac.org/</a:t>
            </a:r>
            <a:r>
              <a:rPr lang="fr-FR" sz="1100" b="0" i="1" strike="noStrike" cap="none" spc="0" baseline="-25000" dirty="0" err="1">
                <a:solidFill>
                  <a:srgbClr val="000000"/>
                </a:solidFill>
                <a:latin typeface="HelveticaNeueLT Pro 67 MdCn"/>
                <a:ea typeface="HelveticaNeueLT Pro 67 MdCn"/>
                <a:cs typeface="HelveticaNeueLT Pro 67 MdCn"/>
                <a:hlinkClick r:id="rId4"/>
              </a:rPr>
              <a:t>hvad</a:t>
            </a:r>
            <a:r>
              <a:rPr lang="fr-FR" sz="1100" b="0" i="0" strike="noStrike" cap="none" spc="0" baseline="0" dirty="0">
                <a:solidFill>
                  <a:srgbClr val="000000"/>
                </a:solidFill>
                <a:effectLst/>
                <a:latin typeface="HelveticaNeueLT Pro 67 MdCn"/>
                <a:ea typeface="HelveticaNeueLT Pro 67 MdCn"/>
                <a:cs typeface="HelveticaNeueLT Pro 67 MdCn"/>
              </a:rPr>
              <a:t> </a:t>
            </a:r>
            <a:r>
              <a:rPr lang="fr-FR" sz="1100" baseline="-25000" dirty="0">
                <a:solidFill>
                  <a:srgbClr val="000000"/>
                </a:solidFill>
                <a:latin typeface="HelveticaNeueLT Pro 67 MdCn"/>
              </a:rPr>
              <a:t>pour les pipelines de vaccins et d'anticorps à large neutralisation.)</a:t>
            </a:r>
            <a:endParaRPr lang="es-PE" sz="1100" baseline="-25000" dirty="0">
              <a:solidFill>
                <a:srgbClr val="000000"/>
              </a:solidFill>
              <a:latin typeface="HelveticaNeueLT Pro 67 MdCn"/>
            </a:endParaRPr>
          </a:p>
        </p:txBody>
      </p:sp>
      <p:sp>
        <p:nvSpPr>
          <p:cNvPr id="5" name="CuadroTexto 4"/>
          <p:cNvSpPr txBox="1"/>
          <p:nvPr/>
        </p:nvSpPr>
        <p:spPr>
          <a:xfrm>
            <a:off x="5929313" y="2700170"/>
            <a:ext cx="573087" cy="243840"/>
          </a:xfrm>
          <a:prstGeom prst="rect">
            <a:avLst/>
          </a:prstGeom>
          <a:noFill/>
        </p:spPr>
        <p:txBody>
          <a:bodyPr wrap="square" lIns="0" tIns="0" rIns="0" bIns="0" rtlCol="0">
            <a:spAutoFit/>
          </a:bodyPr>
          <a:lstStyle/>
          <a:p>
            <a:r>
              <a:rPr lang="fr-FR" sz="800" b="0" i="0" strike="noStrike" cap="none" spc="0" baseline="0" dirty="0">
                <a:solidFill>
                  <a:srgbClr val="000000"/>
                </a:solidFill>
                <a:effectLst/>
                <a:latin typeface="Franklin Gothic Demi Cond"/>
                <a:ea typeface="Franklin Gothic Demi Cond"/>
                <a:cs typeface="Franklin Gothic Demi Cond"/>
              </a:rPr>
              <a:t>PRÉCLINIQUE</a:t>
            </a:r>
            <a:endParaRPr lang="es-PE" sz="800" dirty="0">
              <a:latin typeface="Franklin Gothic Demi Cond" panose="020B0706030402020204" pitchFamily="34" charset="0"/>
            </a:endParaRPr>
          </a:p>
        </p:txBody>
      </p:sp>
      <p:sp>
        <p:nvSpPr>
          <p:cNvPr id="9" name="CuadroTexto 8"/>
          <p:cNvSpPr txBox="1"/>
          <p:nvPr/>
        </p:nvSpPr>
        <p:spPr>
          <a:xfrm>
            <a:off x="7759701" y="2700169"/>
            <a:ext cx="382587" cy="243840"/>
          </a:xfrm>
          <a:prstGeom prst="rect">
            <a:avLst/>
          </a:prstGeom>
          <a:noFill/>
        </p:spPr>
        <p:txBody>
          <a:bodyPr wrap="square" lIns="0" tIns="0" rIns="0" bIns="0" rtlCol="0">
            <a:spAutoFit/>
          </a:bodyPr>
          <a:lstStyle/>
          <a:p>
            <a:r>
              <a:rPr lang="fr-FR" sz="800" b="0" i="0" strike="noStrike" cap="none" spc="0" baseline="0" dirty="0">
                <a:solidFill>
                  <a:srgbClr val="000000"/>
                </a:solidFill>
                <a:effectLst/>
                <a:latin typeface="Franklin Gothic Demi Cond"/>
                <a:ea typeface="Franklin Gothic Demi Cond"/>
                <a:cs typeface="Franklin Gothic Demi Cond"/>
              </a:rPr>
              <a:t>PHASE I</a:t>
            </a:r>
            <a:endParaRPr lang="es-PE" sz="800" dirty="0">
              <a:latin typeface="Franklin Gothic Demi Cond" panose="020B0706030402020204" pitchFamily="34" charset="0"/>
            </a:endParaRPr>
          </a:p>
        </p:txBody>
      </p:sp>
      <p:sp>
        <p:nvSpPr>
          <p:cNvPr id="10" name="CuadroTexto 9"/>
          <p:cNvSpPr txBox="1"/>
          <p:nvPr/>
        </p:nvSpPr>
        <p:spPr>
          <a:xfrm>
            <a:off x="8411802" y="2698800"/>
            <a:ext cx="382587" cy="243840"/>
          </a:xfrm>
          <a:prstGeom prst="rect">
            <a:avLst/>
          </a:prstGeom>
          <a:noFill/>
        </p:spPr>
        <p:txBody>
          <a:bodyPr wrap="square" lIns="0" tIns="0" rIns="0" bIns="0" rtlCol="0">
            <a:spAutoFit/>
          </a:bodyPr>
          <a:lstStyle/>
          <a:p>
            <a:r>
              <a:rPr lang="fr-FR" sz="800" b="0" i="0" strike="noStrike" cap="none" spc="0" baseline="0" dirty="0">
                <a:solidFill>
                  <a:srgbClr val="000000"/>
                </a:solidFill>
                <a:effectLst/>
                <a:latin typeface="Franklin Gothic Demi Cond"/>
                <a:ea typeface="Franklin Gothic Demi Cond"/>
                <a:cs typeface="Franklin Gothic Demi Cond"/>
              </a:rPr>
              <a:t>PHASE II</a:t>
            </a:r>
            <a:endParaRPr lang="es-PE" sz="800" dirty="0">
              <a:latin typeface="Franklin Gothic Demi Cond" panose="020B0706030402020204" pitchFamily="34" charset="0"/>
            </a:endParaRPr>
          </a:p>
        </p:txBody>
      </p:sp>
      <p:sp>
        <p:nvSpPr>
          <p:cNvPr id="11" name="CuadroTexto 10"/>
          <p:cNvSpPr txBox="1"/>
          <p:nvPr/>
        </p:nvSpPr>
        <p:spPr>
          <a:xfrm>
            <a:off x="8867988" y="2692450"/>
            <a:ext cx="682412" cy="243840"/>
          </a:xfrm>
          <a:prstGeom prst="rect">
            <a:avLst/>
          </a:prstGeom>
          <a:noFill/>
        </p:spPr>
        <p:txBody>
          <a:bodyPr wrap="square" lIns="0" tIns="0" rIns="0" bIns="0" rtlCol="0">
            <a:spAutoFit/>
          </a:bodyPr>
          <a:lstStyle/>
          <a:p>
            <a:r>
              <a:rPr lang="fr-FR" sz="800" b="0" i="0" strike="noStrike" cap="none" spc="0" baseline="0" dirty="0">
                <a:solidFill>
                  <a:srgbClr val="000000"/>
                </a:solidFill>
                <a:effectLst/>
                <a:latin typeface="Franklin Gothic Demi Cond"/>
                <a:ea typeface="Franklin Gothic Demi Cond"/>
                <a:cs typeface="Franklin Gothic Demi Cond"/>
              </a:rPr>
              <a:t>PHASE III/IIIb/IV</a:t>
            </a:r>
            <a:endParaRPr lang="es-PE" sz="800" dirty="0">
              <a:latin typeface="Franklin Gothic Demi Cond" panose="020B0706030402020204" pitchFamily="34" charset="0"/>
            </a:endParaRPr>
          </a:p>
        </p:txBody>
      </p:sp>
      <p:sp>
        <p:nvSpPr>
          <p:cNvPr id="12" name="CuadroTexto 11"/>
          <p:cNvSpPr txBox="1"/>
          <p:nvPr/>
        </p:nvSpPr>
        <p:spPr>
          <a:xfrm>
            <a:off x="9654129" y="2655499"/>
            <a:ext cx="766643" cy="76944"/>
          </a:xfrm>
          <a:prstGeom prst="rect">
            <a:avLst/>
          </a:prstGeom>
          <a:noFill/>
        </p:spPr>
        <p:txBody>
          <a:bodyPr wrap="square" lIns="0" tIns="0" rIns="0" bIns="0" rtlCol="0">
            <a:spAutoFit/>
          </a:bodyPr>
          <a:lstStyle/>
          <a:p>
            <a:r>
              <a:rPr lang="fr-FR" sz="500" b="0" i="0" strike="noStrike" cap="none" spc="0" baseline="0" dirty="0">
                <a:solidFill>
                  <a:srgbClr val="FFFFFF"/>
                </a:solidFill>
                <a:effectLst/>
                <a:latin typeface="Franklin Gothic Demi Cond"/>
                <a:ea typeface="Franklin Gothic Demi Cond"/>
                <a:cs typeface="Franklin Gothic Demi Cond"/>
              </a:rPr>
              <a:t>SYSTÈME D’ADMINISTRATION</a:t>
            </a:r>
            <a:endParaRPr lang="es-PE" sz="500" dirty="0">
              <a:solidFill>
                <a:schemeClr val="bg1"/>
              </a:solidFill>
              <a:latin typeface="Franklin Gothic Demi Cond" panose="020B0706030402020204" pitchFamily="34" charset="0"/>
            </a:endParaRPr>
          </a:p>
        </p:txBody>
      </p:sp>
      <p:sp>
        <p:nvSpPr>
          <p:cNvPr id="13" name="CuadroTexto 12"/>
          <p:cNvSpPr txBox="1"/>
          <p:nvPr/>
        </p:nvSpPr>
        <p:spPr>
          <a:xfrm>
            <a:off x="10467975" y="2665998"/>
            <a:ext cx="1152227" cy="76944"/>
          </a:xfrm>
          <a:prstGeom prst="rect">
            <a:avLst/>
          </a:prstGeom>
          <a:noFill/>
        </p:spPr>
        <p:txBody>
          <a:bodyPr wrap="square" lIns="0" tIns="0" rIns="0" bIns="0" rtlCol="0">
            <a:spAutoFit/>
          </a:bodyPr>
          <a:lstStyle/>
          <a:p>
            <a:pPr algn="ctr"/>
            <a:r>
              <a:rPr lang="fr-FR" sz="500" b="0" i="0" strike="noStrike" cap="none" spc="0" baseline="0" dirty="0">
                <a:solidFill>
                  <a:srgbClr val="FFFFFF"/>
                </a:solidFill>
                <a:effectLst/>
                <a:latin typeface="Franklin Gothic Demi Cond"/>
                <a:ea typeface="Franklin Gothic Demi Cond"/>
                <a:cs typeface="Franklin Gothic Demi Cond"/>
              </a:rPr>
              <a:t>MÉDICAMENT ACTIF</a:t>
            </a:r>
            <a:endParaRPr lang="es-PE" sz="500" dirty="0">
              <a:solidFill>
                <a:schemeClr val="bg1"/>
              </a:solidFill>
              <a:latin typeface="Franklin Gothic Demi Cond" panose="020B0706030402020204" pitchFamily="34" charset="0"/>
            </a:endParaRPr>
          </a:p>
        </p:txBody>
      </p:sp>
      <p:sp>
        <p:nvSpPr>
          <p:cNvPr id="14" name="CuadroTexto 13"/>
          <p:cNvSpPr txBox="1"/>
          <p:nvPr/>
        </p:nvSpPr>
        <p:spPr>
          <a:xfrm>
            <a:off x="5114487" y="3252620"/>
            <a:ext cx="136963"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ViiV</a:t>
            </a:r>
            <a:endParaRPr lang="es-PE" sz="600" dirty="0">
              <a:latin typeface="Franklin Gothic Demi Cond" panose="020B0706030402020204" pitchFamily="34" charset="0"/>
            </a:endParaRPr>
          </a:p>
        </p:txBody>
      </p:sp>
      <p:sp>
        <p:nvSpPr>
          <p:cNvPr id="15" name="CuadroTexto 14"/>
          <p:cNvSpPr txBox="1"/>
          <p:nvPr/>
        </p:nvSpPr>
        <p:spPr>
          <a:xfrm>
            <a:off x="5489258" y="3252620"/>
            <a:ext cx="3242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ViiV/Pfizer</a:t>
            </a:r>
            <a:endParaRPr lang="es-PE" sz="600" dirty="0">
              <a:latin typeface="Franklin Gothic Demi Cond" panose="020B0706030402020204" pitchFamily="34" charset="0"/>
            </a:endParaRPr>
          </a:p>
        </p:txBody>
      </p:sp>
      <p:sp>
        <p:nvSpPr>
          <p:cNvPr id="16" name="CuadroTexto 15"/>
          <p:cNvSpPr txBox="1"/>
          <p:nvPr/>
        </p:nvSpPr>
        <p:spPr>
          <a:xfrm>
            <a:off x="6002180" y="3252620"/>
            <a:ext cx="254317"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Mintaka</a:t>
            </a:r>
            <a:endParaRPr lang="es-PE" sz="600" dirty="0">
              <a:latin typeface="Franklin Gothic Demi Cond" panose="020B0706030402020204" pitchFamily="34" charset="0"/>
            </a:endParaRPr>
          </a:p>
        </p:txBody>
      </p:sp>
      <p:sp>
        <p:nvSpPr>
          <p:cNvPr id="17" name="CuadroTexto 16"/>
          <p:cNvSpPr txBox="1"/>
          <p:nvPr/>
        </p:nvSpPr>
        <p:spPr>
          <a:xfrm>
            <a:off x="7025839" y="3255001"/>
            <a:ext cx="208120"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Gilead</a:t>
            </a:r>
            <a:endParaRPr lang="es-PE" sz="600" dirty="0">
              <a:latin typeface="Franklin Gothic Demi Cond" panose="020B0706030402020204" pitchFamily="34" charset="0"/>
            </a:endParaRPr>
          </a:p>
        </p:txBody>
      </p:sp>
      <p:sp>
        <p:nvSpPr>
          <p:cNvPr id="18" name="CuadroTexto 17"/>
          <p:cNvSpPr txBox="1"/>
          <p:nvPr/>
        </p:nvSpPr>
        <p:spPr>
          <a:xfrm>
            <a:off x="6397187" y="3245477"/>
            <a:ext cx="448905" cy="18288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Université Rockefeller</a:t>
            </a:r>
            <a:endParaRPr lang="es-PE" sz="600" kern="100" dirty="0">
              <a:latin typeface="Franklin Gothic Demi Cond" panose="020B0706030402020204" pitchFamily="34" charset="0"/>
            </a:endParaRPr>
          </a:p>
        </p:txBody>
      </p:sp>
      <p:sp>
        <p:nvSpPr>
          <p:cNvPr id="19" name="CuadroTexto 18"/>
          <p:cNvSpPr txBox="1"/>
          <p:nvPr/>
        </p:nvSpPr>
        <p:spPr>
          <a:xfrm>
            <a:off x="6992581" y="3845759"/>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20" name="CuadroTexto 19"/>
          <p:cNvSpPr txBox="1"/>
          <p:nvPr/>
        </p:nvSpPr>
        <p:spPr>
          <a:xfrm>
            <a:off x="6501566" y="3845758"/>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21" name="CuadroTexto 20"/>
          <p:cNvSpPr txBox="1"/>
          <p:nvPr/>
        </p:nvSpPr>
        <p:spPr>
          <a:xfrm>
            <a:off x="5527667" y="3850523"/>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22" name="CuadroTexto 21"/>
          <p:cNvSpPr txBox="1"/>
          <p:nvPr/>
        </p:nvSpPr>
        <p:spPr>
          <a:xfrm>
            <a:off x="6013920" y="3836234"/>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23" name="CuadroTexto 22"/>
          <p:cNvSpPr txBox="1"/>
          <p:nvPr/>
        </p:nvSpPr>
        <p:spPr>
          <a:xfrm>
            <a:off x="5118278" y="3848139"/>
            <a:ext cx="110332"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RTI</a:t>
            </a:r>
            <a:endParaRPr lang="es-PE" sz="600" dirty="0">
              <a:latin typeface="Franklin Gothic Demi Cond" panose="020B0706030402020204" pitchFamily="34" charset="0"/>
            </a:endParaRPr>
          </a:p>
        </p:txBody>
      </p:sp>
      <p:sp>
        <p:nvSpPr>
          <p:cNvPr id="24" name="CuadroTexto 23"/>
          <p:cNvSpPr txBox="1"/>
          <p:nvPr/>
        </p:nvSpPr>
        <p:spPr>
          <a:xfrm>
            <a:off x="5007944" y="4354016"/>
            <a:ext cx="331002" cy="27432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Houston Methodist</a:t>
            </a:r>
            <a:endParaRPr lang="es-PE" sz="600" dirty="0">
              <a:latin typeface="Franklin Gothic Demi Cond" panose="020B0706030402020204" pitchFamily="34" charset="0"/>
            </a:endParaRPr>
          </a:p>
        </p:txBody>
      </p:sp>
      <p:sp>
        <p:nvSpPr>
          <p:cNvPr id="25" name="CuadroTexto 24"/>
          <p:cNvSpPr txBox="1"/>
          <p:nvPr/>
        </p:nvSpPr>
        <p:spPr>
          <a:xfrm>
            <a:off x="5498782" y="4356554"/>
            <a:ext cx="549927" cy="184666"/>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PATH/Queen’s University Belfast</a:t>
            </a:r>
            <a:endParaRPr lang="es-PE" sz="600" dirty="0">
              <a:latin typeface="Franklin Gothic Demi Cond" panose="020B0706030402020204" pitchFamily="34" charset="0"/>
            </a:endParaRPr>
          </a:p>
        </p:txBody>
      </p:sp>
      <p:sp>
        <p:nvSpPr>
          <p:cNvPr id="26" name="CuadroTexto 25"/>
          <p:cNvSpPr txBox="1"/>
          <p:nvPr/>
        </p:nvSpPr>
        <p:spPr>
          <a:xfrm>
            <a:off x="6174600" y="4351792"/>
            <a:ext cx="616714" cy="27432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Nigerian Institute</a:t>
            </a:r>
            <a:endParaRPr lang="es-ES" sz="600" dirty="0">
              <a:latin typeface="Franklin Gothic Demi Cond" panose="020B0706030402020204" pitchFamily="34" charset="0"/>
            </a:endParaRPr>
          </a:p>
          <a:p>
            <a:pPr algn="ctr"/>
            <a:r>
              <a:rPr lang="fr-FR" sz="600" b="0" i="0" strike="noStrike" cap="none" spc="0" baseline="0" dirty="0">
                <a:solidFill>
                  <a:srgbClr val="000000"/>
                </a:solidFill>
                <a:effectLst/>
                <a:latin typeface="Franklin Gothic Demi Cond"/>
                <a:ea typeface="Franklin Gothic Demi Cond"/>
                <a:cs typeface="Franklin Gothic Demi Cond"/>
              </a:rPr>
              <a:t>for Medical Research</a:t>
            </a:r>
            <a:endParaRPr lang="es-PE" sz="600" dirty="0">
              <a:latin typeface="Franklin Gothic Demi Cond" panose="020B0706030402020204" pitchFamily="34" charset="0"/>
            </a:endParaRPr>
          </a:p>
        </p:txBody>
      </p:sp>
      <p:sp>
        <p:nvSpPr>
          <p:cNvPr id="27" name="CuadroTexto 26"/>
          <p:cNvSpPr txBox="1"/>
          <p:nvPr/>
        </p:nvSpPr>
        <p:spPr>
          <a:xfrm>
            <a:off x="6881982" y="4354173"/>
            <a:ext cx="519114" cy="184666"/>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Queen’s</a:t>
            </a:r>
            <a:endParaRPr lang="es-ES" sz="600" dirty="0">
              <a:latin typeface="Franklin Gothic Demi Cond" panose="020B0706030402020204" pitchFamily="34" charset="0"/>
            </a:endParaRPr>
          </a:p>
          <a:p>
            <a:pPr algn="ctr"/>
            <a:r>
              <a:rPr lang="fr-FR" sz="600" b="0" i="0" strike="noStrike" cap="none" spc="0" baseline="0" dirty="0">
                <a:solidFill>
                  <a:srgbClr val="000000"/>
                </a:solidFill>
                <a:effectLst/>
                <a:latin typeface="Franklin Gothic Demi Cond"/>
                <a:ea typeface="Franklin Gothic Demi Cond"/>
                <a:cs typeface="Franklin Gothic Demi Cond"/>
              </a:rPr>
              <a:t>University Belfast</a:t>
            </a:r>
            <a:endParaRPr lang="es-PE" sz="600" dirty="0">
              <a:latin typeface="Franklin Gothic Demi Cond" panose="020B0706030402020204" pitchFamily="34" charset="0"/>
            </a:endParaRPr>
          </a:p>
        </p:txBody>
      </p:sp>
      <p:sp>
        <p:nvSpPr>
          <p:cNvPr id="28" name="CuadroTexto 27"/>
          <p:cNvSpPr txBox="1"/>
          <p:nvPr/>
        </p:nvSpPr>
        <p:spPr>
          <a:xfrm>
            <a:off x="6359553" y="5181639"/>
            <a:ext cx="110332"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RTI</a:t>
            </a:r>
            <a:endParaRPr lang="es-PE" sz="600" dirty="0">
              <a:latin typeface="Franklin Gothic Demi Cond" panose="020B0706030402020204" pitchFamily="34" charset="0"/>
            </a:endParaRPr>
          </a:p>
        </p:txBody>
      </p:sp>
      <p:sp>
        <p:nvSpPr>
          <p:cNvPr id="29" name="CuadroTexto 28"/>
          <p:cNvSpPr txBox="1"/>
          <p:nvPr/>
        </p:nvSpPr>
        <p:spPr>
          <a:xfrm>
            <a:off x="5931694" y="5179902"/>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30" name="CuadroTexto 29"/>
          <p:cNvSpPr txBox="1"/>
          <p:nvPr/>
        </p:nvSpPr>
        <p:spPr>
          <a:xfrm>
            <a:off x="5201627" y="5170377"/>
            <a:ext cx="255588"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CONRAD</a:t>
            </a:r>
            <a:endParaRPr lang="es-PE" sz="600" dirty="0">
              <a:latin typeface="Franklin Gothic Demi Cond" panose="020B0706030402020204" pitchFamily="34" charset="0"/>
            </a:endParaRPr>
          </a:p>
        </p:txBody>
      </p:sp>
      <p:sp>
        <p:nvSpPr>
          <p:cNvPr id="31" name="CuadroTexto 30"/>
          <p:cNvSpPr txBox="1"/>
          <p:nvPr/>
        </p:nvSpPr>
        <p:spPr>
          <a:xfrm>
            <a:off x="4871973" y="5170378"/>
            <a:ext cx="210317"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Auritec</a:t>
            </a:r>
            <a:endParaRPr lang="es-PE" sz="600" dirty="0">
              <a:latin typeface="Franklin Gothic Demi Cond" panose="020B0706030402020204" pitchFamily="34" charset="0"/>
            </a:endParaRPr>
          </a:p>
        </p:txBody>
      </p:sp>
      <p:sp>
        <p:nvSpPr>
          <p:cNvPr id="32" name="CuadroTexto 31"/>
          <p:cNvSpPr txBox="1"/>
          <p:nvPr/>
        </p:nvSpPr>
        <p:spPr>
          <a:xfrm>
            <a:off x="5534810" y="5170377"/>
            <a:ext cx="327994" cy="36576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PATH/Pop Council/</a:t>
            </a:r>
          </a:p>
          <a:p>
            <a:pPr algn="ctr"/>
            <a:r>
              <a:rPr lang="fr-FR" sz="600" b="0" i="0" strike="noStrike" cap="none" spc="0" baseline="0" dirty="0">
                <a:solidFill>
                  <a:srgbClr val="000000"/>
                </a:solidFill>
                <a:effectLst/>
                <a:latin typeface="Franklin Gothic Demi Cond"/>
                <a:ea typeface="Franklin Gothic Demi Cond"/>
                <a:cs typeface="Franklin Gothic Demi Cond"/>
              </a:rPr>
              <a:t>Kessel</a:t>
            </a:r>
            <a:endParaRPr lang="es-PE" sz="600" dirty="0">
              <a:latin typeface="Franklin Gothic Demi Cond" panose="020B0706030402020204" pitchFamily="34" charset="0"/>
            </a:endParaRPr>
          </a:p>
        </p:txBody>
      </p:sp>
      <p:sp>
        <p:nvSpPr>
          <p:cNvPr id="33" name="CuadroTexto 32"/>
          <p:cNvSpPr txBox="1"/>
          <p:nvPr/>
        </p:nvSpPr>
        <p:spPr>
          <a:xfrm>
            <a:off x="6966634" y="5175139"/>
            <a:ext cx="433080" cy="276999"/>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PATH/Queen’s University</a:t>
            </a:r>
            <a:endParaRPr lang="es-ES" sz="600" dirty="0">
              <a:latin typeface="Franklin Gothic Demi Cond" panose="020B0706030402020204" pitchFamily="34" charset="0"/>
            </a:endParaRPr>
          </a:p>
          <a:p>
            <a:pPr algn="ctr"/>
            <a:r>
              <a:rPr lang="fr-FR" sz="600" b="0" i="0" strike="noStrike" cap="none" spc="0" baseline="0" dirty="0">
                <a:solidFill>
                  <a:srgbClr val="000000"/>
                </a:solidFill>
                <a:effectLst/>
                <a:latin typeface="Franklin Gothic Demi Cond"/>
                <a:ea typeface="Franklin Gothic Demi Cond"/>
                <a:cs typeface="Franklin Gothic Demi Cond"/>
              </a:rPr>
              <a:t>Kessel</a:t>
            </a:r>
            <a:endParaRPr lang="es-PE" sz="600" dirty="0">
              <a:latin typeface="Franklin Gothic Demi Cond" panose="020B0706030402020204" pitchFamily="34" charset="0"/>
            </a:endParaRPr>
          </a:p>
        </p:txBody>
      </p:sp>
      <p:sp>
        <p:nvSpPr>
          <p:cNvPr id="34" name="CuadroTexto 33"/>
          <p:cNvSpPr txBox="1"/>
          <p:nvPr/>
        </p:nvSpPr>
        <p:spPr>
          <a:xfrm>
            <a:off x="6607943" y="5170377"/>
            <a:ext cx="298422" cy="18288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Pop Council</a:t>
            </a:r>
            <a:endParaRPr lang="es-PE" sz="600" dirty="0">
              <a:latin typeface="Franklin Gothic Demi Cond" panose="020B0706030402020204" pitchFamily="34" charset="0"/>
            </a:endParaRPr>
          </a:p>
        </p:txBody>
      </p:sp>
      <p:sp>
        <p:nvSpPr>
          <p:cNvPr id="35" name="CuadroTexto 34"/>
          <p:cNvSpPr txBox="1"/>
          <p:nvPr/>
        </p:nvSpPr>
        <p:spPr>
          <a:xfrm>
            <a:off x="4851939" y="5714174"/>
            <a:ext cx="312008" cy="36576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University of North Carolina</a:t>
            </a:r>
            <a:endParaRPr lang="es-PE" sz="600" dirty="0">
              <a:latin typeface="Franklin Gothic Demi Cond" panose="020B0706030402020204" pitchFamily="34" charset="0"/>
            </a:endParaRPr>
          </a:p>
        </p:txBody>
      </p:sp>
      <p:sp>
        <p:nvSpPr>
          <p:cNvPr id="36" name="CuadroTexto 35"/>
          <p:cNvSpPr txBox="1"/>
          <p:nvPr/>
        </p:nvSpPr>
        <p:spPr>
          <a:xfrm>
            <a:off x="5253831" y="5724794"/>
            <a:ext cx="373308" cy="45720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Pop Council et Evofem Biosciences</a:t>
            </a:r>
            <a:endParaRPr lang="es-PE" sz="600" dirty="0">
              <a:latin typeface="Franklin Gothic Demi Cond" panose="020B0706030402020204" pitchFamily="34" charset="0"/>
            </a:endParaRPr>
          </a:p>
        </p:txBody>
      </p:sp>
      <p:sp>
        <p:nvSpPr>
          <p:cNvPr id="37" name="CuadroTexto 36"/>
          <p:cNvSpPr txBox="1"/>
          <p:nvPr/>
        </p:nvSpPr>
        <p:spPr>
          <a:xfrm>
            <a:off x="5666232" y="5722412"/>
            <a:ext cx="312008" cy="36576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University of North Carolina</a:t>
            </a:r>
            <a:endParaRPr lang="es-PE" sz="600" dirty="0">
              <a:latin typeface="Franklin Gothic Demi Cond" panose="020B0706030402020204" pitchFamily="34" charset="0"/>
            </a:endParaRPr>
          </a:p>
        </p:txBody>
      </p:sp>
      <p:sp>
        <p:nvSpPr>
          <p:cNvPr id="38" name="CuadroTexto 37"/>
          <p:cNvSpPr txBox="1"/>
          <p:nvPr/>
        </p:nvSpPr>
        <p:spPr>
          <a:xfrm>
            <a:off x="6011452" y="5718164"/>
            <a:ext cx="312008" cy="36576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University of North Carolina</a:t>
            </a:r>
            <a:endParaRPr lang="es-PE" sz="600" dirty="0">
              <a:latin typeface="Franklin Gothic Demi Cond" panose="020B0706030402020204" pitchFamily="34" charset="0"/>
            </a:endParaRPr>
          </a:p>
        </p:txBody>
      </p:sp>
      <p:sp>
        <p:nvSpPr>
          <p:cNvPr id="39" name="CuadroTexto 38"/>
          <p:cNvSpPr txBox="1"/>
          <p:nvPr/>
        </p:nvSpPr>
        <p:spPr>
          <a:xfrm>
            <a:off x="6376220" y="5727174"/>
            <a:ext cx="546812" cy="54864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UMass et Planet Biotechnology </a:t>
            </a:r>
          </a:p>
          <a:p>
            <a:pPr algn="ctr"/>
            <a:r>
              <a:rPr lang="fr-FR" sz="600" b="0" i="0" strike="noStrike" cap="none" spc="0" baseline="0" dirty="0">
                <a:solidFill>
                  <a:srgbClr val="000000"/>
                </a:solidFill>
                <a:effectLst/>
                <a:latin typeface="Franklin Gothic Demi Cond"/>
                <a:ea typeface="Franklin Gothic Demi Cond"/>
                <a:cs typeface="Franklin Gothic Demi Cond"/>
              </a:rPr>
              <a:t>et Oak Crest </a:t>
            </a:r>
          </a:p>
          <a:p>
            <a:pPr algn="ctr"/>
            <a:r>
              <a:rPr lang="fr-FR" sz="600" b="0" i="0" strike="noStrike" cap="none" spc="0" baseline="0" dirty="0">
                <a:solidFill>
                  <a:srgbClr val="000000"/>
                </a:solidFill>
                <a:effectLst/>
                <a:latin typeface="Franklin Gothic Demi Cond"/>
                <a:ea typeface="Franklin Gothic Demi Cond"/>
                <a:cs typeface="Franklin Gothic Demi Cond"/>
              </a:rPr>
              <a:t>et MassBiologics</a:t>
            </a:r>
            <a:endParaRPr lang="es-PE" sz="600" dirty="0">
              <a:latin typeface="Franklin Gothic Demi Cond" panose="020B0706030402020204" pitchFamily="34" charset="0"/>
            </a:endParaRPr>
          </a:p>
        </p:txBody>
      </p:sp>
      <p:sp>
        <p:nvSpPr>
          <p:cNvPr id="40" name="CuadroTexto 39"/>
          <p:cNvSpPr txBox="1"/>
          <p:nvPr/>
        </p:nvSpPr>
        <p:spPr>
          <a:xfrm>
            <a:off x="6921999" y="5716555"/>
            <a:ext cx="488411" cy="36576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Oak Crest </a:t>
            </a:r>
          </a:p>
          <a:p>
            <a:pPr algn="ctr"/>
            <a:r>
              <a:rPr lang="fr-FR" sz="600" b="0" i="0" strike="noStrike" cap="none" spc="0" baseline="0" dirty="0">
                <a:solidFill>
                  <a:srgbClr val="000000"/>
                </a:solidFill>
                <a:effectLst/>
                <a:latin typeface="Franklin Gothic Demi Cond"/>
                <a:ea typeface="Franklin Gothic Demi Cond"/>
                <a:cs typeface="Franklin Gothic Demi Cond"/>
              </a:rPr>
              <a:t>et University </a:t>
            </a:r>
          </a:p>
          <a:p>
            <a:pPr algn="ctr"/>
            <a:r>
              <a:rPr lang="fr-FR" sz="600" b="0" i="0" strike="noStrike" cap="none" spc="0" baseline="0" dirty="0">
                <a:solidFill>
                  <a:srgbClr val="000000"/>
                </a:solidFill>
                <a:effectLst/>
                <a:latin typeface="Franklin Gothic Demi Cond"/>
                <a:ea typeface="Franklin Gothic Demi Cond"/>
                <a:cs typeface="Franklin Gothic Demi Cond"/>
              </a:rPr>
              <a:t>of North Carolina</a:t>
            </a:r>
            <a:endParaRPr lang="es-PE" sz="600" dirty="0">
              <a:latin typeface="Franklin Gothic Demi Cond" panose="020B0706030402020204" pitchFamily="34" charset="0"/>
            </a:endParaRPr>
          </a:p>
        </p:txBody>
      </p:sp>
      <p:sp>
        <p:nvSpPr>
          <p:cNvPr id="41" name="CuadroTexto 40"/>
          <p:cNvSpPr txBox="1"/>
          <p:nvPr/>
        </p:nvSpPr>
        <p:spPr>
          <a:xfrm>
            <a:off x="7831163" y="5208476"/>
            <a:ext cx="138879"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IPM</a:t>
            </a:r>
            <a:endParaRPr lang="es-PE" sz="600" dirty="0">
              <a:latin typeface="Franklin Gothic Demi Cond" panose="020B0706030402020204" pitchFamily="34" charset="0"/>
            </a:endParaRPr>
          </a:p>
        </p:txBody>
      </p:sp>
      <p:sp>
        <p:nvSpPr>
          <p:cNvPr id="42" name="CuadroTexto 41"/>
          <p:cNvSpPr txBox="1"/>
          <p:nvPr/>
        </p:nvSpPr>
        <p:spPr>
          <a:xfrm>
            <a:off x="6535030" y="4728927"/>
            <a:ext cx="1459612" cy="198120"/>
          </a:xfrm>
          <a:prstGeom prst="rect">
            <a:avLst/>
          </a:prstGeom>
          <a:noFill/>
        </p:spPr>
        <p:txBody>
          <a:bodyPr wrap="square" lIns="0" tIns="0" rIns="0" bIns="0" rtlCol="0">
            <a:spAutoFit/>
          </a:bodyPr>
          <a:lstStyle/>
          <a:p>
            <a:r>
              <a:rPr lang="fr-FR" sz="650" b="0" i="0" strike="noStrike" cap="none" spc="0" baseline="0" dirty="0">
                <a:solidFill>
                  <a:srgbClr val="000000"/>
                </a:solidFill>
                <a:effectLst/>
                <a:latin typeface="Franklin Gothic Demi Cond"/>
                <a:ea typeface="Franklin Gothic Demi Cond"/>
                <a:cs typeface="Franklin Gothic Demi Cond"/>
              </a:rPr>
              <a:t>Technologies de prévention polyvalentes (MPT)</a:t>
            </a:r>
            <a:endParaRPr lang="es-PE" sz="650" dirty="0">
              <a:latin typeface="Franklin Gothic Demi Cond" panose="020B0706030402020204" pitchFamily="34" charset="0"/>
            </a:endParaRPr>
          </a:p>
        </p:txBody>
      </p:sp>
      <p:sp>
        <p:nvSpPr>
          <p:cNvPr id="43" name="CuadroTexto 42"/>
          <p:cNvSpPr txBox="1"/>
          <p:nvPr/>
        </p:nvSpPr>
        <p:spPr>
          <a:xfrm>
            <a:off x="7657334" y="3667103"/>
            <a:ext cx="138879"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IPM</a:t>
            </a:r>
            <a:endParaRPr lang="es-PE" sz="600" dirty="0">
              <a:latin typeface="Franklin Gothic Demi Cond" panose="020B0706030402020204" pitchFamily="34" charset="0"/>
            </a:endParaRPr>
          </a:p>
        </p:txBody>
      </p:sp>
      <p:sp>
        <p:nvSpPr>
          <p:cNvPr id="44" name="CuadroTexto 43"/>
          <p:cNvSpPr txBox="1"/>
          <p:nvPr/>
        </p:nvSpPr>
        <p:spPr>
          <a:xfrm>
            <a:off x="8014523" y="3257382"/>
            <a:ext cx="156746"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Orion</a:t>
            </a:r>
            <a:endParaRPr lang="es-PE" sz="600" dirty="0">
              <a:latin typeface="Franklin Gothic Demi Cond" panose="020B0706030402020204" pitchFamily="34" charset="0"/>
            </a:endParaRPr>
          </a:p>
        </p:txBody>
      </p:sp>
      <p:sp>
        <p:nvSpPr>
          <p:cNvPr id="45" name="CuadroTexto 44"/>
          <p:cNvSpPr txBox="1"/>
          <p:nvPr/>
        </p:nvSpPr>
        <p:spPr>
          <a:xfrm>
            <a:off x="7586253" y="3238109"/>
            <a:ext cx="254790" cy="27432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Johns Hopkins</a:t>
            </a:r>
            <a:endParaRPr lang="es-PE" sz="600" dirty="0">
              <a:latin typeface="Franklin Gothic Demi Cond" panose="020B0706030402020204" pitchFamily="34" charset="0"/>
            </a:endParaRPr>
          </a:p>
        </p:txBody>
      </p:sp>
      <p:sp>
        <p:nvSpPr>
          <p:cNvPr id="46" name="CuadroTexto 45"/>
          <p:cNvSpPr txBox="1"/>
          <p:nvPr/>
        </p:nvSpPr>
        <p:spPr>
          <a:xfrm>
            <a:off x="7995428" y="3667103"/>
            <a:ext cx="195716"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Merck</a:t>
            </a:r>
            <a:endParaRPr lang="es-PE" sz="600" dirty="0">
              <a:latin typeface="Franklin Gothic Demi Cond" panose="020B0706030402020204" pitchFamily="34" charset="0"/>
            </a:endParaRPr>
          </a:p>
        </p:txBody>
      </p:sp>
      <p:sp>
        <p:nvSpPr>
          <p:cNvPr id="47" name="CuadroTexto 46"/>
          <p:cNvSpPr txBox="1"/>
          <p:nvPr/>
        </p:nvSpPr>
        <p:spPr>
          <a:xfrm>
            <a:off x="7910323" y="4042069"/>
            <a:ext cx="360384" cy="27432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University of Pittsburgh</a:t>
            </a:r>
            <a:endParaRPr lang="es-PE" sz="600" dirty="0">
              <a:latin typeface="Franklin Gothic Demi Cond" panose="020B0706030402020204" pitchFamily="34" charset="0"/>
            </a:endParaRPr>
          </a:p>
        </p:txBody>
      </p:sp>
      <p:sp>
        <p:nvSpPr>
          <p:cNvPr id="48" name="CuadroTexto 47"/>
          <p:cNvSpPr txBox="1"/>
          <p:nvPr/>
        </p:nvSpPr>
        <p:spPr>
          <a:xfrm>
            <a:off x="7725172" y="4495082"/>
            <a:ext cx="360384" cy="27432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University of Pittsburgh</a:t>
            </a:r>
            <a:endParaRPr lang="es-PE" sz="600" dirty="0">
              <a:latin typeface="Franklin Gothic Demi Cond" panose="020B0706030402020204" pitchFamily="34" charset="0"/>
            </a:endParaRPr>
          </a:p>
        </p:txBody>
      </p:sp>
      <p:sp>
        <p:nvSpPr>
          <p:cNvPr id="49" name="CuadroTexto 48"/>
          <p:cNvSpPr txBox="1"/>
          <p:nvPr/>
        </p:nvSpPr>
        <p:spPr>
          <a:xfrm>
            <a:off x="7525492" y="4046625"/>
            <a:ext cx="360384" cy="182880"/>
          </a:xfrm>
          <a:prstGeom prst="rect">
            <a:avLst/>
          </a:prstGeom>
          <a:noFill/>
        </p:spPr>
        <p:txBody>
          <a:bodyPr wrap="square" lIns="0" tIns="0" rIns="0" bIns="0" rtlCol="0">
            <a:spAutoFit/>
          </a:bodyPr>
          <a:lstStyle/>
          <a:p>
            <a:pPr algn="ctr"/>
            <a:r>
              <a:rPr lang="fr-FR" sz="600" b="0" i="0" strike="noStrike" cap="none" spc="0" baseline="0" dirty="0">
                <a:solidFill>
                  <a:srgbClr val="000000"/>
                </a:solidFill>
                <a:effectLst/>
                <a:latin typeface="Franklin Gothic Demi Cond"/>
                <a:ea typeface="Franklin Gothic Demi Cond"/>
                <a:cs typeface="Franklin Gothic Demi Cond"/>
              </a:rPr>
              <a:t>Oak Crest /CAPRISA</a:t>
            </a:r>
            <a:endParaRPr lang="es-PE" sz="600" dirty="0">
              <a:latin typeface="Franklin Gothic Demi Cond" panose="020B0706030402020204" pitchFamily="34" charset="0"/>
            </a:endParaRPr>
          </a:p>
        </p:txBody>
      </p:sp>
      <p:sp>
        <p:nvSpPr>
          <p:cNvPr id="50" name="CuadroTexto 49"/>
          <p:cNvSpPr txBox="1"/>
          <p:nvPr/>
        </p:nvSpPr>
        <p:spPr>
          <a:xfrm>
            <a:off x="8519369" y="3255001"/>
            <a:ext cx="138879"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IPM</a:t>
            </a:r>
            <a:endParaRPr lang="es-PE" sz="600" dirty="0">
              <a:latin typeface="Franklin Gothic Demi Cond" panose="020B0706030402020204" pitchFamily="34" charset="0"/>
            </a:endParaRPr>
          </a:p>
        </p:txBody>
      </p:sp>
      <p:sp>
        <p:nvSpPr>
          <p:cNvPr id="51" name="CuadroTexto 50"/>
          <p:cNvSpPr txBox="1"/>
          <p:nvPr/>
        </p:nvSpPr>
        <p:spPr>
          <a:xfrm>
            <a:off x="9006348" y="3252619"/>
            <a:ext cx="138879"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IPM</a:t>
            </a:r>
            <a:endParaRPr lang="es-PE" sz="600" dirty="0">
              <a:latin typeface="Franklin Gothic Demi Cond" panose="020B0706030402020204" pitchFamily="34" charset="0"/>
            </a:endParaRPr>
          </a:p>
        </p:txBody>
      </p:sp>
      <p:sp>
        <p:nvSpPr>
          <p:cNvPr id="7" name="CuadroTexto 6"/>
          <p:cNvSpPr txBox="1"/>
          <p:nvPr/>
        </p:nvSpPr>
        <p:spPr>
          <a:xfrm>
            <a:off x="8434027" y="3325904"/>
            <a:ext cx="304800" cy="91440"/>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3 mois</a:t>
            </a:r>
            <a:endParaRPr lang="es-PE" sz="600" i="1" dirty="0">
              <a:latin typeface="Avenir Next Condensed Medium" panose="020B0606020202020204" pitchFamily="34" charset="0"/>
            </a:endParaRPr>
          </a:p>
        </p:txBody>
      </p:sp>
      <p:sp>
        <p:nvSpPr>
          <p:cNvPr id="53" name="CuadroTexto 52"/>
          <p:cNvSpPr txBox="1"/>
          <p:nvPr/>
        </p:nvSpPr>
        <p:spPr>
          <a:xfrm>
            <a:off x="8921006" y="3321142"/>
            <a:ext cx="304800" cy="91440"/>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1 mois</a:t>
            </a:r>
            <a:endParaRPr lang="es-PE" sz="600" i="1" dirty="0">
              <a:latin typeface="Avenir Next Condensed Medium" panose="020B0606020202020204" pitchFamily="34" charset="0"/>
            </a:endParaRPr>
          </a:p>
        </p:txBody>
      </p:sp>
      <p:sp>
        <p:nvSpPr>
          <p:cNvPr id="54" name="CuadroTexto 53"/>
          <p:cNvSpPr txBox="1"/>
          <p:nvPr/>
        </p:nvSpPr>
        <p:spPr>
          <a:xfrm>
            <a:off x="8921006" y="3882400"/>
            <a:ext cx="304800" cy="91440"/>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1 mois</a:t>
            </a:r>
            <a:endParaRPr lang="es-PE" sz="600" i="1" dirty="0">
              <a:latin typeface="Avenir Next Condensed Medium" panose="020B0606020202020204" pitchFamily="34" charset="0"/>
            </a:endParaRPr>
          </a:p>
        </p:txBody>
      </p:sp>
      <p:sp>
        <p:nvSpPr>
          <p:cNvPr id="55" name="CuadroTexto 54"/>
          <p:cNvSpPr txBox="1"/>
          <p:nvPr/>
        </p:nvSpPr>
        <p:spPr>
          <a:xfrm>
            <a:off x="9250823" y="3328061"/>
            <a:ext cx="304800" cy="91440"/>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2 mois</a:t>
            </a:r>
            <a:endParaRPr lang="es-PE" sz="600" i="1" dirty="0">
              <a:latin typeface="Avenir Next Condensed Medium" panose="020B0606020202020204" pitchFamily="34" charset="0"/>
            </a:endParaRPr>
          </a:p>
        </p:txBody>
      </p:sp>
      <p:sp>
        <p:nvSpPr>
          <p:cNvPr id="56" name="CuadroTexto 55"/>
          <p:cNvSpPr txBox="1"/>
          <p:nvPr/>
        </p:nvSpPr>
        <p:spPr>
          <a:xfrm>
            <a:off x="9262002" y="3889153"/>
            <a:ext cx="304800" cy="91440"/>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6 mois</a:t>
            </a:r>
            <a:endParaRPr lang="es-PE" sz="600" i="1" dirty="0">
              <a:latin typeface="Avenir Next Condensed Medium" panose="020B0606020202020204" pitchFamily="34" charset="0"/>
            </a:endParaRPr>
          </a:p>
        </p:txBody>
      </p:sp>
      <p:sp>
        <p:nvSpPr>
          <p:cNvPr id="57" name="CuadroTexto 56"/>
          <p:cNvSpPr txBox="1"/>
          <p:nvPr/>
        </p:nvSpPr>
        <p:spPr>
          <a:xfrm>
            <a:off x="9257240" y="3250239"/>
            <a:ext cx="321391" cy="9144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GSK/ViiV</a:t>
            </a:r>
            <a:endParaRPr lang="es-PE" sz="600" dirty="0">
              <a:latin typeface="Franklin Gothic Demi Cond" panose="020B0706030402020204" pitchFamily="34" charset="0"/>
            </a:endParaRPr>
          </a:p>
        </p:txBody>
      </p:sp>
      <p:sp>
        <p:nvSpPr>
          <p:cNvPr id="58" name="CuadroTexto 57"/>
          <p:cNvSpPr txBox="1"/>
          <p:nvPr/>
        </p:nvSpPr>
        <p:spPr>
          <a:xfrm>
            <a:off x="9308991" y="3811331"/>
            <a:ext cx="206059"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Gilead</a:t>
            </a:r>
            <a:endParaRPr lang="es-PE" sz="600" dirty="0">
              <a:latin typeface="Franklin Gothic Demi Cond" panose="020B0706030402020204" pitchFamily="34" charset="0"/>
            </a:endParaRPr>
          </a:p>
        </p:txBody>
      </p:sp>
      <p:sp>
        <p:nvSpPr>
          <p:cNvPr id="59" name="CuadroTexto 58"/>
          <p:cNvSpPr txBox="1"/>
          <p:nvPr/>
        </p:nvSpPr>
        <p:spPr>
          <a:xfrm>
            <a:off x="8965886" y="3809118"/>
            <a:ext cx="206059"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Merck</a:t>
            </a:r>
            <a:endParaRPr lang="es-PE" sz="600" dirty="0">
              <a:latin typeface="Franklin Gothic Demi Cond" panose="020B0706030402020204" pitchFamily="34" charset="0"/>
            </a:endParaRPr>
          </a:p>
        </p:txBody>
      </p:sp>
      <p:sp>
        <p:nvSpPr>
          <p:cNvPr id="60" name="CuadroTexto 59"/>
          <p:cNvSpPr txBox="1"/>
          <p:nvPr/>
        </p:nvSpPr>
        <p:spPr>
          <a:xfrm>
            <a:off x="9147793" y="4346480"/>
            <a:ext cx="206059" cy="182880"/>
          </a:xfrm>
          <a:prstGeom prst="rect">
            <a:avLst/>
          </a:prstGeom>
          <a:noFill/>
        </p:spPr>
        <p:txBody>
          <a:bodyPr wrap="square" lIns="0" tIns="0" rIns="0" bIns="0" rtlCol="0">
            <a:spAutoFit/>
          </a:bodyPr>
          <a:lstStyle/>
          <a:p>
            <a:r>
              <a:rPr lang="fr-FR" sz="600" b="0" i="0" strike="noStrike" cap="none" spc="0" baseline="0" dirty="0">
                <a:solidFill>
                  <a:srgbClr val="000000"/>
                </a:solidFill>
                <a:effectLst/>
                <a:latin typeface="Franklin Gothic Demi Cond"/>
                <a:ea typeface="Franklin Gothic Demi Cond"/>
                <a:cs typeface="Franklin Gothic Demi Cond"/>
              </a:rPr>
              <a:t>Gilead</a:t>
            </a:r>
            <a:endParaRPr lang="es-PE" sz="600" dirty="0">
              <a:latin typeface="Franklin Gothic Demi Cond" panose="020B0706030402020204" pitchFamily="34" charset="0"/>
            </a:endParaRPr>
          </a:p>
        </p:txBody>
      </p:sp>
      <p:sp>
        <p:nvSpPr>
          <p:cNvPr id="61" name="CuadroTexto 60"/>
          <p:cNvSpPr txBox="1"/>
          <p:nvPr/>
        </p:nvSpPr>
        <p:spPr>
          <a:xfrm>
            <a:off x="8965885" y="4419386"/>
            <a:ext cx="577235" cy="92333"/>
          </a:xfrm>
          <a:prstGeom prst="rect">
            <a:avLst/>
          </a:prstGeom>
          <a:noFill/>
        </p:spPr>
        <p:txBody>
          <a:bodyPr wrap="square" lIns="0" tIns="0" rIns="0" bIns="0" rtlCol="0">
            <a:spAutoFit/>
          </a:bodyPr>
          <a:lstStyle/>
          <a:p>
            <a:r>
              <a:rPr lang="fr-FR" sz="600" b="0" i="1" strike="noStrike" cap="none" spc="0" baseline="0" dirty="0">
                <a:solidFill>
                  <a:srgbClr val="000000"/>
                </a:solidFill>
                <a:effectLst/>
                <a:latin typeface="Avenir Next Condensed Medium"/>
                <a:ea typeface="Avenir Next Condensed Medium"/>
                <a:cs typeface="Avenir Next Condensed Medium"/>
              </a:rPr>
              <a:t>Quotidiennement</a:t>
            </a:r>
            <a:endParaRPr lang="es-PE" sz="600" i="1" dirty="0">
              <a:latin typeface="Avenir Next Condensed Medium" panose="020B0606020202020204" pitchFamily="34" charset="0"/>
            </a:endParaRPr>
          </a:p>
        </p:txBody>
      </p:sp>
      <p:sp>
        <p:nvSpPr>
          <p:cNvPr id="62" name="CuadroTexto 61"/>
          <p:cNvSpPr txBox="1"/>
          <p:nvPr/>
        </p:nvSpPr>
        <p:spPr>
          <a:xfrm>
            <a:off x="8937467" y="5400824"/>
            <a:ext cx="669520" cy="754380"/>
          </a:xfrm>
          <a:prstGeom prst="rect">
            <a:avLst/>
          </a:prstGeom>
          <a:noFill/>
        </p:spPr>
        <p:txBody>
          <a:bodyPr wrap="square" lIns="0" tIns="0" rIns="0" bIns="0" rtlCol="0">
            <a:spAutoFit/>
          </a:bodyPr>
          <a:lstStyle/>
          <a:p>
            <a:r>
              <a:rPr lang="fr-FR" sz="550" b="0" i="1" strike="noStrike" cap="none" spc="0" baseline="0" dirty="0">
                <a:solidFill>
                  <a:srgbClr val="000000"/>
                </a:solidFill>
                <a:effectLst/>
                <a:latin typeface="Avenir Next Condensed Medium"/>
                <a:ea typeface="Avenir Next Condensed Medium"/>
                <a:cs typeface="Avenir Next Condensed Medium"/>
              </a:rPr>
              <a:t>Les composants de cette double pilule sont approuvés </a:t>
            </a:r>
          </a:p>
          <a:p>
            <a:r>
              <a:rPr lang="fr-FR" sz="550" b="0" i="1" strike="noStrike" cap="none" spc="0" baseline="0" dirty="0">
                <a:solidFill>
                  <a:srgbClr val="000000"/>
                </a:solidFill>
                <a:effectLst/>
                <a:latin typeface="Avenir Next Condensed Medium"/>
                <a:ea typeface="Avenir Next Condensed Medium"/>
                <a:cs typeface="Avenir Next Condensed Medium"/>
              </a:rPr>
              <a:t>mais l’association médicamenteuse</a:t>
            </a:r>
            <a:endParaRPr lang="es-ES" sz="550" i="1" dirty="0">
              <a:latin typeface="Avenir Next Condensed Medium" panose="020B0606020202020204" pitchFamily="34" charset="0"/>
            </a:endParaRPr>
          </a:p>
          <a:p>
            <a:r>
              <a:rPr lang="fr-FR" sz="550" b="0" i="1" strike="noStrike" cap="none" spc="0" baseline="0" dirty="0">
                <a:solidFill>
                  <a:srgbClr val="000000"/>
                </a:solidFill>
                <a:effectLst/>
                <a:latin typeface="Avenir Next Condensed Medium"/>
                <a:ea typeface="Avenir Next Condensed Medium"/>
                <a:cs typeface="Avenir Next Condensed Medium"/>
              </a:rPr>
              <a:t>ne l’est pas. Elle ne suit donc pas la voie traditionnelle de la phase 1-3 de R&amp;D.</a:t>
            </a:r>
            <a:endParaRPr lang="es-PE" sz="550" i="1" dirty="0">
              <a:latin typeface="Avenir Next Condensed Medium" panose="020B0606020202020204" pitchFamily="34" charset="0"/>
            </a:endParaRPr>
          </a:p>
        </p:txBody>
      </p:sp>
      <p:sp>
        <p:nvSpPr>
          <p:cNvPr id="63" name="CuadroTexto 62"/>
          <p:cNvSpPr txBox="1"/>
          <p:nvPr/>
        </p:nvSpPr>
        <p:spPr>
          <a:xfrm>
            <a:off x="9033472" y="5174214"/>
            <a:ext cx="362321" cy="251460"/>
          </a:xfrm>
          <a:prstGeom prst="rect">
            <a:avLst/>
          </a:prstGeom>
          <a:noFill/>
        </p:spPr>
        <p:txBody>
          <a:bodyPr wrap="square" lIns="0" tIns="0" rIns="0" bIns="0" rtlCol="0">
            <a:spAutoFit/>
          </a:bodyPr>
          <a:lstStyle/>
          <a:p>
            <a:pPr algn="ctr"/>
            <a:r>
              <a:rPr lang="fr-FR" sz="550" b="0" i="0" strike="noStrike" cap="none" spc="0" baseline="0" dirty="0">
                <a:solidFill>
                  <a:srgbClr val="000000"/>
                </a:solidFill>
                <a:effectLst/>
                <a:latin typeface="Franklin Gothic Demi Cond"/>
                <a:ea typeface="Franklin Gothic Demi Cond"/>
                <a:cs typeface="Franklin Gothic Demi Cond"/>
              </a:rPr>
              <a:t>Pop Council et Mylan</a:t>
            </a:r>
            <a:endParaRPr lang="es-PE" sz="550" dirty="0">
              <a:latin typeface="Franklin Gothic Demi Cond" panose="020B0706030402020204" pitchFamily="34" charset="0"/>
            </a:endParaRPr>
          </a:p>
        </p:txBody>
      </p:sp>
      <p:sp>
        <p:nvSpPr>
          <p:cNvPr id="65" name="CuadroTexto 64"/>
          <p:cNvSpPr txBox="1"/>
          <p:nvPr/>
        </p:nvSpPr>
        <p:spPr>
          <a:xfrm>
            <a:off x="9926839" y="2866354"/>
            <a:ext cx="422372" cy="84639"/>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Pilules orales</a:t>
            </a:r>
            <a:endParaRPr lang="es-PE" sz="550" dirty="0">
              <a:latin typeface="Franklin Gothic Medium Cond" panose="020B0606030402020204" pitchFamily="34" charset="0"/>
            </a:endParaRPr>
          </a:p>
        </p:txBody>
      </p:sp>
      <p:sp>
        <p:nvSpPr>
          <p:cNvPr id="66" name="CuadroTexto 65"/>
          <p:cNvSpPr txBox="1"/>
          <p:nvPr/>
        </p:nvSpPr>
        <p:spPr>
          <a:xfrm>
            <a:off x="9929220" y="3146351"/>
            <a:ext cx="294588" cy="167640"/>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Gel vaginal</a:t>
            </a:r>
            <a:endParaRPr lang="es-PE" sz="550" dirty="0">
              <a:latin typeface="Franklin Gothic Medium Cond" panose="020B0606030402020204" pitchFamily="34" charset="0"/>
            </a:endParaRPr>
          </a:p>
        </p:txBody>
      </p:sp>
      <p:sp>
        <p:nvSpPr>
          <p:cNvPr id="67" name="CuadroTexto 66"/>
          <p:cNvSpPr txBox="1"/>
          <p:nvPr/>
        </p:nvSpPr>
        <p:spPr>
          <a:xfrm>
            <a:off x="9922497" y="3413475"/>
            <a:ext cx="416915" cy="84639"/>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Anneau vaginal</a:t>
            </a:r>
            <a:endParaRPr lang="es-PE" sz="550" dirty="0">
              <a:latin typeface="Franklin Gothic Medium Cond" panose="020B0606030402020204" pitchFamily="34" charset="0"/>
            </a:endParaRPr>
          </a:p>
        </p:txBody>
      </p:sp>
      <p:sp>
        <p:nvSpPr>
          <p:cNvPr id="68" name="CuadroTexto 67"/>
          <p:cNvSpPr txBox="1"/>
          <p:nvPr/>
        </p:nvSpPr>
        <p:spPr>
          <a:xfrm>
            <a:off x="9932021" y="3674797"/>
            <a:ext cx="309491" cy="167640"/>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Film vaginal</a:t>
            </a:r>
            <a:endParaRPr lang="es-PE" sz="550" dirty="0">
              <a:latin typeface="Franklin Gothic Medium Cond" panose="020B0606030402020204" pitchFamily="34" charset="0"/>
            </a:endParaRPr>
          </a:p>
        </p:txBody>
      </p:sp>
      <p:sp>
        <p:nvSpPr>
          <p:cNvPr id="69" name="CuadroTexto 68"/>
          <p:cNvSpPr txBox="1"/>
          <p:nvPr/>
        </p:nvSpPr>
        <p:spPr>
          <a:xfrm>
            <a:off x="9932701" y="3939166"/>
            <a:ext cx="374451" cy="84639"/>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Lavement</a:t>
            </a:r>
            <a:endParaRPr lang="es-PE" sz="550" dirty="0">
              <a:latin typeface="Franklin Gothic Medium Cond" panose="020B0606030402020204" pitchFamily="34" charset="0"/>
            </a:endParaRPr>
          </a:p>
        </p:txBody>
      </p:sp>
      <p:sp>
        <p:nvSpPr>
          <p:cNvPr id="70" name="CuadroTexto 69"/>
          <p:cNvSpPr txBox="1"/>
          <p:nvPr/>
        </p:nvSpPr>
        <p:spPr>
          <a:xfrm>
            <a:off x="9929219" y="4172978"/>
            <a:ext cx="374451" cy="84639"/>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Insert vaginal</a:t>
            </a:r>
            <a:endParaRPr lang="es-PE" sz="550" dirty="0">
              <a:latin typeface="Franklin Gothic Medium Cond" panose="020B0606030402020204" pitchFamily="34" charset="0"/>
            </a:endParaRPr>
          </a:p>
        </p:txBody>
      </p:sp>
      <p:sp>
        <p:nvSpPr>
          <p:cNvPr id="71" name="CuadroTexto 70"/>
          <p:cNvSpPr txBox="1"/>
          <p:nvPr/>
        </p:nvSpPr>
        <p:spPr>
          <a:xfrm>
            <a:off x="9931601" y="4448887"/>
            <a:ext cx="379211" cy="335280"/>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Insert muqueux non spécifique</a:t>
            </a:r>
            <a:endParaRPr lang="es-PE" sz="550" dirty="0">
              <a:latin typeface="Franklin Gothic Medium Cond" panose="020B0606030402020204" pitchFamily="34" charset="0"/>
            </a:endParaRPr>
          </a:p>
        </p:txBody>
      </p:sp>
      <p:sp>
        <p:nvSpPr>
          <p:cNvPr id="72" name="CuadroTexto 71"/>
          <p:cNvSpPr txBox="1"/>
          <p:nvPr/>
        </p:nvSpPr>
        <p:spPr>
          <a:xfrm>
            <a:off x="9927941" y="4724796"/>
            <a:ext cx="452927" cy="169277"/>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Injection intramusculaire</a:t>
            </a:r>
            <a:endParaRPr lang="es-PE" sz="550" dirty="0">
              <a:latin typeface="Franklin Gothic Medium Cond" panose="020B0606030402020204" pitchFamily="34" charset="0"/>
            </a:endParaRPr>
          </a:p>
        </p:txBody>
      </p:sp>
      <p:sp>
        <p:nvSpPr>
          <p:cNvPr id="73" name="CuadroTexto 72"/>
          <p:cNvSpPr txBox="1"/>
          <p:nvPr/>
        </p:nvSpPr>
        <p:spPr>
          <a:xfrm>
            <a:off x="9925915" y="4995789"/>
            <a:ext cx="452927" cy="84639"/>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Patch microarray</a:t>
            </a:r>
            <a:endParaRPr lang="es-PE" sz="550" dirty="0">
              <a:latin typeface="Franklin Gothic Medium Cond" panose="020B0606030402020204" pitchFamily="34" charset="0"/>
            </a:endParaRPr>
          </a:p>
        </p:txBody>
      </p:sp>
      <p:sp>
        <p:nvSpPr>
          <p:cNvPr id="74" name="CuadroTexto 73"/>
          <p:cNvSpPr txBox="1"/>
          <p:nvPr/>
        </p:nvSpPr>
        <p:spPr>
          <a:xfrm>
            <a:off x="9922497" y="5264401"/>
            <a:ext cx="362321" cy="169277"/>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Injection sous-cutanée</a:t>
            </a:r>
            <a:endParaRPr lang="es-PE" sz="550" dirty="0">
              <a:latin typeface="Franklin Gothic Medium Cond" panose="020B0606030402020204" pitchFamily="34" charset="0"/>
            </a:endParaRPr>
          </a:p>
        </p:txBody>
      </p:sp>
      <p:sp>
        <p:nvSpPr>
          <p:cNvPr id="75" name="CuadroTexto 74"/>
          <p:cNvSpPr txBox="1"/>
          <p:nvPr/>
        </p:nvSpPr>
        <p:spPr>
          <a:xfrm>
            <a:off x="9922497" y="5573846"/>
            <a:ext cx="371647" cy="167640"/>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Diaphragme</a:t>
            </a:r>
            <a:endParaRPr lang="es-PE" sz="550" dirty="0">
              <a:latin typeface="Franklin Gothic Medium Cond" panose="020B0606030402020204" pitchFamily="34" charset="0"/>
            </a:endParaRPr>
          </a:p>
        </p:txBody>
      </p:sp>
      <p:sp>
        <p:nvSpPr>
          <p:cNvPr id="76" name="CuadroTexto 75"/>
          <p:cNvSpPr txBox="1"/>
          <p:nvPr/>
        </p:nvSpPr>
        <p:spPr>
          <a:xfrm>
            <a:off x="9926926" y="5841118"/>
            <a:ext cx="226725" cy="167640"/>
          </a:xfrm>
          <a:prstGeom prst="rect">
            <a:avLst/>
          </a:prstGeom>
          <a:noFill/>
        </p:spPr>
        <p:txBody>
          <a:bodyPr wrap="square" lIns="0" tIns="0" rIns="0" bIns="0" rtlCol="0">
            <a:spAutoFit/>
          </a:bodyPr>
          <a:lstStyle/>
          <a:p>
            <a:r>
              <a:rPr lang="fr-FR" sz="550" b="0" i="0" strike="noStrike" cap="none" spc="0" baseline="0" dirty="0">
                <a:solidFill>
                  <a:srgbClr val="000000"/>
                </a:solidFill>
                <a:effectLst/>
                <a:latin typeface="Franklin Gothic Medium Cond"/>
                <a:ea typeface="Franklin Gothic Medium Cond"/>
                <a:cs typeface="Franklin Gothic Medium Cond"/>
              </a:rPr>
              <a:t>Implant</a:t>
            </a:r>
            <a:endParaRPr lang="es-PE" sz="550" dirty="0">
              <a:latin typeface="Franklin Gothic Medium Cond" panose="020B0606030402020204" pitchFamily="34" charset="0"/>
            </a:endParaRPr>
          </a:p>
        </p:txBody>
      </p:sp>
      <p:sp>
        <p:nvSpPr>
          <p:cNvPr id="77" name="CuadroTexto 76"/>
          <p:cNvSpPr txBox="1"/>
          <p:nvPr/>
        </p:nvSpPr>
        <p:spPr>
          <a:xfrm>
            <a:off x="10665025" y="2859076"/>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Aciclovir-Zovirax</a:t>
            </a:r>
            <a:endParaRPr lang="es-PE" sz="500" dirty="0">
              <a:latin typeface="Franklin Gothic Medium Cond" panose="020B0606030402020204" pitchFamily="34" charset="0"/>
            </a:endParaRPr>
          </a:p>
        </p:txBody>
      </p:sp>
      <p:sp>
        <p:nvSpPr>
          <p:cNvPr id="78" name="CuadroTexto 77"/>
          <p:cNvSpPr txBox="1"/>
          <p:nvPr/>
        </p:nvSpPr>
        <p:spPr>
          <a:xfrm>
            <a:off x="10665024" y="3154046"/>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Amphora</a:t>
            </a:r>
            <a:endParaRPr lang="es-PE" sz="500" dirty="0">
              <a:latin typeface="Franklin Gothic Medium Cond" panose="020B0606030402020204" pitchFamily="34" charset="0"/>
            </a:endParaRPr>
          </a:p>
        </p:txBody>
      </p:sp>
      <p:sp>
        <p:nvSpPr>
          <p:cNvPr id="79" name="CuadroTexto 78"/>
          <p:cNvSpPr txBox="1"/>
          <p:nvPr/>
        </p:nvSpPr>
        <p:spPr>
          <a:xfrm>
            <a:off x="10655349" y="3321142"/>
            <a:ext cx="373432" cy="230832"/>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Anticorps à large spectre de neutralisation</a:t>
            </a:r>
            <a:endParaRPr lang="es-PE" sz="500" dirty="0">
              <a:latin typeface="Franklin Gothic Medium Cond" panose="020B0606030402020204" pitchFamily="34" charset="0"/>
            </a:endParaRPr>
          </a:p>
        </p:txBody>
      </p:sp>
      <p:sp>
        <p:nvSpPr>
          <p:cNvPr id="80" name="CuadroTexto 79"/>
          <p:cNvSpPr txBox="1"/>
          <p:nvPr/>
        </p:nvSpPr>
        <p:spPr>
          <a:xfrm>
            <a:off x="10671538" y="3566111"/>
            <a:ext cx="329837"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Cabotégravir/GSK 744</a:t>
            </a:r>
            <a:endParaRPr lang="es-PE" sz="500" dirty="0">
              <a:latin typeface="Franklin Gothic Medium Cond" panose="020B0606030402020204" pitchFamily="34" charset="0"/>
            </a:endParaRPr>
          </a:p>
        </p:txBody>
      </p:sp>
      <p:sp>
        <p:nvSpPr>
          <p:cNvPr id="81" name="CuadroTexto 80"/>
          <p:cNvSpPr txBox="1"/>
          <p:nvPr/>
        </p:nvSpPr>
        <p:spPr>
          <a:xfrm>
            <a:off x="10662642" y="3846309"/>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Dapivirine</a:t>
            </a:r>
            <a:endParaRPr lang="es-PE" sz="500" dirty="0">
              <a:latin typeface="Franklin Gothic Medium Cond" panose="020B0606030402020204" pitchFamily="34" charset="0"/>
            </a:endParaRPr>
          </a:p>
        </p:txBody>
      </p:sp>
      <p:sp>
        <p:nvSpPr>
          <p:cNvPr id="82" name="CuadroTexto 81"/>
          <p:cNvSpPr txBox="1"/>
          <p:nvPr/>
        </p:nvSpPr>
        <p:spPr>
          <a:xfrm>
            <a:off x="10669638" y="3993916"/>
            <a:ext cx="290288" cy="230832"/>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Différents médicaments à l’étude</a:t>
            </a:r>
            <a:endParaRPr lang="es-PE" sz="500" dirty="0">
              <a:latin typeface="Franklin Gothic Medium Cond" panose="020B0606030402020204" pitchFamily="34" charset="0"/>
            </a:endParaRPr>
          </a:p>
        </p:txBody>
      </p:sp>
      <p:sp>
        <p:nvSpPr>
          <p:cNvPr id="83" name="CuadroTexto 82"/>
          <p:cNvSpPr txBox="1"/>
          <p:nvPr/>
        </p:nvSpPr>
        <p:spPr>
          <a:xfrm>
            <a:off x="10663091" y="4298324"/>
            <a:ext cx="294454"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Dolutégravir</a:t>
            </a:r>
            <a:endParaRPr lang="es-PE" sz="500" dirty="0">
              <a:latin typeface="Franklin Gothic Medium Cond" panose="020B0606030402020204" pitchFamily="34" charset="0"/>
            </a:endParaRPr>
          </a:p>
        </p:txBody>
      </p:sp>
      <p:sp>
        <p:nvSpPr>
          <p:cNvPr id="84" name="CuadroTexto 83"/>
          <p:cNvSpPr txBox="1"/>
          <p:nvPr/>
        </p:nvSpPr>
        <p:spPr>
          <a:xfrm>
            <a:off x="10662642" y="4484921"/>
            <a:ext cx="254848" cy="2286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DS003 (BMS793)</a:t>
            </a:r>
            <a:endParaRPr lang="es-PE" sz="500" dirty="0">
              <a:latin typeface="Franklin Gothic Medium Cond" panose="020B0606030402020204" pitchFamily="34" charset="0"/>
            </a:endParaRPr>
          </a:p>
        </p:txBody>
      </p:sp>
      <p:sp>
        <p:nvSpPr>
          <p:cNvPr id="85" name="CuadroTexto 84"/>
          <p:cNvSpPr txBox="1"/>
          <p:nvPr/>
        </p:nvSpPr>
        <p:spPr>
          <a:xfrm>
            <a:off x="10664876" y="4756251"/>
            <a:ext cx="254848"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Elvitégravir</a:t>
            </a:r>
            <a:endParaRPr lang="es-PE" sz="500" dirty="0">
              <a:latin typeface="Franklin Gothic Medium Cond" panose="020B0606030402020204" pitchFamily="34" charset="0"/>
            </a:endParaRPr>
          </a:p>
        </p:txBody>
      </p:sp>
      <p:sp>
        <p:nvSpPr>
          <p:cNvPr id="86" name="CuadroTexto 85"/>
          <p:cNvSpPr txBox="1"/>
          <p:nvPr/>
        </p:nvSpPr>
        <p:spPr>
          <a:xfrm>
            <a:off x="10664876" y="4971550"/>
            <a:ext cx="360312"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Éthinylestradiol</a:t>
            </a:r>
            <a:endParaRPr lang="es-PE" sz="500" dirty="0">
              <a:latin typeface="Franklin Gothic Medium Cond" panose="020B0606030402020204" pitchFamily="34" charset="0"/>
            </a:endParaRPr>
          </a:p>
        </p:txBody>
      </p:sp>
      <p:sp>
        <p:nvSpPr>
          <p:cNvPr id="87" name="CuadroTexto 86"/>
          <p:cNvSpPr txBox="1"/>
          <p:nvPr/>
        </p:nvSpPr>
        <p:spPr>
          <a:xfrm>
            <a:off x="10662642" y="5196619"/>
            <a:ext cx="310876"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Étonogestrel</a:t>
            </a:r>
            <a:endParaRPr lang="es-PE" sz="500" dirty="0">
              <a:latin typeface="Franklin Gothic Medium Cond" panose="020B0606030402020204" pitchFamily="34" charset="0"/>
            </a:endParaRPr>
          </a:p>
        </p:txBody>
      </p:sp>
      <p:sp>
        <p:nvSpPr>
          <p:cNvPr id="88" name="CuadroTexto 87"/>
          <p:cNvSpPr txBox="1"/>
          <p:nvPr/>
        </p:nvSpPr>
        <p:spPr>
          <a:xfrm>
            <a:off x="10660680" y="5411918"/>
            <a:ext cx="310876" cy="76944"/>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Griffithsine</a:t>
            </a:r>
            <a:endParaRPr lang="es-PE" sz="500" dirty="0">
              <a:latin typeface="Franklin Gothic Medium Cond" panose="020B0606030402020204" pitchFamily="34" charset="0"/>
            </a:endParaRPr>
          </a:p>
        </p:txBody>
      </p:sp>
      <p:sp>
        <p:nvSpPr>
          <p:cNvPr id="89" name="CuadroTexto 88"/>
          <p:cNvSpPr txBox="1"/>
          <p:nvPr/>
        </p:nvSpPr>
        <p:spPr>
          <a:xfrm>
            <a:off x="10664876" y="5642934"/>
            <a:ext cx="256927" cy="762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Islatravir</a:t>
            </a:r>
            <a:endParaRPr lang="es-PE" sz="500" dirty="0">
              <a:latin typeface="Franklin Gothic Medium Cond" panose="020B0606030402020204" pitchFamily="34" charset="0"/>
            </a:endParaRPr>
          </a:p>
        </p:txBody>
      </p:sp>
      <p:sp>
        <p:nvSpPr>
          <p:cNvPr id="90" name="CuadroTexto 89"/>
          <p:cNvSpPr txBox="1"/>
          <p:nvPr/>
        </p:nvSpPr>
        <p:spPr>
          <a:xfrm>
            <a:off x="10664876" y="5892072"/>
            <a:ext cx="311843"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Lénacapavir</a:t>
            </a:r>
            <a:endParaRPr lang="es-PE" sz="500" dirty="0">
              <a:latin typeface="Franklin Gothic Medium Cond" panose="020B0606030402020204" pitchFamily="34" charset="0"/>
            </a:endParaRPr>
          </a:p>
        </p:txBody>
      </p:sp>
      <p:sp>
        <p:nvSpPr>
          <p:cNvPr id="91" name="CuadroTexto 90"/>
          <p:cNvSpPr txBox="1"/>
          <p:nvPr/>
        </p:nvSpPr>
        <p:spPr>
          <a:xfrm>
            <a:off x="11233844" y="2904698"/>
            <a:ext cx="386358"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Lévonorgestrel</a:t>
            </a:r>
            <a:endParaRPr lang="es-PE" sz="500" dirty="0">
              <a:latin typeface="Franklin Gothic Medium Cond" panose="020B0606030402020204" pitchFamily="34" charset="0"/>
            </a:endParaRPr>
          </a:p>
        </p:txBody>
      </p:sp>
      <p:sp>
        <p:nvSpPr>
          <p:cNvPr id="92" name="CuadroTexto 91"/>
          <p:cNvSpPr txBox="1"/>
          <p:nvPr/>
        </p:nvSpPr>
        <p:spPr>
          <a:xfrm>
            <a:off x="11233844" y="3121921"/>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Maraviroc</a:t>
            </a:r>
            <a:endParaRPr lang="es-PE" sz="500" dirty="0">
              <a:latin typeface="Franklin Gothic Medium Cond" panose="020B0606030402020204" pitchFamily="34" charset="0"/>
            </a:endParaRPr>
          </a:p>
        </p:txBody>
      </p:sp>
      <p:sp>
        <p:nvSpPr>
          <p:cNvPr id="93" name="CuadroTexto 92"/>
          <p:cNvSpPr txBox="1"/>
          <p:nvPr/>
        </p:nvSpPr>
        <p:spPr>
          <a:xfrm>
            <a:off x="11233843" y="3342134"/>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MK-2048</a:t>
            </a:r>
          </a:p>
        </p:txBody>
      </p:sp>
      <p:sp>
        <p:nvSpPr>
          <p:cNvPr id="94" name="CuadroTexto 93"/>
          <p:cNvSpPr txBox="1"/>
          <p:nvPr/>
        </p:nvSpPr>
        <p:spPr>
          <a:xfrm>
            <a:off x="11236501" y="3578240"/>
            <a:ext cx="290891" cy="2286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Anticorps monoclonal</a:t>
            </a:r>
            <a:endParaRPr lang="es-PE" sz="500" dirty="0">
              <a:latin typeface="Franklin Gothic Medium Cond" panose="020B0606030402020204" pitchFamily="34" charset="0"/>
            </a:endParaRPr>
          </a:p>
        </p:txBody>
      </p:sp>
      <p:sp>
        <p:nvSpPr>
          <p:cNvPr id="95" name="CuadroTexto 94"/>
          <p:cNvSpPr txBox="1"/>
          <p:nvPr/>
        </p:nvSpPr>
        <p:spPr>
          <a:xfrm>
            <a:off x="11233843" y="3835097"/>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OB-002H</a:t>
            </a:r>
          </a:p>
        </p:txBody>
      </p:sp>
      <p:sp>
        <p:nvSpPr>
          <p:cNvPr id="96" name="CuadroTexto 95"/>
          <p:cNvSpPr txBox="1"/>
          <p:nvPr/>
        </p:nvSpPr>
        <p:spPr>
          <a:xfrm>
            <a:off x="11233843" y="4057673"/>
            <a:ext cx="253005" cy="762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PC-1005</a:t>
            </a:r>
          </a:p>
        </p:txBody>
      </p:sp>
      <p:sp>
        <p:nvSpPr>
          <p:cNvPr id="97" name="CuadroTexto 96"/>
          <p:cNvSpPr txBox="1"/>
          <p:nvPr/>
        </p:nvSpPr>
        <p:spPr>
          <a:xfrm>
            <a:off x="11226397" y="4291889"/>
            <a:ext cx="253005" cy="762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Pritélivir</a:t>
            </a:r>
            <a:endParaRPr lang="es-ES" sz="500" dirty="0">
              <a:latin typeface="Franklin Gothic Medium Cond" panose="020B0606030402020204" pitchFamily="34" charset="0"/>
            </a:endParaRPr>
          </a:p>
        </p:txBody>
      </p:sp>
      <p:sp>
        <p:nvSpPr>
          <p:cNvPr id="98" name="CuadroTexto 97"/>
          <p:cNvSpPr txBox="1"/>
          <p:nvPr/>
        </p:nvSpPr>
        <p:spPr>
          <a:xfrm>
            <a:off x="11233842" y="4512653"/>
            <a:ext cx="329752" cy="76944"/>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Progestatif</a:t>
            </a:r>
            <a:endParaRPr lang="es-ES" sz="500" dirty="0">
              <a:latin typeface="Franklin Gothic Medium Cond" panose="020B0606030402020204" pitchFamily="34" charset="0"/>
            </a:endParaRPr>
          </a:p>
        </p:txBody>
      </p:sp>
      <p:sp>
        <p:nvSpPr>
          <p:cNvPr id="99" name="CuadroTexto 98"/>
          <p:cNvSpPr txBox="1"/>
          <p:nvPr/>
        </p:nvSpPr>
        <p:spPr>
          <a:xfrm>
            <a:off x="11236223" y="4735706"/>
            <a:ext cx="253005"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Ténofovir</a:t>
            </a:r>
            <a:endParaRPr lang="es-ES" sz="500" dirty="0">
              <a:latin typeface="Franklin Gothic Medium Cond" panose="020B0606030402020204" pitchFamily="34" charset="0"/>
            </a:endParaRPr>
          </a:p>
        </p:txBody>
      </p:sp>
      <p:sp>
        <p:nvSpPr>
          <p:cNvPr id="100" name="CuadroTexto 99"/>
          <p:cNvSpPr txBox="1"/>
          <p:nvPr/>
        </p:nvSpPr>
        <p:spPr>
          <a:xfrm>
            <a:off x="11233842" y="4920950"/>
            <a:ext cx="306295" cy="2286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Ténofovir alafénamide</a:t>
            </a:r>
            <a:endParaRPr lang="es-ES" sz="500" dirty="0">
              <a:latin typeface="Franklin Gothic Medium Cond" panose="020B0606030402020204" pitchFamily="34" charset="0"/>
            </a:endParaRPr>
          </a:p>
        </p:txBody>
      </p:sp>
      <p:sp>
        <p:nvSpPr>
          <p:cNvPr id="101" name="CuadroTexto 100"/>
          <p:cNvSpPr txBox="1"/>
          <p:nvPr/>
        </p:nvSpPr>
        <p:spPr>
          <a:xfrm>
            <a:off x="11233842" y="5114380"/>
            <a:ext cx="329752" cy="3048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Ténofovir alafénamide/emtricitabine</a:t>
            </a:r>
            <a:endParaRPr lang="es-ES" sz="500" dirty="0">
              <a:latin typeface="Franklin Gothic Medium Cond" panose="020B0606030402020204" pitchFamily="34" charset="0"/>
            </a:endParaRPr>
          </a:p>
        </p:txBody>
      </p:sp>
      <p:sp>
        <p:nvSpPr>
          <p:cNvPr id="102" name="CuadroTexto 101"/>
          <p:cNvSpPr txBox="1"/>
          <p:nvPr/>
        </p:nvSpPr>
        <p:spPr>
          <a:xfrm>
            <a:off x="11234198" y="5361627"/>
            <a:ext cx="436644" cy="207749"/>
          </a:xfrm>
          <a:prstGeom prst="rect">
            <a:avLst/>
          </a:prstGeom>
          <a:noFill/>
        </p:spPr>
        <p:txBody>
          <a:bodyPr wrap="square" lIns="0" tIns="0" rIns="0" bIns="0" rtlCol="0">
            <a:spAutoFit/>
          </a:bodyPr>
          <a:lstStyle/>
          <a:p>
            <a:r>
              <a:rPr lang="fr-FR" sz="450" b="0" i="0" strike="noStrike" cap="none" spc="0" baseline="0" dirty="0">
                <a:solidFill>
                  <a:srgbClr val="000000"/>
                </a:solidFill>
                <a:effectLst/>
                <a:latin typeface="Franklin Gothic Medium Cond"/>
                <a:ea typeface="Franklin Gothic Medium Cond"/>
                <a:cs typeface="Franklin Gothic Medium Cond"/>
              </a:rPr>
              <a:t>Fumarate de ténofovir disoproxil/ emtricitabine</a:t>
            </a:r>
            <a:endParaRPr lang="es-ES" sz="450" dirty="0">
              <a:latin typeface="Franklin Gothic Medium Cond" panose="020B0606030402020204" pitchFamily="34" charset="0"/>
            </a:endParaRPr>
          </a:p>
        </p:txBody>
      </p:sp>
      <p:sp>
        <p:nvSpPr>
          <p:cNvPr id="103" name="CuadroTexto 102"/>
          <p:cNvSpPr txBox="1"/>
          <p:nvPr/>
        </p:nvSpPr>
        <p:spPr>
          <a:xfrm>
            <a:off x="11236223" y="5632649"/>
            <a:ext cx="253005" cy="2286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Ténofovir/Maraviroc</a:t>
            </a:r>
            <a:endParaRPr lang="es-ES" sz="500" dirty="0">
              <a:latin typeface="Franklin Gothic Medium Cond" panose="020B0606030402020204" pitchFamily="34" charset="0"/>
            </a:endParaRPr>
          </a:p>
        </p:txBody>
      </p:sp>
      <p:sp>
        <p:nvSpPr>
          <p:cNvPr id="104" name="CuadroTexto 103"/>
          <p:cNvSpPr txBox="1"/>
          <p:nvPr/>
        </p:nvSpPr>
        <p:spPr>
          <a:xfrm>
            <a:off x="11229080" y="5881056"/>
            <a:ext cx="347987" cy="152400"/>
          </a:xfrm>
          <a:prstGeom prst="rect">
            <a:avLst/>
          </a:prstGeom>
          <a:noFill/>
        </p:spPr>
        <p:txBody>
          <a:bodyPr wrap="square" lIns="0" tIns="0" rIns="0" bIns="0" rtlCol="0">
            <a:spAutoFit/>
          </a:bodyPr>
          <a:lstStyle/>
          <a:p>
            <a:r>
              <a:rPr lang="fr-FR" sz="500" b="0" i="0" strike="noStrike" cap="none" spc="0" baseline="0" dirty="0">
                <a:solidFill>
                  <a:srgbClr val="000000"/>
                </a:solidFill>
                <a:effectLst/>
                <a:latin typeface="Franklin Gothic Medium Cond"/>
                <a:ea typeface="Franklin Gothic Medium Cond"/>
                <a:cs typeface="Franklin Gothic Medium Cond"/>
              </a:rPr>
              <a:t>5P12-RANTES</a:t>
            </a:r>
          </a:p>
        </p:txBody>
      </p:sp>
      <p:sp>
        <p:nvSpPr>
          <p:cNvPr id="105" name="CuadroTexto 104"/>
          <p:cNvSpPr txBox="1"/>
          <p:nvPr/>
        </p:nvSpPr>
        <p:spPr>
          <a:xfrm>
            <a:off x="11363775" y="6143244"/>
            <a:ext cx="352723" cy="228600"/>
          </a:xfrm>
          <a:prstGeom prst="rect">
            <a:avLst/>
          </a:prstGeom>
          <a:noFill/>
        </p:spPr>
        <p:txBody>
          <a:bodyPr wrap="square" lIns="0" tIns="0" rIns="0" bIns="0" rtlCol="0">
            <a:spAutoFit/>
          </a:bodyPr>
          <a:lstStyle/>
          <a:p>
            <a:r>
              <a:rPr lang="fr-FR" sz="500" b="0" i="1" strike="noStrike" cap="none" spc="0" baseline="0" dirty="0">
                <a:solidFill>
                  <a:srgbClr val="000000"/>
                </a:solidFill>
                <a:latin typeface="Franklin Gothic Medium Cond"/>
                <a:ea typeface="Franklin Gothic Medium Cond"/>
                <a:cs typeface="Franklin Gothic Medium Cond"/>
                <a:hlinkClick r:id="rId5" history="0"/>
              </a:rPr>
              <a:t>www.avac.org</a:t>
            </a:r>
            <a:endParaRPr lang="es-ES" sz="500" i="1" dirty="0">
              <a:latin typeface="Franklin Gothic Medium Cond" panose="020B0606030402020204" pitchFamily="34" charset="0"/>
            </a:endParaRPr>
          </a:p>
          <a:p>
            <a:r>
              <a:rPr lang="fr-FR" sz="500" b="0" i="0" strike="noStrike" cap="none" spc="0" baseline="0" dirty="0">
                <a:solidFill>
                  <a:srgbClr val="000000"/>
                </a:solidFill>
                <a:effectLst/>
                <a:latin typeface="Franklin Gothic Medium Cond"/>
                <a:ea typeface="Franklin Gothic Medium Cond"/>
                <a:cs typeface="Franklin Gothic Medium Cond"/>
              </a:rPr>
              <a:t>Juin 2021</a:t>
            </a:r>
            <a:endParaRPr lang="es-PE" sz="500" dirty="0">
              <a:latin typeface="Franklin Gothic Medium Cond" panose="020B0606030402020204" pitchFamily="34" charset="0"/>
            </a:endParaRPr>
          </a:p>
        </p:txBody>
      </p:sp>
    </p:spTree>
    <p:extLst>
      <p:ext uri="{BB962C8B-B14F-4D97-AF65-F5344CB8AC3E}">
        <p14:creationId xmlns:p14="http://schemas.microsoft.com/office/powerpoint/2010/main" val="342994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2527-712D-42A6-9AFD-2BE86A9ADE8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Instructions pour les activités en personne</a:t>
            </a:r>
            <a:endParaRPr lang="en-US" sz="3400" dirty="0"/>
          </a:p>
        </p:txBody>
      </p:sp>
      <p:graphicFrame>
        <p:nvGraphicFramePr>
          <p:cNvPr id="4" name="Table 4">
            <a:extLst>
              <a:ext uri="{FF2B5EF4-FFF2-40B4-BE49-F238E27FC236}">
                <a16:creationId xmlns:a16="http://schemas.microsoft.com/office/drawing/2014/main" id="{B921AB5E-A5C7-4AF0-8926-35C761952084}"/>
              </a:ext>
            </a:extLst>
          </p:cNvPr>
          <p:cNvGraphicFramePr>
            <a:graphicFrameLocks noGrp="1"/>
          </p:cNvGraphicFramePr>
          <p:nvPr>
            <p:ph idx="1"/>
            <p:extLst>
              <p:ext uri="{D42A27DB-BD31-4B8C-83A1-F6EECF244321}">
                <p14:modId xmlns:p14="http://schemas.microsoft.com/office/powerpoint/2010/main" val="2185438271"/>
              </p:ext>
            </p:extLst>
          </p:nvPr>
        </p:nvGraphicFramePr>
        <p:xfrm>
          <a:off x="1200152" y="1600202"/>
          <a:ext cx="10382251" cy="4744495"/>
        </p:xfrm>
        <a:graphic>
          <a:graphicData uri="http://schemas.openxmlformats.org/drawingml/2006/table">
            <a:tbl>
              <a:tblPr firstRow="1" bandRow="1">
                <a:tableStyleId>{5C22544A-7EE6-4342-B048-85BDC9FD1C3A}</a:tableStyleId>
              </a:tblPr>
              <a:tblGrid>
                <a:gridCol w="1367138">
                  <a:extLst>
                    <a:ext uri="{9D8B030D-6E8A-4147-A177-3AD203B41FA5}">
                      <a16:colId xmlns:a16="http://schemas.microsoft.com/office/drawing/2014/main" val="1224767939"/>
                    </a:ext>
                  </a:extLst>
                </a:gridCol>
                <a:gridCol w="9015113">
                  <a:extLst>
                    <a:ext uri="{9D8B030D-6E8A-4147-A177-3AD203B41FA5}">
                      <a16:colId xmlns:a16="http://schemas.microsoft.com/office/drawing/2014/main" val="3542774293"/>
                    </a:ext>
                  </a:extLst>
                </a:gridCol>
              </a:tblGrid>
              <a:tr h="308188">
                <a:tc>
                  <a:txBody>
                    <a:bodyPr/>
                    <a:lstStyle/>
                    <a:p>
                      <a:r>
                        <a:rPr lang="fr-FR" sz="1200" b="1" i="0" strike="noStrike" cap="none" spc="0" baseline="0" dirty="0">
                          <a:solidFill>
                            <a:srgbClr val="FFFFFF"/>
                          </a:solidFill>
                          <a:effectLst/>
                          <a:latin typeface="Calibri"/>
                          <a:ea typeface="Calibri" panose="020F0502020204030204"/>
                          <a:cs typeface="Calibri"/>
                        </a:rPr>
                        <a:t>Activité</a:t>
                      </a:r>
                    </a:p>
                  </a:txBody>
                  <a:tcPr marT="45721" marB="45721"/>
                </a:tc>
                <a:tc>
                  <a:txBody>
                    <a:bodyPr/>
                    <a:lstStyle/>
                    <a:p>
                      <a:r>
                        <a:rPr lang="fr-FR" sz="1200" b="1" i="0" strike="noStrike" cap="none" spc="0" baseline="0" dirty="0">
                          <a:solidFill>
                            <a:srgbClr val="FFFFFF"/>
                          </a:solidFill>
                          <a:effectLst/>
                          <a:latin typeface="Calibri"/>
                          <a:ea typeface="Calibri" panose="020F0502020204030204"/>
                          <a:cs typeface="Calibri"/>
                        </a:rPr>
                        <a:t>Instructions</a:t>
                      </a:r>
                    </a:p>
                  </a:txBody>
                  <a:tcPr marT="45721" marB="45721"/>
                </a:tc>
                <a:extLst>
                  <a:ext uri="{0D108BD9-81ED-4DB2-BD59-A6C34878D82A}">
                    <a16:rowId xmlns:a16="http://schemas.microsoft.com/office/drawing/2014/main" val="2882524456"/>
                  </a:ext>
                </a:extLst>
              </a:tr>
              <a:tr h="2258908">
                <a:tc>
                  <a:txBody>
                    <a:bodyPr/>
                    <a:lstStyle/>
                    <a:p>
                      <a:r>
                        <a:rPr lang="fr-FR" sz="1200" b="0" i="0" strike="noStrike" cap="none" spc="0" baseline="0" dirty="0">
                          <a:solidFill>
                            <a:srgbClr val="000000"/>
                          </a:solidFill>
                          <a:effectLst/>
                          <a:latin typeface="Calibri"/>
                          <a:ea typeface="Calibri" panose="020F0502020204030204"/>
                          <a:cs typeface="Calibri"/>
                        </a:rPr>
                        <a:t>Sondage </a:t>
                      </a:r>
                    </a:p>
                    <a:p>
                      <a:endParaRPr lang="en-US" sz="1200" dirty="0">
                        <a:latin typeface="+mn-lt"/>
                      </a:endParaRPr>
                    </a:p>
                    <a:p>
                      <a:r>
                        <a:rPr lang="fr-FR" sz="1200" b="0" i="0" strike="noStrike" cap="none" spc="0" baseline="0" dirty="0">
                          <a:solidFill>
                            <a:srgbClr val="000000"/>
                          </a:solidFill>
                          <a:effectLst/>
                          <a:latin typeface="Calibri"/>
                          <a:ea typeface="Calibri" panose="020F0502020204030204"/>
                          <a:cs typeface="Calibri"/>
                        </a:rPr>
                        <a:t>~3 minutes</a:t>
                      </a:r>
                    </a:p>
                  </a:txBody>
                  <a:tcPr marT="45721" marB="45721"/>
                </a:tc>
                <a:tc>
                  <a:txBody>
                    <a:bodyPr/>
                    <a:lstStyle/>
                    <a:p>
                      <a:pPr marL="0" indent="0">
                        <a:buNone/>
                      </a:pPr>
                      <a:r>
                        <a:rPr lang="fr-FR" sz="1200" b="0" i="0" strike="noStrike" cap="none" spc="0" baseline="0" dirty="0">
                          <a:solidFill>
                            <a:srgbClr val="000000"/>
                          </a:solidFill>
                          <a:effectLst/>
                          <a:latin typeface="Calibri"/>
                          <a:ea typeface="Calibri" panose="020F0502020204030204"/>
                          <a:cs typeface="Calibri"/>
                        </a:rPr>
                        <a:t>Option 1 :</a:t>
                      </a:r>
                    </a:p>
                    <a:p>
                      <a:pPr marL="285750" lvl="0" indent="-285750">
                        <a:buFont typeface="Arial"/>
                        <a:buChar char="•"/>
                      </a:pPr>
                      <a:r>
                        <a:rPr lang="fr-FR" sz="1200" b="0" i="0" strike="noStrike" cap="none" spc="0" baseline="0" dirty="0">
                          <a:solidFill>
                            <a:srgbClr val="000000"/>
                          </a:solidFill>
                          <a:effectLst/>
                          <a:latin typeface="Calibri"/>
                          <a:ea typeface="Calibri" panose="020F0502020204030204"/>
                          <a:cs typeface="Calibri"/>
                        </a:rPr>
                        <a:t>Demandez aux participants de donner leur réponse sur papier </a:t>
                      </a:r>
                    </a:p>
                    <a:p>
                      <a:pPr marL="285750" lvl="0" indent="-285750">
                        <a:buFont typeface="Arial"/>
                        <a:buChar char="•"/>
                      </a:pPr>
                      <a:r>
                        <a:rPr lang="fr-FR" sz="1200" b="0" i="0" strike="noStrike" cap="none" spc="0" baseline="0" dirty="0">
                          <a:solidFill>
                            <a:srgbClr val="000000"/>
                          </a:solidFill>
                          <a:effectLst/>
                          <a:latin typeface="Calibri"/>
                          <a:ea typeface="Calibri" panose="020F0502020204030204"/>
                          <a:cs typeface="Calibri"/>
                        </a:rPr>
                        <a:t>Matériel : Une feuille de papier A4 coupée en quatre sections, chacune avec une seule lettre (A, B, C, D). Les participants trouveront dans la formation les instructions nécessaires à la fabrication de ces feuilles, ou celles-ci peuvent être pré-imprimées et découpées</a:t>
                      </a:r>
                    </a:p>
                    <a:p>
                      <a:pPr marL="285750" lvl="0" indent="-285750">
                        <a:buFont typeface="Arial"/>
                        <a:buChar char="•"/>
                      </a:pPr>
                      <a:endParaRPr lang="en-US" sz="1200" b="0" i="0" u="none" strike="noStrike" noProof="0" dirty="0">
                        <a:latin typeface="+mn-lt"/>
                      </a:endParaRPr>
                    </a:p>
                    <a:p>
                      <a:pPr marL="0" lvl="0" indent="0">
                        <a:buNone/>
                      </a:pPr>
                      <a:r>
                        <a:rPr lang="fr-FR" sz="1200" b="0" i="0" strike="noStrike" cap="none" spc="0" baseline="0" dirty="0">
                          <a:solidFill>
                            <a:srgbClr val="000000"/>
                          </a:solidFill>
                          <a:effectLst/>
                          <a:latin typeface="Calibri"/>
                          <a:ea typeface="Calibri" panose="020F0502020204030204"/>
                          <a:cs typeface="Calibri"/>
                        </a:rPr>
                        <a:t>Options 2 :</a:t>
                      </a:r>
                    </a:p>
                    <a:p>
                      <a:pPr marL="285750" lvl="0" indent="-285750">
                        <a:buFont typeface="Arial"/>
                        <a:buChar char="•"/>
                      </a:pPr>
                      <a:r>
                        <a:rPr lang="fr-FR" sz="1200" b="0" i="0" strike="noStrike" cap="none" spc="0" baseline="0" dirty="0">
                          <a:solidFill>
                            <a:srgbClr val="000000"/>
                          </a:solidFill>
                          <a:effectLst/>
                          <a:latin typeface="Calibri"/>
                          <a:ea typeface="Calibri" panose="020F0502020204030204"/>
                          <a:cs typeface="Calibri"/>
                        </a:rPr>
                        <a:t>Demandez aux participants de se déplacer dans un coin de la pièce et de se tenir près de la lettre (A, B, C, D) qui correspond à la réponse</a:t>
                      </a:r>
                      <a:endParaRPr lang="en-US" sz="1200" dirty="0">
                        <a:latin typeface="+mn-lt"/>
                      </a:endParaRPr>
                    </a:p>
                    <a:p>
                      <a:pPr marL="285750" lvl="0" indent="-285750">
                        <a:buFont typeface="Arial"/>
                        <a:buChar char="•"/>
                      </a:pPr>
                      <a:r>
                        <a:rPr lang="fr-FR" sz="1200" b="0" i="0" strike="noStrike" cap="none" spc="0" baseline="0" dirty="0">
                          <a:solidFill>
                            <a:srgbClr val="000000"/>
                          </a:solidFill>
                          <a:effectLst/>
                          <a:latin typeface="Calibri"/>
                          <a:ea typeface="Calibri" panose="020F0502020204030204"/>
                          <a:cs typeface="Calibri"/>
                        </a:rPr>
                        <a:t>Matériel : Feuille de papier collée dans chaque coin de la pièce avec un A dans un coin, un B dans un autre, et ainsi de suite avec C et D</a:t>
                      </a:r>
                      <a:endParaRPr lang="en-US" sz="1200" dirty="0">
                        <a:latin typeface="+mn-lt"/>
                      </a:endParaRPr>
                    </a:p>
                  </a:txBody>
                  <a:tcPr marT="45721" marB="45721"/>
                </a:tc>
                <a:extLst>
                  <a:ext uri="{0D108BD9-81ED-4DB2-BD59-A6C34878D82A}">
                    <a16:rowId xmlns:a16="http://schemas.microsoft.com/office/drawing/2014/main" val="1677697874"/>
                  </a:ext>
                </a:extLst>
              </a:tr>
              <a:tr h="1869211">
                <a:tc>
                  <a:txBody>
                    <a:bodyPr/>
                    <a:lstStyle/>
                    <a:p>
                      <a:pPr lvl="0">
                        <a:buNone/>
                      </a:pPr>
                      <a:r>
                        <a:rPr lang="fr-FR" sz="1200" b="0" i="0" strike="noStrike" cap="none" spc="0" baseline="0" dirty="0">
                          <a:solidFill>
                            <a:srgbClr val="000000"/>
                          </a:solidFill>
                          <a:effectLst/>
                          <a:latin typeface="Calibri"/>
                          <a:ea typeface="Calibri" panose="020F0502020204030204"/>
                          <a:cs typeface="Calibri"/>
                        </a:rPr>
                        <a:t>Discussion </a:t>
                      </a:r>
                    </a:p>
                    <a:p>
                      <a:pPr lvl="0">
                        <a:buNone/>
                      </a:pPr>
                      <a:endParaRPr lang="en-US" sz="1200" dirty="0">
                        <a:latin typeface="+mn-lt"/>
                      </a:endParaRPr>
                    </a:p>
                    <a:p>
                      <a:pPr lvl="0">
                        <a:buNone/>
                      </a:pPr>
                      <a:r>
                        <a:rPr lang="fr-FR" sz="1200" b="0" i="0" strike="noStrike" cap="none" spc="0" baseline="0" dirty="0">
                          <a:solidFill>
                            <a:srgbClr val="000000"/>
                          </a:solidFill>
                          <a:effectLst/>
                          <a:latin typeface="Calibri"/>
                          <a:ea typeface="Calibri" panose="020F0502020204030204"/>
                          <a:cs typeface="Calibri"/>
                        </a:rPr>
                        <a:t>5+ minutes</a:t>
                      </a:r>
                    </a:p>
                  </a:txBody>
                  <a:tcPr marT="45721" marB="45721"/>
                </a:tc>
                <a:tc>
                  <a:txBody>
                    <a:bodyPr/>
                    <a:lstStyle/>
                    <a:p>
                      <a:pPr marL="285750" indent="-285750">
                        <a:buFont typeface="Arial"/>
                        <a:buChar char="•"/>
                      </a:pPr>
                      <a:r>
                        <a:rPr lang="fr-FR" sz="1200" b="0" i="0" strike="noStrike" cap="none" spc="0" baseline="0" dirty="0">
                          <a:solidFill>
                            <a:srgbClr val="000000"/>
                          </a:solidFill>
                          <a:effectLst/>
                          <a:latin typeface="Calibri"/>
                          <a:ea typeface="Calibri" panose="020F0502020204030204"/>
                          <a:cs typeface="Calibri"/>
                        </a:rPr>
                        <a:t>Demandez aux participants de se tourner vers la personne à côté d’eux. Tout le monde doit se mettre en équipes de deux ou, si nécessaire, de trois. Discutez du message-clé avec son ou ses partenaires</a:t>
                      </a:r>
                    </a:p>
                    <a:p>
                      <a:pPr marL="285750" indent="-285750">
                        <a:buFont typeface="Arial"/>
                        <a:buChar char="•"/>
                      </a:pPr>
                      <a:r>
                        <a:rPr lang="fr-FR" sz="1200" b="0" i="0" strike="noStrike" cap="none" spc="0" baseline="0" dirty="0">
                          <a:solidFill>
                            <a:srgbClr val="000000"/>
                          </a:solidFill>
                          <a:effectLst/>
                          <a:latin typeface="Calibri"/>
                          <a:ea typeface="Calibri" panose="020F0502020204030204"/>
                          <a:cs typeface="Calibri"/>
                        </a:rPr>
                        <a:t>Discutez ensemble en groupe complet  </a:t>
                      </a:r>
                    </a:p>
                    <a:p>
                      <a:pPr marL="285750" lvl="0" indent="-285750">
                        <a:buFont typeface="Arial"/>
                        <a:buChar char="•"/>
                      </a:pPr>
                      <a:r>
                        <a:rPr lang="fr-FR" sz="1200" b="0" i="0" strike="noStrike" cap="none" spc="0" baseline="0" dirty="0">
                          <a:solidFill>
                            <a:srgbClr val="000000"/>
                          </a:solidFill>
                          <a:effectLst/>
                          <a:latin typeface="Calibri"/>
                          <a:ea typeface="Calibri" panose="020F0502020204030204"/>
                          <a:cs typeface="Calibri"/>
                        </a:rPr>
                        <a:t>Pour les discussions plus longues, demandez à une personne de noter les idées à partager. </a:t>
                      </a:r>
                    </a:p>
                  </a:txBody>
                  <a:tcPr marT="45721" marB="45721"/>
                </a:tc>
                <a:extLst>
                  <a:ext uri="{0D108BD9-81ED-4DB2-BD59-A6C34878D82A}">
                    <a16:rowId xmlns:a16="http://schemas.microsoft.com/office/drawing/2014/main" val="3777862266"/>
                  </a:ext>
                </a:extLst>
              </a:tr>
              <a:tr h="308188">
                <a:tc gridSpan="2">
                  <a:txBody>
                    <a:bodyPr/>
                    <a:lstStyle/>
                    <a:p>
                      <a:pPr lvl="0" algn="ctr">
                        <a:buNone/>
                      </a:pPr>
                      <a:r>
                        <a:rPr lang="fr-FR" sz="1200" b="0" i="0" strike="noStrike" cap="none" spc="0" baseline="0" dirty="0">
                          <a:solidFill>
                            <a:srgbClr val="000000"/>
                          </a:solidFill>
                          <a:effectLst/>
                          <a:latin typeface="Calibri"/>
                          <a:ea typeface="Calibri" panose="020F0502020204030204"/>
                          <a:cs typeface="Calibri"/>
                        </a:rPr>
                        <a:t>Pour les autres activités (jeux de rôle ou scénarios), voir la diapositive d’instruction pour la formation virtuelle ou en personne précédant l’activité.</a:t>
                      </a:r>
                      <a:endParaRPr lang="en-US" sz="1200" dirty="0">
                        <a:latin typeface="+mn-lt"/>
                      </a:endParaRPr>
                    </a:p>
                  </a:txBody>
                  <a:tcPr marT="45721" marB="45721"/>
                </a:tc>
                <a:tc hMerge="1">
                  <a:txBody>
                    <a:bodyPr/>
                    <a:lstStyle/>
                    <a:p>
                      <a:endParaRPr lang="en-US"/>
                    </a:p>
                  </a:txBody>
                  <a:tcPr/>
                </a:tc>
                <a:extLst>
                  <a:ext uri="{0D108BD9-81ED-4DB2-BD59-A6C34878D82A}">
                    <a16:rowId xmlns:a16="http://schemas.microsoft.com/office/drawing/2014/main" val="543119757"/>
                  </a:ext>
                </a:extLst>
              </a:tr>
            </a:tbl>
          </a:graphicData>
        </a:graphic>
      </p:graphicFrame>
    </p:spTree>
    <p:extLst>
      <p:ext uri="{BB962C8B-B14F-4D97-AF65-F5344CB8AC3E}">
        <p14:creationId xmlns:p14="http://schemas.microsoft.com/office/powerpoint/2010/main" val="2419872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D944-E33C-4D42-AD85-45AC8C86F29F}"/>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Schémas de PrEP orale</a:t>
            </a:r>
          </a:p>
        </p:txBody>
      </p:sp>
      <p:sp>
        <p:nvSpPr>
          <p:cNvPr id="4" name="TextBox 3">
            <a:extLst>
              <a:ext uri="{FF2B5EF4-FFF2-40B4-BE49-F238E27FC236}">
                <a16:creationId xmlns:a16="http://schemas.microsoft.com/office/drawing/2014/main" id="{B9532BB7-71EC-428C-9BBE-F0056541B27F}"/>
              </a:ext>
            </a:extLst>
          </p:cNvPr>
          <p:cNvSpPr txBox="1"/>
          <p:nvPr/>
        </p:nvSpPr>
        <p:spPr>
          <a:xfrm>
            <a:off x="1604189" y="5677305"/>
            <a:ext cx="10125762" cy="769700"/>
          </a:xfrm>
          <a:prstGeom prst="rect">
            <a:avLst/>
          </a:prstGeom>
          <a:noFill/>
        </p:spPr>
        <p:txBody>
          <a:bodyPr wrap="square" lIns="91440" tIns="45721" rIns="91440" bIns="45721" rtlCol="0" anchor="t">
            <a:spAutoFit/>
          </a:bodyPr>
          <a:lstStyle/>
          <a:p>
            <a:r>
              <a:rPr lang="fr-FR" sz="1401" b="0" i="0" strike="noStrike" cap="none" spc="0" baseline="0" dirty="0">
                <a:solidFill>
                  <a:srgbClr val="000000"/>
                </a:solidFill>
                <a:effectLst/>
                <a:latin typeface="Calibri"/>
                <a:ea typeface="Calibri" panose="020F0502020204030204"/>
                <a:cs typeface="Calibri"/>
              </a:rPr>
              <a:t>*Les hormones exogènes sont celles qui ne sont pas produites par le corps lui-même et sont souvent ingérées et/ou injectées. Cela peut être fréquent chez les personnes qui prennent des hormones dans le cadre d’une hormonothérapie d’affirmation du genre.</a:t>
            </a:r>
          </a:p>
          <a:p>
            <a:endParaRPr lang="en-US" sz="1600" dirty="0"/>
          </a:p>
        </p:txBody>
      </p:sp>
      <p:graphicFrame>
        <p:nvGraphicFramePr>
          <p:cNvPr id="5" name="Table 5">
            <a:extLst>
              <a:ext uri="{FF2B5EF4-FFF2-40B4-BE49-F238E27FC236}">
                <a16:creationId xmlns:a16="http://schemas.microsoft.com/office/drawing/2014/main" id="{C709C37C-C5E4-452A-BA06-A5E11F7DC829}"/>
              </a:ext>
            </a:extLst>
          </p:cNvPr>
          <p:cNvGraphicFramePr>
            <a:graphicFrameLocks noGrp="1"/>
          </p:cNvGraphicFramePr>
          <p:nvPr>
            <p:extLst>
              <p:ext uri="{D42A27DB-BD31-4B8C-83A1-F6EECF244321}">
                <p14:modId xmlns:p14="http://schemas.microsoft.com/office/powerpoint/2010/main" val="1833690169"/>
              </p:ext>
            </p:extLst>
          </p:nvPr>
        </p:nvGraphicFramePr>
        <p:xfrm>
          <a:off x="1640450" y="1406223"/>
          <a:ext cx="9653624" cy="4169069"/>
        </p:xfrm>
        <a:graphic>
          <a:graphicData uri="http://schemas.openxmlformats.org/drawingml/2006/table">
            <a:tbl>
              <a:tblPr firstRow="1" bandRow="1">
                <a:tableStyleId>{5C22544A-7EE6-4342-B048-85BDC9FD1C3A}</a:tableStyleId>
              </a:tblPr>
              <a:tblGrid>
                <a:gridCol w="2413406">
                  <a:extLst>
                    <a:ext uri="{9D8B030D-6E8A-4147-A177-3AD203B41FA5}">
                      <a16:colId xmlns:a16="http://schemas.microsoft.com/office/drawing/2014/main" val="82148482"/>
                    </a:ext>
                  </a:extLst>
                </a:gridCol>
                <a:gridCol w="2413406">
                  <a:extLst>
                    <a:ext uri="{9D8B030D-6E8A-4147-A177-3AD203B41FA5}">
                      <a16:colId xmlns:a16="http://schemas.microsoft.com/office/drawing/2014/main" val="121092467"/>
                    </a:ext>
                  </a:extLst>
                </a:gridCol>
                <a:gridCol w="2413406">
                  <a:extLst>
                    <a:ext uri="{9D8B030D-6E8A-4147-A177-3AD203B41FA5}">
                      <a16:colId xmlns:a16="http://schemas.microsoft.com/office/drawing/2014/main" val="3560161133"/>
                    </a:ext>
                  </a:extLst>
                </a:gridCol>
                <a:gridCol w="2413406">
                  <a:extLst>
                    <a:ext uri="{9D8B030D-6E8A-4147-A177-3AD203B41FA5}">
                      <a16:colId xmlns:a16="http://schemas.microsoft.com/office/drawing/2014/main" val="117611617"/>
                    </a:ext>
                  </a:extLst>
                </a:gridCol>
              </a:tblGrid>
              <a:tr h="650512">
                <a:tc>
                  <a:txBody>
                    <a:bodyPr/>
                    <a:lstStyle/>
                    <a:p>
                      <a:r>
                        <a:rPr lang="fr-FR" sz="1800" b="1" i="0" strike="noStrike" cap="none" spc="0" baseline="0" dirty="0">
                          <a:solidFill>
                            <a:srgbClr val="FFFFFF"/>
                          </a:solidFill>
                          <a:effectLst/>
                          <a:latin typeface="Calibri"/>
                          <a:ea typeface="Calibri" panose="020F0502020204030204"/>
                          <a:cs typeface="Calibri"/>
                        </a:rPr>
                        <a:t>Méthode de PrEP</a:t>
                      </a:r>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Comment la prendre ?</a:t>
                      </a:r>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À qui s’adresse-t-elle ?</a:t>
                      </a:r>
                    </a:p>
                  </a:txBody>
                  <a:tcPr marT="45721" marB="45721"/>
                </a:tc>
                <a:tc>
                  <a:txBody>
                    <a:bodyPr/>
                    <a:lstStyle/>
                    <a:p>
                      <a:r>
                        <a:rPr lang="fr-FR" sz="1800" b="1" i="0" strike="noStrike" cap="none" spc="0" baseline="0" dirty="0">
                          <a:solidFill>
                            <a:srgbClr val="FFFFFF"/>
                          </a:solidFill>
                          <a:effectLst/>
                          <a:latin typeface="Calibri"/>
                          <a:ea typeface="Calibri" panose="020F0502020204030204"/>
                          <a:cs typeface="Calibri"/>
                        </a:rPr>
                        <a:t>À quoi sert-elle ?</a:t>
                      </a:r>
                    </a:p>
                  </a:txBody>
                  <a:tcPr marT="45721" marB="45721"/>
                </a:tc>
                <a:extLst>
                  <a:ext uri="{0D108BD9-81ED-4DB2-BD59-A6C34878D82A}">
                    <a16:rowId xmlns:a16="http://schemas.microsoft.com/office/drawing/2014/main" val="2961833307"/>
                  </a:ext>
                </a:extLst>
              </a:tr>
              <a:tr h="1232555">
                <a:tc>
                  <a:txBody>
                    <a:bodyPr/>
                    <a:lstStyle/>
                    <a:p>
                      <a:r>
                        <a:rPr lang="fr-FR" sz="1800" b="0" i="0" strike="noStrike" cap="none" spc="0" baseline="0" dirty="0">
                          <a:solidFill>
                            <a:srgbClr val="000000"/>
                          </a:solidFill>
                          <a:effectLst/>
                          <a:latin typeface="Calibri"/>
                          <a:ea typeface="Calibri" panose="020F0502020204030204"/>
                          <a:cs typeface="Calibri"/>
                        </a:rPr>
                        <a:t>PrEP orale quotidienne</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Un comprimé par jour</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Toutes les populations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Prévention de l’acquisition du VIH lors de tous les types d’exposition</a:t>
                      </a:r>
                    </a:p>
                  </a:txBody>
                  <a:tcPr marT="45721" marB="45721"/>
                </a:tc>
                <a:extLst>
                  <a:ext uri="{0D108BD9-81ED-4DB2-BD59-A6C34878D82A}">
                    <a16:rowId xmlns:a16="http://schemas.microsoft.com/office/drawing/2014/main" val="4034259686"/>
                  </a:ext>
                </a:extLst>
              </a:tr>
              <a:tr h="2225042">
                <a:tc>
                  <a:txBody>
                    <a:bodyPr/>
                    <a:lstStyle/>
                    <a:p>
                      <a:r>
                        <a:rPr lang="fr-FR" sz="1800" b="0" i="0" strike="noStrike" cap="none" spc="0" baseline="0" dirty="0">
                          <a:solidFill>
                            <a:srgbClr val="000000"/>
                          </a:solidFill>
                          <a:effectLst/>
                          <a:latin typeface="Calibri"/>
                          <a:ea typeface="Calibri" panose="020F0502020204030204"/>
                          <a:cs typeface="Calibri"/>
                        </a:rPr>
                        <a:t>PrEP à la demande </a:t>
                      </a:r>
                      <a:br>
                        <a:rPr lang="fr-FR" sz="1800" b="0" i="0" strike="noStrike" cap="none" spc="0" baseline="0" dirty="0">
                          <a:solidFill>
                            <a:srgbClr val="000000"/>
                          </a:solidFill>
                          <a:effectLst/>
                          <a:latin typeface="Calibri"/>
                          <a:ea typeface="Calibri" panose="020F0502020204030204"/>
                          <a:cs typeface="Calibri"/>
                        </a:rPr>
                      </a:br>
                      <a:r>
                        <a:rPr lang="fr-FR" sz="1800" b="0" i="0" strike="noStrike" cap="none" spc="0" baseline="0" dirty="0">
                          <a:solidFill>
                            <a:srgbClr val="000000"/>
                          </a:solidFill>
                          <a:effectLst/>
                          <a:latin typeface="Calibri"/>
                          <a:ea typeface="Calibri" panose="020F0502020204030204"/>
                          <a:cs typeface="Calibri"/>
                        </a:rPr>
                        <a:t>(ED-PrEP)</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Deux comprimés sont pris 2 à 24 heures avant le rapport sexuel, puis un comprimé chaque jour suivant, jusqu’à deux jours après la dernière exposition sexuelle potentielle.</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Personnes assignées hommes à la naissance ne prenant pas d’hormones exogènes</a:t>
                      </a:r>
                    </a:p>
                  </a:txBody>
                  <a:tcPr marT="45721" marB="45721"/>
                </a:tc>
                <a:tc>
                  <a:txBody>
                    <a:bodyPr/>
                    <a:lstStyle/>
                    <a:p>
                      <a:r>
                        <a:rPr lang="fr-FR" sz="1800" b="0" i="0" strike="noStrike" cap="none" spc="0" baseline="0" dirty="0">
                          <a:solidFill>
                            <a:srgbClr val="000000"/>
                          </a:solidFill>
                          <a:effectLst/>
                          <a:latin typeface="Calibri"/>
                          <a:ea typeface="Calibri" panose="020F0502020204030204"/>
                          <a:cs typeface="Calibri"/>
                        </a:rPr>
                        <a:t>Prévention de l’acquisition du VIH lors d’EXPOSITIONS SEXUELLES SEULEMENT</a:t>
                      </a:r>
                    </a:p>
                  </a:txBody>
                  <a:tcPr marT="45721" marB="45721"/>
                </a:tc>
                <a:extLst>
                  <a:ext uri="{0D108BD9-81ED-4DB2-BD59-A6C34878D82A}">
                    <a16:rowId xmlns:a16="http://schemas.microsoft.com/office/drawing/2014/main" val="2314887304"/>
                  </a:ext>
                </a:extLst>
              </a:tr>
            </a:tbl>
          </a:graphicData>
        </a:graphic>
      </p:graphicFrame>
    </p:spTree>
    <p:extLst>
      <p:ext uri="{BB962C8B-B14F-4D97-AF65-F5344CB8AC3E}">
        <p14:creationId xmlns:p14="http://schemas.microsoft.com/office/powerpoint/2010/main" val="1547500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E1516E-79C6-4345-BC26-48F5A9DC4C52}"/>
              </a:ext>
            </a:extLst>
          </p:cNvPr>
          <p:cNvSpPr txBox="1"/>
          <p:nvPr/>
        </p:nvSpPr>
        <p:spPr>
          <a:xfrm>
            <a:off x="1155941" y="5823400"/>
            <a:ext cx="11036062" cy="579120"/>
          </a:xfrm>
          <a:prstGeom prst="rect">
            <a:avLst/>
          </a:prstGeom>
          <a:noFill/>
        </p:spPr>
        <p:txBody>
          <a:bodyPr wrap="square" rtlCol="0">
            <a:spAutoFit/>
          </a:bodyPr>
          <a:lstStyle/>
          <a:p>
            <a:r>
              <a:rPr lang="fr-FR" sz="1600" b="0" i="0" strike="noStrike" cap="none" spc="0" baseline="0" dirty="0">
                <a:solidFill>
                  <a:srgbClr val="000000"/>
                </a:solidFill>
                <a:effectLst/>
                <a:latin typeface="Calibri"/>
                <a:ea typeface="Calibri" panose="020F0502020204030204"/>
                <a:cs typeface="Calibri"/>
              </a:rPr>
              <a:t>Cette formation reflète les recommandations de l’OMS jusqu’en mars 2022, y compris les recommandations présentées en octobre 2021 qui devraient être officiellement publiées en 2022</a:t>
            </a:r>
          </a:p>
        </p:txBody>
      </p:sp>
      <p:sp>
        <p:nvSpPr>
          <p:cNvPr id="2" name="Title 1"/>
          <p:cNvSpPr>
            <a:spLocks noGrp="1"/>
          </p:cNvSpPr>
          <p:nvPr>
            <p:ph type="title"/>
          </p:nvPr>
        </p:nvSpPr>
        <p:spPr>
          <a:xfrm>
            <a:off x="1155941" y="317500"/>
            <a:ext cx="10548382"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Progression globale de la PrEP orale</a:t>
            </a:r>
          </a:p>
        </p:txBody>
      </p:sp>
      <p:sp>
        <p:nvSpPr>
          <p:cNvPr id="3" name="Content Placeholder 2"/>
          <p:cNvSpPr>
            <a:spLocks noGrp="1"/>
          </p:cNvSpPr>
          <p:nvPr>
            <p:ph sz="quarter" idx="4294967295"/>
          </p:nvPr>
        </p:nvSpPr>
        <p:spPr>
          <a:xfrm>
            <a:off x="1155940" y="1587500"/>
            <a:ext cx="5363733" cy="4889500"/>
          </a:xfrm>
        </p:spPr>
        <p:txBody>
          <a:bodyPr>
            <a:normAutofit/>
          </a:bodyPr>
          <a:lstStyle/>
          <a:p>
            <a:pPr marL="365773" indent="-365773">
              <a:lnSpc>
                <a:spcPct val="110000"/>
              </a:lnSpc>
              <a:spcBef>
                <a:spcPts val="1801"/>
              </a:spcBef>
              <a:spcAft>
                <a:spcPct val="0"/>
              </a:spcAft>
              <a:buFont typeface="Arial"/>
              <a:buChar char="•"/>
            </a:pPr>
            <a:r>
              <a:rPr lang="fr-FR" sz="2200" b="1" i="0" strike="noStrike" cap="none" spc="-41" baseline="0" dirty="0">
                <a:solidFill>
                  <a:srgbClr val="000000"/>
                </a:solidFill>
                <a:effectLst/>
                <a:latin typeface="Calibri"/>
                <a:ea typeface="Calibri" panose="020F0502020204030204"/>
                <a:cs typeface="Calibri"/>
              </a:rPr>
              <a:t>2012 : </a:t>
            </a:r>
            <a:r>
              <a:rPr lang="fr-FR" sz="2200" b="0" i="0" strike="noStrike" cap="none" spc="-41" baseline="0" dirty="0">
                <a:solidFill>
                  <a:srgbClr val="000000"/>
                </a:solidFill>
                <a:effectLst/>
                <a:latin typeface="Calibri"/>
                <a:ea typeface="Calibri" panose="020F0502020204030204"/>
                <a:cs typeface="Calibri"/>
              </a:rPr>
              <a:t>Approbation de la FDA aux États-Unis</a:t>
            </a:r>
          </a:p>
          <a:p>
            <a:pPr marL="365773" indent="-365773">
              <a:lnSpc>
                <a:spcPct val="110000"/>
              </a:lnSpc>
              <a:spcBef>
                <a:spcPts val="1801"/>
              </a:spcBef>
              <a:spcAft>
                <a:spcPct val="0"/>
              </a:spcAft>
              <a:buFont typeface="Arial"/>
              <a:buChar char="•"/>
            </a:pPr>
            <a:r>
              <a:rPr lang="fr-FR" sz="2200" b="1" i="0" strike="noStrike" cap="none" spc="-41" baseline="0" dirty="0">
                <a:solidFill>
                  <a:srgbClr val="000000"/>
                </a:solidFill>
                <a:effectLst/>
                <a:latin typeface="Calibri"/>
                <a:ea typeface="Calibri" panose="020F0502020204030204"/>
                <a:cs typeface="Calibri"/>
              </a:rPr>
              <a:t>2015 : </a:t>
            </a:r>
            <a:r>
              <a:rPr lang="fr-FR" sz="2200" b="0" i="0" strike="noStrike" cap="none" spc="-41" baseline="0" dirty="0">
                <a:solidFill>
                  <a:srgbClr val="000000"/>
                </a:solidFill>
                <a:effectLst/>
                <a:latin typeface="Calibri"/>
                <a:ea typeface="Calibri" panose="020F0502020204030204"/>
                <a:cs typeface="Calibri"/>
              </a:rPr>
              <a:t>Recommandation de l’OMS</a:t>
            </a:r>
          </a:p>
          <a:p>
            <a:pPr marL="365773" indent="-365773">
              <a:lnSpc>
                <a:spcPct val="110000"/>
              </a:lnSpc>
              <a:spcBef>
                <a:spcPts val="1801"/>
              </a:spcBef>
              <a:spcAft>
                <a:spcPct val="0"/>
              </a:spcAft>
              <a:buFont typeface="Arial"/>
              <a:buChar char="•"/>
            </a:pPr>
            <a:r>
              <a:rPr lang="fr-FR" sz="2200" b="1" i="0" strike="noStrike" cap="none" spc="-41" baseline="0" dirty="0">
                <a:solidFill>
                  <a:srgbClr val="000000"/>
                </a:solidFill>
                <a:effectLst/>
                <a:latin typeface="Calibri"/>
                <a:ea typeface="Calibri" panose="020F0502020204030204"/>
                <a:cs typeface="Calibri"/>
              </a:rPr>
              <a:t>2018 : </a:t>
            </a:r>
            <a:r>
              <a:rPr lang="fr-FR" sz="2200" b="0" i="0" strike="noStrike" cap="none" spc="-41" baseline="0" dirty="0">
                <a:solidFill>
                  <a:srgbClr val="000000"/>
                </a:solidFill>
                <a:effectLst/>
                <a:latin typeface="Calibri"/>
                <a:ea typeface="Calibri" panose="020F0502020204030204"/>
                <a:cs typeface="Calibri"/>
              </a:rPr>
              <a:t>Adolescents inclus dans les recommandations de la PrEP orale </a:t>
            </a:r>
            <a:br>
              <a:rPr sz="2200" dirty="0"/>
            </a:br>
            <a:r>
              <a:rPr lang="fr-FR" sz="2200" b="0" i="0" strike="noStrike" cap="none" spc="-41" baseline="0" dirty="0">
                <a:solidFill>
                  <a:srgbClr val="000000"/>
                </a:solidFill>
                <a:effectLst/>
                <a:latin typeface="Calibri"/>
                <a:ea typeface="Calibri" panose="020F0502020204030204"/>
                <a:cs typeface="Calibri"/>
              </a:rPr>
              <a:t>aux États-Unis</a:t>
            </a:r>
          </a:p>
          <a:p>
            <a:pPr marL="365773" indent="-365773">
              <a:lnSpc>
                <a:spcPct val="110000"/>
              </a:lnSpc>
              <a:spcBef>
                <a:spcPts val="1801"/>
              </a:spcBef>
              <a:spcAft>
                <a:spcPct val="0"/>
              </a:spcAft>
              <a:buFont typeface="Arial"/>
              <a:buChar char="•"/>
            </a:pPr>
            <a:r>
              <a:rPr lang="fr-FR" sz="2200" b="1" i="0" strike="noStrike" cap="none" spc="-41" baseline="0" dirty="0">
                <a:solidFill>
                  <a:srgbClr val="000000"/>
                </a:solidFill>
                <a:effectLst/>
                <a:latin typeface="Calibri"/>
                <a:ea typeface="Calibri" panose="020F0502020204030204"/>
                <a:cs typeface="Calibri"/>
              </a:rPr>
              <a:t>[</a:t>
            </a:r>
            <a:r>
              <a:rPr lang="fr-FR" sz="2200" b="1" i="0" strike="noStrike" cap="none" spc="-41" baseline="0" dirty="0">
                <a:solidFill>
                  <a:srgbClr val="C0504D"/>
                </a:solidFill>
                <a:effectLst/>
                <a:latin typeface="Calibri"/>
                <a:ea typeface="Calibri" panose="020F0502020204030204"/>
                <a:cs typeface="Calibri"/>
              </a:rPr>
              <a:t>Année</a:t>
            </a:r>
            <a:r>
              <a:rPr lang="fr-FR" sz="2200" b="1" i="0" strike="noStrike" cap="none" spc="-41" baseline="0" dirty="0">
                <a:solidFill>
                  <a:srgbClr val="00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 Approbation en [</a:t>
            </a:r>
            <a:r>
              <a:rPr lang="fr-FR" sz="2200" b="0" i="0" strike="noStrike" cap="none" spc="-41" baseline="0" dirty="0">
                <a:solidFill>
                  <a:srgbClr val="C0504D"/>
                </a:solidFill>
                <a:effectLst/>
                <a:latin typeface="Calibri"/>
                <a:ea typeface="Calibri" panose="020F0502020204030204"/>
                <a:cs typeface="Calibri"/>
              </a:rPr>
              <a:t>Pays</a:t>
            </a:r>
            <a:r>
              <a:rPr lang="fr-FR" sz="2200" b="0" i="0" strike="noStrike" cap="none" spc="-41" baseline="0" dirty="0">
                <a:solidFill>
                  <a:srgbClr val="000000"/>
                </a:solidFill>
                <a:effectLst/>
                <a:latin typeface="Calibri"/>
                <a:ea typeface="Calibri" panose="020F0502020204030204"/>
                <a:cs typeface="Calibri"/>
              </a:rPr>
              <a:t>]</a:t>
            </a:r>
          </a:p>
        </p:txBody>
      </p:sp>
      <p:sp>
        <p:nvSpPr>
          <p:cNvPr id="5" name="Content Placeholder 2">
            <a:extLst>
              <a:ext uri="{FF2B5EF4-FFF2-40B4-BE49-F238E27FC236}">
                <a16:creationId xmlns:a16="http://schemas.microsoft.com/office/drawing/2014/main" id="{DBEB33F5-3720-4AE8-935A-1268EFC42E16}"/>
              </a:ext>
            </a:extLst>
          </p:cNvPr>
          <p:cNvSpPr txBox="1"/>
          <p:nvPr/>
        </p:nvSpPr>
        <p:spPr bwMode="auto">
          <a:xfrm>
            <a:off x="6878187" y="1587500"/>
            <a:ext cx="4826133" cy="3569716"/>
          </a:xfrm>
          <a:prstGeom prst="rect">
            <a:avLst/>
          </a:prstGeom>
          <a:noFill/>
          <a:ln w="57150" cap="sq">
            <a:solidFill>
              <a:srgbClr val="C0504D"/>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914435">
              <a:lnSpc>
                <a:spcPct val="110000"/>
              </a:lnSpc>
              <a:spcBef>
                <a:spcPts val="1801"/>
              </a:spcBef>
              <a:spcAft>
                <a:spcPct val="0"/>
              </a:spcAft>
              <a:buNone/>
            </a:pPr>
            <a:r>
              <a:rPr lang="fr-FR" sz="2200" b="0" i="0" strike="noStrike" cap="none" spc="-41" baseline="0" dirty="0">
                <a:solidFill>
                  <a:srgbClr val="000000"/>
                </a:solidFill>
                <a:effectLst/>
                <a:latin typeface="Calibri"/>
                <a:ea typeface="Calibri" panose="020F0502020204030204"/>
                <a:cs typeface="Calibri"/>
              </a:rPr>
              <a:t>Contexte : </a:t>
            </a:r>
          </a:p>
          <a:p>
            <a:pPr marL="0" indent="0" defTabSz="914435">
              <a:lnSpc>
                <a:spcPct val="110000"/>
              </a:lnSpc>
              <a:spcBef>
                <a:spcPts val="1801"/>
              </a:spcBef>
              <a:spcAft>
                <a:spcPct val="0"/>
              </a:spcAft>
              <a:buNone/>
            </a:pPr>
            <a:r>
              <a:rPr lang="fr-FR" sz="2200" b="0" i="0" strike="noStrike" cap="none" spc="-41" baseline="0" dirty="0">
                <a:solidFill>
                  <a:srgbClr val="000000"/>
                </a:solidFill>
                <a:effectLst/>
                <a:latin typeface="Calibri"/>
                <a:ea typeface="Calibri" panose="020F0502020204030204"/>
                <a:cs typeface="Calibri"/>
              </a:rPr>
              <a:t>Les médicaments utilisés dans les schémas actuels de PrEP orale recommandés par l’OMS ne sont pas de nouveaux médicaments. Ils existaient avant 2012 et étaient et sont utilisés en association avec d’autres médicaments pour le traitement de l’infection par le VIH. </a:t>
            </a:r>
          </a:p>
        </p:txBody>
      </p:sp>
    </p:spTree>
    <p:extLst>
      <p:ext uri="{BB962C8B-B14F-4D97-AF65-F5344CB8AC3E}">
        <p14:creationId xmlns:p14="http://schemas.microsoft.com/office/powerpoint/2010/main" val="638909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médicaments utilisés pour la PrEP orale sont de nouveaux médicaments.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Faux </a:t>
            </a:r>
            <a:endParaRPr lang="en-US" sz="2600" dirty="0">
              <a:effectLst/>
              <a:latin typeface="+mj-lt"/>
              <a:ea typeface="Times New Roman" panose="02020603050405020304" pitchFamily="18" charset="0"/>
            </a:endParaRPr>
          </a:p>
        </p:txBody>
      </p:sp>
    </p:spTree>
    <p:extLst>
      <p:ext uri="{BB962C8B-B14F-4D97-AF65-F5344CB8AC3E}">
        <p14:creationId xmlns:p14="http://schemas.microsoft.com/office/powerpoint/2010/main" val="4110523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000" b="1" i="0" strike="noStrike" cap="none" spc="0" baseline="0" dirty="0">
                <a:solidFill>
                  <a:srgbClr val="1F497D"/>
                </a:solidFill>
                <a:effectLst/>
                <a:latin typeface="Calibri"/>
                <a:ea typeface="Calibri" panose="020F0502020204030204"/>
                <a:cs typeface="Calibri"/>
              </a:rPr>
              <a:t>Question de sondage </a:t>
            </a:r>
            <a:r>
              <a:rPr lang="fr-FR" sz="3200" dirty="0">
                <a:solidFill>
                  <a:srgbClr val="1F497D"/>
                </a:solidFill>
                <a:cs typeface="Calibri"/>
              </a:rPr>
              <a:t>–</a:t>
            </a:r>
            <a:r>
              <a:rPr lang="fr-FR" sz="3000" b="1" i="0" strike="noStrike" cap="none" spc="0" baseline="0" dirty="0">
                <a:solidFill>
                  <a:srgbClr val="1F497D"/>
                </a:solidFill>
                <a:effectLst/>
                <a:latin typeface="Calibri"/>
                <a:ea typeface="Calibri" panose="020F0502020204030204"/>
                <a:cs typeface="Calibri"/>
              </a:rPr>
              <a:t> </a:t>
            </a:r>
            <a:r>
              <a:rPr lang="fr-FR" sz="30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médicaments utilisés pour la PrEP orale sont de nouveaux médicaments.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r>
              <a:rPr lang="fr-FR" sz="2600" b="0" i="0" strike="noStrike" cap="none" spc="0" baseline="0" dirty="0">
                <a:solidFill>
                  <a:srgbClr val="000000"/>
                </a:solidFill>
                <a:effectLst/>
                <a:latin typeface="Calibri"/>
                <a:ea typeface="Calibri" panose="020F0502020204030204"/>
                <a:cs typeface="Calibri"/>
              </a:rPr>
              <a:t> </a:t>
            </a:r>
            <a:endParaRPr lang="en-US" sz="2600"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4219CB24-334E-46C1-A7D9-227849926ED9}"/>
              </a:ext>
            </a:extLst>
          </p:cNvPr>
          <p:cNvSpPr txBox="1"/>
          <p:nvPr/>
        </p:nvSpPr>
        <p:spPr bwMode="auto">
          <a:xfrm>
            <a:off x="1148933" y="4231757"/>
            <a:ext cx="10433470" cy="1839859"/>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fontScale="92500" lnSpcReduction="10000"/>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914435">
              <a:lnSpc>
                <a:spcPct val="110000"/>
              </a:lnSpc>
              <a:spcBef>
                <a:spcPts val="1801"/>
              </a:spcBef>
              <a:spcAft>
                <a:spcPct val="0"/>
              </a:spcAft>
              <a:buNone/>
            </a:pPr>
            <a:r>
              <a:rPr lang="fr-FR" sz="2000" b="0" i="0" strike="noStrike" cap="none" spc="-41" baseline="0" dirty="0">
                <a:solidFill>
                  <a:srgbClr val="000000"/>
                </a:solidFill>
                <a:effectLst/>
                <a:latin typeface="Calibri"/>
                <a:ea typeface="Calibri" panose="020F0502020204030204"/>
                <a:cs typeface="Calibri"/>
              </a:rPr>
              <a:t>Les médicaments utilisés dans les schémas actuels de PrEP orale recommandés par l’OMS ne sont pas de nouveaux médicaments. Ils existaient avant 2012 et étaient et sont utilisés en association avec d’autres médicaments pour le traitement du VIH. </a:t>
            </a:r>
          </a:p>
          <a:p>
            <a:pPr marL="0" indent="0" defTabSz="914435">
              <a:lnSpc>
                <a:spcPct val="110000"/>
              </a:lnSpc>
              <a:spcBef>
                <a:spcPts val="1801"/>
              </a:spcBef>
              <a:spcAft>
                <a:spcPct val="0"/>
              </a:spcAft>
              <a:buNone/>
            </a:pPr>
            <a:r>
              <a:rPr lang="fr-FR" sz="2000" b="0" i="0" strike="noStrike" cap="none" spc="-41" baseline="0" dirty="0">
                <a:solidFill>
                  <a:srgbClr val="000000"/>
                </a:solidFill>
                <a:effectLst/>
                <a:latin typeface="Calibri"/>
                <a:ea typeface="Calibri" panose="020F0502020204030204"/>
                <a:cs typeface="Calibri"/>
              </a:rPr>
              <a:t>Bien que ces médicaments puissent être nouveaux dans certains pays pour une utilisation en tant que PrEP, ils ne sont pas de nouveaux médicaments.</a:t>
            </a:r>
          </a:p>
        </p:txBody>
      </p:sp>
    </p:spTree>
    <p:extLst>
      <p:ext uri="{BB962C8B-B14F-4D97-AF65-F5344CB8AC3E}">
        <p14:creationId xmlns:p14="http://schemas.microsoft.com/office/powerpoint/2010/main" val="788042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34F8-1695-48CE-8210-E4EEA94B25A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Expansion globale de la PrEP orale</a:t>
            </a:r>
          </a:p>
        </p:txBody>
      </p:sp>
      <p:sp>
        <p:nvSpPr>
          <p:cNvPr id="3" name="Content Placeholder 2">
            <a:extLst>
              <a:ext uri="{FF2B5EF4-FFF2-40B4-BE49-F238E27FC236}">
                <a16:creationId xmlns:a16="http://schemas.microsoft.com/office/drawing/2014/main" id="{EA502346-773E-40FE-B523-2BE63C511832}"/>
              </a:ext>
            </a:extLst>
          </p:cNvPr>
          <p:cNvSpPr>
            <a:spLocks noGrp="1"/>
          </p:cNvSpPr>
          <p:nvPr>
            <p:ph sz="quarter" idx="10"/>
          </p:nvPr>
        </p:nvSpPr>
        <p:spPr/>
        <p:txBody>
          <a:bodyPr>
            <a:normAutofit/>
          </a:bodyPr>
          <a:lstStyle/>
          <a:p>
            <a:pPr marL="365760" lvl="1" indent="-365760">
              <a:lnSpc>
                <a:spcPts val="2601"/>
              </a:lnSpc>
              <a:spcAft>
                <a:spcPct val="0"/>
              </a:spcAft>
              <a:buFont typeface="Arial" panose="020B0604020202020204" pitchFamily="34" charset="0"/>
              <a:buChar char="•"/>
            </a:pPr>
            <a:r>
              <a:rPr lang="fr-FR" sz="2600" b="0" i="0" strike="noStrike" cap="none" spc="0" baseline="0" dirty="0">
                <a:solidFill>
                  <a:srgbClr val="000000"/>
                </a:solidFill>
                <a:effectLst/>
                <a:latin typeface="Calibri"/>
                <a:ea typeface="Calibri" panose="020F0502020204030204"/>
                <a:cs typeface="Calibri"/>
              </a:rPr>
              <a:t>En janvier 2022, on estime à 1,8 million le nombre de personnes ayant pris une PrEP orale, dans plus de 90 pays.</a:t>
            </a:r>
            <a:r>
              <a:rPr lang="fr-FR" sz="2600" b="0" i="0" strike="noStrike" cap="none" spc="0" baseline="30000" dirty="0">
                <a:solidFill>
                  <a:srgbClr val="000000"/>
                </a:solidFill>
                <a:effectLst/>
                <a:latin typeface="Calibri"/>
                <a:ea typeface="Calibri" panose="020F0502020204030204"/>
                <a:cs typeface="Calibri"/>
              </a:rPr>
              <a:t>1</a:t>
            </a:r>
            <a:endParaRPr lang="en-US" sz="2600" baseline="30000" dirty="0">
              <a:cs typeface="Calibri"/>
            </a:endParaRPr>
          </a:p>
          <a:p>
            <a:pPr marL="365760" lvl="1" indent="-365760">
              <a:lnSpc>
                <a:spcPts val="2601"/>
              </a:lnSpc>
              <a:spcBef>
                <a:spcPts val="1200"/>
              </a:spcBef>
              <a:spcAft>
                <a:spcPct val="0"/>
              </a:spcAft>
              <a:buFont typeface="Arial" panose="020B0604020202020204" pitchFamily="34" charset="0"/>
              <a:buChar char="•"/>
            </a:pPr>
            <a:r>
              <a:rPr lang="fr-FR" sz="2600" b="0" i="0" strike="noStrike" cap="none" spc="0" baseline="0" dirty="0">
                <a:solidFill>
                  <a:srgbClr val="000000"/>
                </a:solidFill>
                <a:effectLst/>
                <a:latin typeface="Calibri"/>
                <a:ea typeface="Calibri" panose="020F0502020204030204"/>
                <a:cs typeface="Calibri"/>
              </a:rPr>
              <a:t>Des directives nationales existent dans un nombre croissant de pays</a:t>
            </a:r>
            <a:endParaRPr lang="en-US" sz="2600" dirty="0">
              <a:cs typeface="Calibri"/>
            </a:endParaRPr>
          </a:p>
          <a:p>
            <a:pPr marL="365760" lvl="1" indent="-365760">
              <a:lnSpc>
                <a:spcPts val="2601"/>
              </a:lnSpc>
              <a:spcBef>
                <a:spcPts val="1200"/>
              </a:spcBef>
              <a:spcAft>
                <a:spcPts val="601"/>
              </a:spcAft>
              <a:buFont typeface="Arial" panose="020B0604020202020204" pitchFamily="34" charset="0"/>
              <a:buChar char="•"/>
            </a:pPr>
            <a:r>
              <a:rPr lang="fr-FR" sz="2400" b="0" i="0" strike="noStrike" cap="none" spc="0" baseline="0" dirty="0">
                <a:solidFill>
                  <a:srgbClr val="000000"/>
                </a:solidFill>
                <a:effectLst/>
                <a:latin typeface="Calibri"/>
                <a:ea typeface="Calibri" panose="020F0502020204030204"/>
                <a:cs typeface="Calibri"/>
              </a:rPr>
              <a:t>Directives régionales de la :</a:t>
            </a:r>
            <a:endParaRPr lang="en-US" dirty="0">
              <a:cs typeface="Calibri"/>
            </a:endParaRPr>
          </a:p>
          <a:p>
            <a:pPr marL="731520" lvl="2" indent="-365760">
              <a:lnSpc>
                <a:spcPct val="120000"/>
              </a:lnSpc>
              <a:spcBef>
                <a:spcPct val="0"/>
              </a:spcBef>
              <a:buFont typeface="Wingdings" panose="05000000000000000000" pitchFamily="2" charset="2"/>
              <a:buChar char="§"/>
            </a:pPr>
            <a:r>
              <a:rPr lang="fr-FR" sz="2400" b="0" i="1" strike="noStrike" cap="none" spc="-50" baseline="0" dirty="0">
                <a:solidFill>
                  <a:srgbClr val="000000"/>
                </a:solidFill>
                <a:effectLst/>
                <a:latin typeface="Calibri"/>
                <a:ea typeface="Calibri" panose="020F0502020204030204"/>
                <a:cs typeface="Calibri"/>
              </a:rPr>
              <a:t>Société Européenne de Recherche Clinique sur le Sida</a:t>
            </a:r>
            <a:endParaRPr lang="en-US" sz="2400" i="1" spc="-50" dirty="0">
              <a:cs typeface="Calibri"/>
            </a:endParaRPr>
          </a:p>
          <a:p>
            <a:pPr marL="731520" lvl="2" indent="-365760">
              <a:lnSpc>
                <a:spcPct val="120000"/>
              </a:lnSpc>
              <a:spcBef>
                <a:spcPct val="0"/>
              </a:spcBef>
              <a:buFont typeface="Wingdings" panose="05000000000000000000" pitchFamily="2" charset="2"/>
              <a:buChar char="§"/>
            </a:pPr>
            <a:r>
              <a:rPr lang="fr-FR" sz="2400" b="0" i="1" strike="noStrike" cap="none" spc="-50" baseline="0" dirty="0">
                <a:effectLst/>
                <a:latin typeface="Calibri"/>
                <a:ea typeface="Calibri" panose="020F0502020204030204"/>
                <a:cs typeface="Calibri"/>
              </a:rPr>
              <a:t>Société des cliniciens du VIH d'Afrique australe</a:t>
            </a:r>
            <a:endParaRPr lang="en-US" sz="2400" i="1" spc="-50" dirty="0">
              <a:cs typeface="Calibri"/>
            </a:endParaRPr>
          </a:p>
          <a:p>
            <a:pPr marL="731520" lvl="2" indent="-365760">
              <a:lnSpc>
                <a:spcPct val="120000"/>
              </a:lnSpc>
              <a:spcBef>
                <a:spcPct val="0"/>
              </a:spcBef>
              <a:buFont typeface="Wingdings" panose="05000000000000000000" pitchFamily="2" charset="2"/>
              <a:buChar char="§"/>
            </a:pPr>
            <a:r>
              <a:rPr lang="fr-FR" sz="2400" i="1" spc="-50" dirty="0">
                <a:solidFill>
                  <a:srgbClr val="000000"/>
                </a:solidFill>
                <a:latin typeface="Calibri"/>
                <a:cs typeface="Calibri"/>
              </a:rPr>
              <a:t>Société de l'Asie Australe pour le VIH, l'hépatite virale et la médecine de la santé sexuelle</a:t>
            </a:r>
            <a:endParaRPr lang="en-US" sz="2400" i="1" spc="-50" dirty="0">
              <a:solidFill>
                <a:srgbClr val="000000"/>
              </a:solidFill>
              <a:latin typeface="Calibri"/>
              <a:cs typeface="Calibri"/>
            </a:endParaRPr>
          </a:p>
        </p:txBody>
      </p:sp>
      <p:sp>
        <p:nvSpPr>
          <p:cNvPr id="5" name="TextBox 4">
            <a:extLst>
              <a:ext uri="{FF2B5EF4-FFF2-40B4-BE49-F238E27FC236}">
                <a16:creationId xmlns:a16="http://schemas.microsoft.com/office/drawing/2014/main" id="{7F87F48C-6BBA-40B9-B69C-783614B33010}"/>
              </a:ext>
            </a:extLst>
          </p:cNvPr>
          <p:cNvSpPr txBox="1"/>
          <p:nvPr/>
        </p:nvSpPr>
        <p:spPr>
          <a:xfrm>
            <a:off x="1148928" y="6103469"/>
            <a:ext cx="6096000" cy="268910"/>
          </a:xfrm>
          <a:prstGeom prst="rect">
            <a:avLst/>
          </a:prstGeom>
          <a:noFill/>
        </p:spPr>
        <p:txBody>
          <a:bodyPr wrap="square">
            <a:spAutoFit/>
          </a:bodyPr>
          <a:lstStyle/>
          <a:p>
            <a:pPr marL="228609" indent="-228609">
              <a:lnSpc>
                <a:spcPts val="1250"/>
              </a:lnSpc>
              <a:buAutoNum type="arabicPlain"/>
            </a:pPr>
            <a:r>
              <a:rPr lang="fr-FR" sz="1600" b="0" i="0" strike="noStrike" cap="none" spc="-41" baseline="0" dirty="0">
                <a:effectLst/>
                <a:latin typeface="Calibri"/>
                <a:ea typeface="Calibri" panose="020F0502020204030204"/>
                <a:cs typeface="Calibri"/>
                <a:hlinkClick r:id="rId2" history="0">
                  <a:extLst>
                    <a:ext uri="{A12FA001-AC4F-418D-AE19-62706E023703}">
                      <ahyp:hlinkClr xmlns:ahyp="http://schemas.microsoft.com/office/drawing/2018/hyperlinkcolor" val="tx"/>
                    </a:ext>
                  </a:extLst>
                </a:hlinkClick>
              </a:rPr>
              <a:t>https://www.prepwatch.org/resource/global-prep-tracker/</a:t>
            </a:r>
            <a:endParaRPr lang="en-US" sz="1600" spc="-41" dirty="0"/>
          </a:p>
        </p:txBody>
      </p:sp>
    </p:spTree>
    <p:extLst>
      <p:ext uri="{BB962C8B-B14F-4D97-AF65-F5344CB8AC3E}">
        <p14:creationId xmlns:p14="http://schemas.microsoft.com/office/powerpoint/2010/main" val="119437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28F7-0973-4A19-9D14-8B47960BD962}"/>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F5273694-BA88-4415-8217-4DE88F73E069}"/>
              </a:ext>
            </a:extLst>
          </p:cNvPr>
          <p:cNvSpPr>
            <a:spLocks noGrp="1"/>
          </p:cNvSpPr>
          <p:nvPr>
            <p:ph idx="1"/>
          </p:nvPr>
        </p:nvSpPr>
        <p:spPr/>
        <p:txBody>
          <a:bodyPr/>
          <a:lstStyle/>
          <a:p>
            <a:endParaRPr lang="en-US" dirty="0"/>
          </a:p>
          <a:p>
            <a:pPr indent="0">
              <a:buNone/>
            </a:pPr>
            <a:endParaRPr lang="en-US" dirty="0"/>
          </a:p>
          <a:p>
            <a:r>
              <a:rPr lang="fr-FR" sz="2600" b="0" i="0" strike="noStrike" cap="none" spc="0" baseline="0" dirty="0">
                <a:solidFill>
                  <a:srgbClr val="000000"/>
                </a:solidFill>
                <a:effectLst/>
                <a:latin typeface="Calibri"/>
                <a:ea typeface="Calibri" panose="020F0502020204030204"/>
                <a:cs typeface="Calibri"/>
              </a:rPr>
              <a:t>Qu’est-ce que la PEP et quand l’utiliser ?</a:t>
            </a:r>
          </a:p>
        </p:txBody>
      </p:sp>
    </p:spTree>
    <p:extLst>
      <p:ext uri="{BB962C8B-B14F-4D97-AF65-F5344CB8AC3E}">
        <p14:creationId xmlns:p14="http://schemas.microsoft.com/office/powerpoint/2010/main" val="175057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1" y="317500"/>
            <a:ext cx="10548382"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Prophylaxie post-exposition (PEP)</a:t>
            </a:r>
          </a:p>
        </p:txBody>
      </p:sp>
      <p:sp>
        <p:nvSpPr>
          <p:cNvPr id="3" name="Content Placeholder 2"/>
          <p:cNvSpPr>
            <a:spLocks noGrp="1"/>
          </p:cNvSpPr>
          <p:nvPr>
            <p:ph sz="quarter" idx="4294967295"/>
          </p:nvPr>
        </p:nvSpPr>
        <p:spPr>
          <a:xfrm>
            <a:off x="1155940" y="1587500"/>
            <a:ext cx="10066453" cy="4889500"/>
          </a:xfrm>
        </p:spPr>
        <p:txBody>
          <a:bodyPr>
            <a:normAutofit/>
          </a:bodyPr>
          <a:lstStyle/>
          <a:p>
            <a:pPr marL="0" indent="0">
              <a:lnSpc>
                <a:spcPct val="150000"/>
              </a:lnSpc>
              <a:buNone/>
            </a:pPr>
            <a:r>
              <a:rPr lang="fr-FR" sz="2200" b="0" i="0" strike="noStrike" cap="none" spc="-41" baseline="0" dirty="0">
                <a:solidFill>
                  <a:srgbClr val="000000"/>
                </a:solidFill>
                <a:effectLst/>
                <a:latin typeface="Calibri"/>
                <a:ea typeface="Calibri" panose="020F0502020204030204"/>
                <a:cs typeface="Calibri"/>
              </a:rPr>
              <a:t>La PEP est un </a:t>
            </a:r>
            <a:r>
              <a:rPr lang="fr-FR" sz="2200" b="1" i="0" strike="noStrike" cap="none" spc="-41" baseline="0" dirty="0">
                <a:solidFill>
                  <a:srgbClr val="000000"/>
                </a:solidFill>
                <a:effectLst/>
                <a:latin typeface="Calibri"/>
                <a:ea typeface="Calibri" panose="020F0502020204030204"/>
                <a:cs typeface="Calibri"/>
              </a:rPr>
              <a:t>traitement antirétroviral de courte durée visant à réduire la probabilité de contracter le VIH </a:t>
            </a:r>
            <a:r>
              <a:rPr lang="fr-FR" sz="2200" b="0" i="0" u="sng" strike="noStrike" cap="none" spc="-41" baseline="0" dirty="0">
                <a:solidFill>
                  <a:srgbClr val="000000"/>
                </a:solidFill>
                <a:effectLst/>
                <a:uFill>
                  <a:solidFill>
                    <a:srgbClr val="000000"/>
                  </a:solidFill>
                </a:uFill>
                <a:latin typeface="Calibri"/>
                <a:ea typeface="Calibri" panose="020F0502020204030204"/>
                <a:cs typeface="Calibri"/>
              </a:rPr>
              <a:t>après</a:t>
            </a:r>
            <a:r>
              <a:rPr lang="fr-FR" sz="2200" b="0" i="0" strike="noStrike" cap="none" spc="-41" baseline="0" dirty="0">
                <a:solidFill>
                  <a:srgbClr val="000000"/>
                </a:solidFill>
                <a:effectLst/>
                <a:latin typeface="Calibri"/>
                <a:ea typeface="Calibri" panose="020F0502020204030204"/>
                <a:cs typeface="Calibri"/>
              </a:rPr>
              <a:t> une exposition potentielle, qu’elle soit professionnelle ou non - par exemple, lors de rapports sexuels. </a:t>
            </a:r>
            <a:endParaRPr lang="en-US" sz="2200" dirty="0"/>
          </a:p>
        </p:txBody>
      </p:sp>
      <p:grpSp>
        <p:nvGrpSpPr>
          <p:cNvPr id="5" name="Group 4">
            <a:extLst>
              <a:ext uri="{FF2B5EF4-FFF2-40B4-BE49-F238E27FC236}">
                <a16:creationId xmlns:a16="http://schemas.microsoft.com/office/drawing/2014/main" id="{E50D63F1-0A6A-4904-BA93-6FBE4D6ACFBF}"/>
              </a:ext>
            </a:extLst>
          </p:cNvPr>
          <p:cNvGrpSpPr/>
          <p:nvPr/>
        </p:nvGrpSpPr>
        <p:grpSpPr>
          <a:xfrm>
            <a:off x="4275249" y="3763147"/>
            <a:ext cx="6021276" cy="489147"/>
            <a:chOff x="1990963" y="62070"/>
            <a:chExt cx="5742196" cy="489147"/>
          </a:xfrm>
        </p:grpSpPr>
        <p:sp>
          <p:nvSpPr>
            <p:cNvPr id="6" name="Rectangle: Top Corners Rounded 5">
              <a:extLst>
                <a:ext uri="{FF2B5EF4-FFF2-40B4-BE49-F238E27FC236}">
                  <a16:creationId xmlns:a16="http://schemas.microsoft.com/office/drawing/2014/main" id="{5DFFFDEA-8467-4756-8339-A8E50D92F776}"/>
                </a:ext>
              </a:extLst>
            </p:cNvPr>
            <p:cNvSpPr/>
            <p:nvPr/>
          </p:nvSpPr>
          <p:spPr>
            <a:xfrm rot="5400000">
              <a:off x="4617487" y="-2564454"/>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dirty="0"/>
            </a:p>
          </p:txBody>
        </p:sp>
        <p:sp>
          <p:nvSpPr>
            <p:cNvPr id="7" name="Rectangle: Top Corners Rounded 4">
              <a:extLst>
                <a:ext uri="{FF2B5EF4-FFF2-40B4-BE49-F238E27FC236}">
                  <a16:creationId xmlns:a16="http://schemas.microsoft.com/office/drawing/2014/main" id="{B2E8D6C4-4861-432E-BFE1-008E604F425B}"/>
                </a:ext>
              </a:extLst>
            </p:cNvPr>
            <p:cNvSpPr txBox="1"/>
            <p:nvPr/>
          </p:nvSpPr>
          <p:spPr>
            <a:xfrm>
              <a:off x="1990963" y="85948"/>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fr-FR" sz="2200" b="1" i="0" strike="noStrike" cap="none" spc="0" baseline="0" dirty="0">
                  <a:solidFill>
                    <a:srgbClr val="000000"/>
                  </a:solidFill>
                  <a:effectLst/>
                  <a:latin typeface="Calibri"/>
                  <a:ea typeface="Calibri" panose="020F0502020204030204"/>
                  <a:cs typeface="Calibri"/>
                </a:rPr>
                <a:t>Après</a:t>
              </a:r>
            </a:p>
          </p:txBody>
        </p:sp>
      </p:grpSp>
      <p:grpSp>
        <p:nvGrpSpPr>
          <p:cNvPr id="8" name="Group 7">
            <a:extLst>
              <a:ext uri="{FF2B5EF4-FFF2-40B4-BE49-F238E27FC236}">
                <a16:creationId xmlns:a16="http://schemas.microsoft.com/office/drawing/2014/main" id="{EA034D04-CDE9-4BE8-BC97-AE9BECBA9BDB}"/>
              </a:ext>
            </a:extLst>
          </p:cNvPr>
          <p:cNvGrpSpPr/>
          <p:nvPr/>
        </p:nvGrpSpPr>
        <p:grpSpPr>
          <a:xfrm>
            <a:off x="2284286" y="3728507"/>
            <a:ext cx="1989989" cy="611435"/>
            <a:chOff x="0" y="27432"/>
            <a:chExt cx="1989989" cy="611434"/>
          </a:xfrm>
        </p:grpSpPr>
        <p:sp>
          <p:nvSpPr>
            <p:cNvPr id="9" name="Rectangle: Rounded Corners 8">
              <a:extLst>
                <a:ext uri="{FF2B5EF4-FFF2-40B4-BE49-F238E27FC236}">
                  <a16:creationId xmlns:a16="http://schemas.microsoft.com/office/drawing/2014/main" id="{A5140557-F9CE-4108-B4BD-A0CF55EA5E38}"/>
                </a:ext>
              </a:extLst>
            </p:cNvPr>
            <p:cNvSpPr/>
            <p:nvPr/>
          </p:nvSpPr>
          <p:spPr>
            <a:xfrm>
              <a:off x="0" y="27432"/>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dirty="0"/>
            </a:p>
          </p:txBody>
        </p:sp>
        <p:sp>
          <p:nvSpPr>
            <p:cNvPr id="10" name="Rectangle: Rounded Corners 6">
              <a:extLst>
                <a:ext uri="{FF2B5EF4-FFF2-40B4-BE49-F238E27FC236}">
                  <a16:creationId xmlns:a16="http://schemas.microsoft.com/office/drawing/2014/main" id="{7BB44BFC-BB57-4498-AA58-EA06BE621499}"/>
                </a:ext>
              </a:extLst>
            </p:cNvPr>
            <p:cNvSpPr txBox="1"/>
            <p:nvPr/>
          </p:nvSpPr>
          <p:spPr>
            <a:xfrm>
              <a:off x="29848" y="57280"/>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fr-FR" sz="2200" b="1" i="0" strike="noStrike" cap="none" spc="0" baseline="0" dirty="0">
                  <a:solidFill>
                    <a:srgbClr val="FFFFFF"/>
                  </a:solidFill>
                  <a:effectLst/>
                  <a:latin typeface="Calibri"/>
                  <a:ea typeface="Calibri" panose="020F0502020204030204"/>
                  <a:cs typeface="Calibri"/>
                </a:rPr>
                <a:t>Post</a:t>
              </a:r>
            </a:p>
          </p:txBody>
        </p:sp>
      </p:grpSp>
      <p:grpSp>
        <p:nvGrpSpPr>
          <p:cNvPr id="11" name="Group 10">
            <a:extLst>
              <a:ext uri="{FF2B5EF4-FFF2-40B4-BE49-F238E27FC236}">
                <a16:creationId xmlns:a16="http://schemas.microsoft.com/office/drawing/2014/main" id="{DD949E69-E854-49CE-8B47-306D10899754}"/>
              </a:ext>
            </a:extLst>
          </p:cNvPr>
          <p:cNvGrpSpPr/>
          <p:nvPr/>
        </p:nvGrpSpPr>
        <p:grpSpPr>
          <a:xfrm>
            <a:off x="4275249" y="4405152"/>
            <a:ext cx="6021276" cy="489147"/>
            <a:chOff x="1990963" y="704076"/>
            <a:chExt cx="5742196" cy="489147"/>
          </a:xfrm>
        </p:grpSpPr>
        <p:sp>
          <p:nvSpPr>
            <p:cNvPr id="12" name="Rectangle: Top Corners Rounded 11">
              <a:extLst>
                <a:ext uri="{FF2B5EF4-FFF2-40B4-BE49-F238E27FC236}">
                  <a16:creationId xmlns:a16="http://schemas.microsoft.com/office/drawing/2014/main" id="{B7DB168E-F304-4972-9C64-565E2A7E5EBD}"/>
                </a:ext>
              </a:extLst>
            </p:cNvPr>
            <p:cNvSpPr/>
            <p:nvPr/>
          </p:nvSpPr>
          <p:spPr>
            <a:xfrm rot="5400000">
              <a:off x="4617487" y="-1922448"/>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dirty="0"/>
            </a:p>
          </p:txBody>
        </p:sp>
        <p:sp>
          <p:nvSpPr>
            <p:cNvPr id="13" name="Rectangle: Top Corners Rounded 8">
              <a:extLst>
                <a:ext uri="{FF2B5EF4-FFF2-40B4-BE49-F238E27FC236}">
                  <a16:creationId xmlns:a16="http://schemas.microsoft.com/office/drawing/2014/main" id="{8B57CDD0-7243-4435-ADA6-4CE429A7DB5B}"/>
                </a:ext>
              </a:extLst>
            </p:cNvPr>
            <p:cNvSpPr txBox="1"/>
            <p:nvPr/>
          </p:nvSpPr>
          <p:spPr>
            <a:xfrm>
              <a:off x="1990963" y="727954"/>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fr-FR" sz="2200" b="1" i="0" strike="noStrike" cap="none" spc="0" baseline="0" dirty="0">
                  <a:solidFill>
                    <a:srgbClr val="000000"/>
                  </a:solidFill>
                  <a:effectLst/>
                  <a:latin typeface="Calibri"/>
                  <a:ea typeface="Calibri" panose="020F0502020204030204"/>
                  <a:cs typeface="Calibri"/>
                </a:rPr>
                <a:t>Activité pouvant conduire à l’acquisition du VIH</a:t>
              </a:r>
            </a:p>
          </p:txBody>
        </p:sp>
      </p:grpSp>
      <p:grpSp>
        <p:nvGrpSpPr>
          <p:cNvPr id="14" name="Group 13">
            <a:extLst>
              <a:ext uri="{FF2B5EF4-FFF2-40B4-BE49-F238E27FC236}">
                <a16:creationId xmlns:a16="http://schemas.microsoft.com/office/drawing/2014/main" id="{768DC6E6-FF35-4704-8075-D8A9D5F356DF}"/>
              </a:ext>
            </a:extLst>
          </p:cNvPr>
          <p:cNvGrpSpPr/>
          <p:nvPr/>
        </p:nvGrpSpPr>
        <p:grpSpPr>
          <a:xfrm>
            <a:off x="2284286" y="4344006"/>
            <a:ext cx="1989989" cy="611435"/>
            <a:chOff x="0" y="642932"/>
            <a:chExt cx="1989989" cy="611434"/>
          </a:xfrm>
        </p:grpSpPr>
        <p:sp>
          <p:nvSpPr>
            <p:cNvPr id="15" name="Rectangle: Rounded Corners 14">
              <a:extLst>
                <a:ext uri="{FF2B5EF4-FFF2-40B4-BE49-F238E27FC236}">
                  <a16:creationId xmlns:a16="http://schemas.microsoft.com/office/drawing/2014/main" id="{9FA39F9F-8D91-4CED-905A-15099DA2FAA8}"/>
                </a:ext>
              </a:extLst>
            </p:cNvPr>
            <p:cNvSpPr/>
            <p:nvPr/>
          </p:nvSpPr>
          <p:spPr>
            <a:xfrm>
              <a:off x="0" y="642932"/>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dirty="0"/>
            </a:p>
          </p:txBody>
        </p:sp>
        <p:sp>
          <p:nvSpPr>
            <p:cNvPr id="16" name="Rectangle: Rounded Corners 10">
              <a:extLst>
                <a:ext uri="{FF2B5EF4-FFF2-40B4-BE49-F238E27FC236}">
                  <a16:creationId xmlns:a16="http://schemas.microsoft.com/office/drawing/2014/main" id="{D89DA32F-DC5B-4889-B032-8945DB0BD8D2}"/>
                </a:ext>
              </a:extLst>
            </p:cNvPr>
            <p:cNvSpPr txBox="1"/>
            <p:nvPr/>
          </p:nvSpPr>
          <p:spPr>
            <a:xfrm>
              <a:off x="29848" y="672780"/>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fr-FR" sz="2200" b="1" i="0" strike="noStrike" cap="none" spc="0" baseline="0" dirty="0">
                  <a:solidFill>
                    <a:srgbClr val="FFFFFF"/>
                  </a:solidFill>
                  <a:effectLst/>
                  <a:latin typeface="Calibri"/>
                  <a:ea typeface="Calibri" panose="020F0502020204030204"/>
                  <a:cs typeface="Calibri"/>
                </a:rPr>
                <a:t>Exposition</a:t>
              </a:r>
            </a:p>
          </p:txBody>
        </p:sp>
      </p:grpSp>
      <p:grpSp>
        <p:nvGrpSpPr>
          <p:cNvPr id="17" name="Group 16">
            <a:extLst>
              <a:ext uri="{FF2B5EF4-FFF2-40B4-BE49-F238E27FC236}">
                <a16:creationId xmlns:a16="http://schemas.microsoft.com/office/drawing/2014/main" id="{28DC709D-3CA6-4A0E-A821-5FB42755F6E0}"/>
              </a:ext>
            </a:extLst>
          </p:cNvPr>
          <p:cNvGrpSpPr/>
          <p:nvPr/>
        </p:nvGrpSpPr>
        <p:grpSpPr>
          <a:xfrm>
            <a:off x="4275249" y="5047159"/>
            <a:ext cx="6021276" cy="489147"/>
            <a:chOff x="1990963" y="1346082"/>
            <a:chExt cx="5742196" cy="489147"/>
          </a:xfrm>
        </p:grpSpPr>
        <p:sp>
          <p:nvSpPr>
            <p:cNvPr id="18" name="Rectangle: Top Corners Rounded 17">
              <a:extLst>
                <a:ext uri="{FF2B5EF4-FFF2-40B4-BE49-F238E27FC236}">
                  <a16:creationId xmlns:a16="http://schemas.microsoft.com/office/drawing/2014/main" id="{0297B9D8-1CC9-4844-A3EE-C93BAC4DE53C}"/>
                </a:ext>
              </a:extLst>
            </p:cNvPr>
            <p:cNvSpPr/>
            <p:nvPr/>
          </p:nvSpPr>
          <p:spPr>
            <a:xfrm rot="5400000">
              <a:off x="4617487" y="-1280442"/>
              <a:ext cx="489147" cy="5742196"/>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dirty="0"/>
            </a:p>
          </p:txBody>
        </p:sp>
        <p:sp>
          <p:nvSpPr>
            <p:cNvPr id="19" name="Rectangle: Top Corners Rounded 12">
              <a:extLst>
                <a:ext uri="{FF2B5EF4-FFF2-40B4-BE49-F238E27FC236}">
                  <a16:creationId xmlns:a16="http://schemas.microsoft.com/office/drawing/2014/main" id="{E94FA974-A650-44A7-9E2B-637754F9902F}"/>
                </a:ext>
              </a:extLst>
            </p:cNvPr>
            <p:cNvSpPr txBox="1"/>
            <p:nvPr/>
          </p:nvSpPr>
          <p:spPr>
            <a:xfrm>
              <a:off x="1990963" y="1369960"/>
              <a:ext cx="5718318" cy="4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6" rIns="247650" bIns="123826" numCol="1" spcCol="1270" anchor="ctr" anchorCtr="0">
              <a:noAutofit/>
            </a:bodyPr>
            <a:lstStyle/>
            <a:p>
              <a:pPr marL="228609" lvl="1" indent="-228609" defTabSz="1066840">
                <a:lnSpc>
                  <a:spcPct val="90000"/>
                </a:lnSpc>
                <a:spcBef>
                  <a:spcPct val="0"/>
                </a:spcBef>
                <a:spcAft>
                  <a:spcPct val="15000"/>
                </a:spcAft>
              </a:pPr>
              <a:r>
                <a:rPr lang="fr-FR" sz="2200" b="1" i="0" strike="noStrike" cap="none" spc="0" baseline="0" dirty="0">
                  <a:solidFill>
                    <a:srgbClr val="000000"/>
                  </a:solidFill>
                  <a:effectLst/>
                  <a:latin typeface="Calibri"/>
                  <a:ea typeface="Calibri" panose="020F0502020204030204"/>
                  <a:cs typeface="Calibri"/>
                </a:rPr>
                <a:t>Prévention</a:t>
              </a:r>
            </a:p>
          </p:txBody>
        </p:sp>
      </p:grpSp>
      <p:grpSp>
        <p:nvGrpSpPr>
          <p:cNvPr id="20" name="Group 19">
            <a:extLst>
              <a:ext uri="{FF2B5EF4-FFF2-40B4-BE49-F238E27FC236}">
                <a16:creationId xmlns:a16="http://schemas.microsoft.com/office/drawing/2014/main" id="{88BBF778-C1F3-4B5C-B57C-3721549413DE}"/>
              </a:ext>
            </a:extLst>
          </p:cNvPr>
          <p:cNvGrpSpPr/>
          <p:nvPr/>
        </p:nvGrpSpPr>
        <p:grpSpPr>
          <a:xfrm>
            <a:off x="2284286" y="4986939"/>
            <a:ext cx="1989989" cy="611435"/>
            <a:chOff x="0" y="1285864"/>
            <a:chExt cx="1989989" cy="611434"/>
          </a:xfrm>
        </p:grpSpPr>
        <p:sp>
          <p:nvSpPr>
            <p:cNvPr id="21" name="Rectangle: Rounded Corners 20">
              <a:extLst>
                <a:ext uri="{FF2B5EF4-FFF2-40B4-BE49-F238E27FC236}">
                  <a16:creationId xmlns:a16="http://schemas.microsoft.com/office/drawing/2014/main" id="{33CC2821-9F31-4D79-A31E-098F8DE61438}"/>
                </a:ext>
              </a:extLst>
            </p:cNvPr>
            <p:cNvSpPr/>
            <p:nvPr/>
          </p:nvSpPr>
          <p:spPr>
            <a:xfrm>
              <a:off x="0" y="1285864"/>
              <a:ext cx="1989989" cy="61143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dirty="0"/>
            </a:p>
          </p:txBody>
        </p:sp>
        <p:sp>
          <p:nvSpPr>
            <p:cNvPr id="22" name="Rectangle: Rounded Corners 14">
              <a:extLst>
                <a:ext uri="{FF2B5EF4-FFF2-40B4-BE49-F238E27FC236}">
                  <a16:creationId xmlns:a16="http://schemas.microsoft.com/office/drawing/2014/main" id="{58654B49-16EC-4FF4-A949-27A0CCCF8C86}"/>
                </a:ext>
              </a:extLst>
            </p:cNvPr>
            <p:cNvSpPr txBox="1"/>
            <p:nvPr/>
          </p:nvSpPr>
          <p:spPr>
            <a:xfrm>
              <a:off x="29848" y="1315712"/>
              <a:ext cx="1930293" cy="5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1" rIns="91440" bIns="45721" numCol="1" spcCol="1270" anchor="ctr" anchorCtr="0">
              <a:noAutofit/>
            </a:bodyPr>
            <a:lstStyle/>
            <a:p>
              <a:pPr algn="ctr" defTabSz="1066840">
                <a:lnSpc>
                  <a:spcPct val="90000"/>
                </a:lnSpc>
                <a:spcBef>
                  <a:spcPct val="0"/>
                </a:spcBef>
                <a:spcAft>
                  <a:spcPct val="35000"/>
                </a:spcAft>
              </a:pPr>
              <a:r>
                <a:rPr lang="fr-FR" sz="2200" b="1" i="0" strike="noStrike" cap="none" spc="0" baseline="0" dirty="0">
                  <a:solidFill>
                    <a:srgbClr val="FFFFFF"/>
                  </a:solidFill>
                  <a:effectLst/>
                  <a:latin typeface="Calibri"/>
                  <a:ea typeface="Calibri" panose="020F0502020204030204"/>
                  <a:cs typeface="Calibri"/>
                </a:rPr>
                <a:t>Prophylaxie</a:t>
              </a:r>
            </a:p>
          </p:txBody>
        </p:sp>
      </p:grpSp>
      <p:sp>
        <p:nvSpPr>
          <p:cNvPr id="24" name="TextBox 23">
            <a:extLst>
              <a:ext uri="{FF2B5EF4-FFF2-40B4-BE49-F238E27FC236}">
                <a16:creationId xmlns:a16="http://schemas.microsoft.com/office/drawing/2014/main" id="{77384F85-850D-42B8-99D4-8C46B691F143}"/>
              </a:ext>
            </a:extLst>
          </p:cNvPr>
          <p:cNvSpPr txBox="1"/>
          <p:nvPr/>
        </p:nvSpPr>
        <p:spPr>
          <a:xfrm>
            <a:off x="1048574" y="6107668"/>
            <a:ext cx="6097772" cy="335280"/>
          </a:xfrm>
          <a:prstGeom prst="rect">
            <a:avLst/>
          </a:prstGeom>
          <a:noFill/>
        </p:spPr>
        <p:txBody>
          <a:bodyPr wrap="square">
            <a:spAutoFit/>
          </a:bodyPr>
          <a:lstStyle/>
          <a:p>
            <a:pPr defTabSz="452079">
              <a:defRPr/>
            </a:pPr>
            <a:r>
              <a:rPr lang="fr-FR" sz="1600" b="0" i="0" strike="noStrike" cap="none" spc="0" baseline="0" dirty="0">
                <a:solidFill>
                  <a:srgbClr val="000000"/>
                </a:solidFill>
                <a:effectLst/>
                <a:latin typeface="Calibri"/>
                <a:ea typeface="Calibri" panose="020F0502020204030204"/>
                <a:cs typeface="Calibri"/>
              </a:rPr>
              <a:t>http://www.who.int/hiv/topics/prophylaxis/en/ </a:t>
            </a:r>
          </a:p>
        </p:txBody>
      </p:sp>
    </p:spTree>
    <p:extLst>
      <p:ext uri="{BB962C8B-B14F-4D97-AF65-F5344CB8AC3E}">
        <p14:creationId xmlns:p14="http://schemas.microsoft.com/office/powerpoint/2010/main" val="3231292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Similitudes et différences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2185954074"/>
              </p:ext>
            </p:extLst>
          </p:nvPr>
        </p:nvGraphicFramePr>
        <p:xfrm>
          <a:off x="1199811" y="2246314"/>
          <a:ext cx="10382247" cy="4206260"/>
        </p:xfrm>
        <a:graphic>
          <a:graphicData uri="http://schemas.openxmlformats.org/drawingml/2006/table">
            <a:tbl>
              <a:tblPr bandRow="1">
                <a:tableStyleId>{21E4AEA4-8DFA-4A89-87EB-49C32662AFE0}</a:tableStyleId>
              </a:tblPr>
              <a:tblGrid>
                <a:gridCol w="7565013">
                  <a:extLst>
                    <a:ext uri="{9D8B030D-6E8A-4147-A177-3AD203B41FA5}">
                      <a16:colId xmlns:a16="http://schemas.microsoft.com/office/drawing/2014/main" val="4253421056"/>
                    </a:ext>
                  </a:extLst>
                </a:gridCol>
                <a:gridCol w="2817234">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1. Utilisée par les personnes non infectées par le VIH</a:t>
                      </a:r>
                      <a:endParaRPr lang="en-US" sz="18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50" baseline="0" dirty="0">
                          <a:solidFill>
                            <a:srgbClr val="000000"/>
                          </a:solidFill>
                          <a:effectLst/>
                          <a:latin typeface="Calibri"/>
                          <a:ea typeface="Calibri" panose="020F0502020204030204"/>
                          <a:cs typeface="Calibri"/>
                        </a:rPr>
                        <a:t>2. Commencée avant l’exposition potentielle et poursuivie après l’exposition potentielle</a:t>
                      </a:r>
                      <a:endParaRPr lang="en-US" sz="18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3. Utilise des ARV pour prévenir l’acquisition du VIH</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4. Associe généralement deux ARV</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5. Disponible auprès des prestataires sur ordonnance</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6. Commencée après une exposition potentielle</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7. Efficace lorsqu’elle est prise correctement et régulièrement</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8. Prise pendant 28 jours uniquement</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9. Peut être utilisée aussi longtemps que l’exposition potentielle au VIH existe</a:t>
                      </a:r>
                      <a:endParaRPr lang="en-US" sz="18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10. Associe généralement trois ARV</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637945133"/>
                  </a:ext>
                </a:extLst>
              </a:tr>
            </a:tbl>
          </a:graphicData>
        </a:graphic>
      </p:graphicFrame>
      <p:sp>
        <p:nvSpPr>
          <p:cNvPr id="2" name="TextBox 1">
            <a:extLst>
              <a:ext uri="{FF2B5EF4-FFF2-40B4-BE49-F238E27FC236}">
                <a16:creationId xmlns:a16="http://schemas.microsoft.com/office/drawing/2014/main" id="{E5567C0C-CD6E-4808-9DA5-0E63D74AB0FB}"/>
              </a:ext>
            </a:extLst>
          </p:cNvPr>
          <p:cNvSpPr txBox="1"/>
          <p:nvPr/>
        </p:nvSpPr>
        <p:spPr>
          <a:xfrm>
            <a:off x="1199810" y="1647309"/>
            <a:ext cx="7760957" cy="338633"/>
          </a:xfrm>
          <a:prstGeom prst="rect">
            <a:avLst/>
          </a:prstGeom>
          <a:noFill/>
        </p:spPr>
        <p:txBody>
          <a:bodyPr wrap="none" rtlCol="0">
            <a:spAutoFit/>
          </a:bodyPr>
          <a:lstStyle/>
          <a:p>
            <a:r>
              <a:rPr lang="fr-FR" sz="1600" b="0" i="0" strike="noStrike" cap="none" spc="0" baseline="0" dirty="0">
                <a:solidFill>
                  <a:srgbClr val="000000"/>
                </a:solidFill>
                <a:effectLst/>
                <a:latin typeface="Calibri"/>
                <a:ea typeface="Calibri" panose="020F0502020204030204"/>
                <a:cs typeface="Calibri"/>
              </a:rPr>
              <a:t>Lorsqu’on vous le demande, indiquez si l’élément concerne la PrEP orale, la PEP ou les deux.</a:t>
            </a:r>
          </a:p>
        </p:txBody>
      </p:sp>
    </p:spTree>
    <p:extLst>
      <p:ext uri="{BB962C8B-B14F-4D97-AF65-F5344CB8AC3E}">
        <p14:creationId xmlns:p14="http://schemas.microsoft.com/office/powerpoint/2010/main" val="3333325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Similitudes et différences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831951202"/>
              </p:ext>
            </p:extLst>
          </p:nvPr>
        </p:nvGraphicFramePr>
        <p:xfrm>
          <a:off x="1199811" y="1797773"/>
          <a:ext cx="10382247" cy="4206260"/>
        </p:xfrm>
        <a:graphic>
          <a:graphicData uri="http://schemas.openxmlformats.org/drawingml/2006/table">
            <a:tbl>
              <a:tblPr bandRow="1">
                <a:tableStyleId>{21E4AEA4-8DFA-4A89-87EB-49C32662AFE0}</a:tableStyleId>
              </a:tblPr>
              <a:tblGrid>
                <a:gridCol w="7565013">
                  <a:extLst>
                    <a:ext uri="{9D8B030D-6E8A-4147-A177-3AD203B41FA5}">
                      <a16:colId xmlns:a16="http://schemas.microsoft.com/office/drawing/2014/main" val="4253421056"/>
                    </a:ext>
                  </a:extLst>
                </a:gridCol>
                <a:gridCol w="2817234">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1. Utilisée par les personnes non infectées par le VIH.</a:t>
                      </a:r>
                      <a:endParaRPr lang="en-US" sz="18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50" baseline="0" dirty="0">
                          <a:solidFill>
                            <a:srgbClr val="000000"/>
                          </a:solidFill>
                          <a:effectLst/>
                          <a:latin typeface="Calibri"/>
                          <a:ea typeface="Calibri" panose="020F0502020204030204"/>
                          <a:cs typeface="Calibri"/>
                        </a:rPr>
                        <a:t>2. Commencée avant l’exposition potentielle et poursuivie après l’exposition potentielle</a:t>
                      </a:r>
                      <a:endParaRPr lang="en-US" sz="18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3. Utilise des ARV pour prévenir l’acquisition du VIH</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4. Associe généralement deux ARV</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5. Disponible auprès des prestataires sur ordonnance</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6. Commencée après une exposition potentielle</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7. Efficace lorsqu’elle est prise correctement et régulièrement</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8. Prise pendant 28 jours uniquement</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0" baseline="0" dirty="0">
                          <a:solidFill>
                            <a:srgbClr val="000000"/>
                          </a:solidFill>
                          <a:effectLst/>
                          <a:latin typeface="Calibri"/>
                          <a:ea typeface="Calibri" panose="020F0502020204030204"/>
                          <a:cs typeface="Calibri"/>
                        </a:rPr>
                        <a:t>9. Peut être utilisée aussi longtemps que l’exposition potentielle au VIH existe</a:t>
                      </a:r>
                      <a:endParaRPr lang="en-US" sz="18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800" b="0" i="0" strike="noStrike" cap="none" spc="0" baseline="0" dirty="0">
                          <a:solidFill>
                            <a:srgbClr val="000000"/>
                          </a:solidFill>
                          <a:effectLst/>
                          <a:latin typeface="Calibri"/>
                          <a:ea typeface="Calibri" panose="020F0502020204030204"/>
                          <a:cs typeface="Calibri"/>
                        </a:rPr>
                        <a:t>10. Associe généralement trois ARV</a:t>
                      </a:r>
                      <a:endParaRPr lang="en-US" sz="18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800" b="0" i="0" strike="noStrike" cap="none" spc="-50" baseline="0" dirty="0">
                          <a:solidFill>
                            <a:srgbClr val="000000"/>
                          </a:solidFill>
                          <a:effectLst/>
                          <a:latin typeface="Calibri"/>
                          <a:ea typeface="Calibri" panose="020F0502020204030204"/>
                          <a:cs typeface="Calibri"/>
                        </a:rPr>
                        <a:t>PrEP orale, PEP, ou les deux ?</a:t>
                      </a:r>
                      <a:endParaRPr lang="en-US" sz="18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2637945133"/>
                  </a:ext>
                </a:extLst>
              </a:tr>
            </a:tbl>
          </a:graphicData>
        </a:graphic>
      </p:graphicFrame>
      <p:sp>
        <p:nvSpPr>
          <p:cNvPr id="7" name="TextBox 6">
            <a:extLst>
              <a:ext uri="{FF2B5EF4-FFF2-40B4-BE49-F238E27FC236}">
                <a16:creationId xmlns:a16="http://schemas.microsoft.com/office/drawing/2014/main" id="{D6783DA1-5634-4ACF-AF8C-A27A6864E273}"/>
              </a:ext>
            </a:extLst>
          </p:cNvPr>
          <p:cNvSpPr txBox="1"/>
          <p:nvPr/>
        </p:nvSpPr>
        <p:spPr>
          <a:xfrm>
            <a:off x="8801101" y="1770063"/>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8" name="TextBox 7">
            <a:extLst>
              <a:ext uri="{FF2B5EF4-FFF2-40B4-BE49-F238E27FC236}">
                <a16:creationId xmlns:a16="http://schemas.microsoft.com/office/drawing/2014/main" id="{CC3C75BE-24B7-4BA7-A10A-1EE78F88AEB0}"/>
              </a:ext>
            </a:extLst>
          </p:cNvPr>
          <p:cNvSpPr txBox="1"/>
          <p:nvPr/>
        </p:nvSpPr>
        <p:spPr>
          <a:xfrm>
            <a:off x="8801100" y="2847330"/>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9" name="TextBox 8">
            <a:extLst>
              <a:ext uri="{FF2B5EF4-FFF2-40B4-BE49-F238E27FC236}">
                <a16:creationId xmlns:a16="http://schemas.microsoft.com/office/drawing/2014/main" id="{490680F6-CF28-48EA-91FF-E0D4C24477A5}"/>
              </a:ext>
            </a:extLst>
          </p:cNvPr>
          <p:cNvSpPr txBox="1"/>
          <p:nvPr/>
        </p:nvSpPr>
        <p:spPr>
          <a:xfrm>
            <a:off x="8801100" y="3627556"/>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10" name="TextBox 9">
            <a:extLst>
              <a:ext uri="{FF2B5EF4-FFF2-40B4-BE49-F238E27FC236}">
                <a16:creationId xmlns:a16="http://schemas.microsoft.com/office/drawing/2014/main" id="{E2BD8C79-0F9F-4DCF-A5CA-B863187EB3CF}"/>
              </a:ext>
            </a:extLst>
          </p:cNvPr>
          <p:cNvSpPr txBox="1"/>
          <p:nvPr/>
        </p:nvSpPr>
        <p:spPr>
          <a:xfrm>
            <a:off x="8801101" y="4440656"/>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11" name="TextBox 10">
            <a:extLst>
              <a:ext uri="{FF2B5EF4-FFF2-40B4-BE49-F238E27FC236}">
                <a16:creationId xmlns:a16="http://schemas.microsoft.com/office/drawing/2014/main" id="{18B24417-5A5F-40B3-8A6E-387658973DDD}"/>
              </a:ext>
            </a:extLst>
          </p:cNvPr>
          <p:cNvSpPr txBox="1"/>
          <p:nvPr/>
        </p:nvSpPr>
        <p:spPr>
          <a:xfrm>
            <a:off x="8801101" y="4828418"/>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PEP</a:t>
            </a:r>
          </a:p>
        </p:txBody>
      </p:sp>
      <p:sp>
        <p:nvSpPr>
          <p:cNvPr id="12" name="TextBox 11">
            <a:extLst>
              <a:ext uri="{FF2B5EF4-FFF2-40B4-BE49-F238E27FC236}">
                <a16:creationId xmlns:a16="http://schemas.microsoft.com/office/drawing/2014/main" id="{05490EAF-9862-44CF-B711-C6F5923D1DBD}"/>
              </a:ext>
            </a:extLst>
          </p:cNvPr>
          <p:cNvSpPr txBox="1"/>
          <p:nvPr/>
        </p:nvSpPr>
        <p:spPr>
          <a:xfrm>
            <a:off x="8801101" y="4041763"/>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PEP</a:t>
            </a:r>
          </a:p>
        </p:txBody>
      </p:sp>
      <p:sp>
        <p:nvSpPr>
          <p:cNvPr id="13" name="TextBox 12">
            <a:extLst>
              <a:ext uri="{FF2B5EF4-FFF2-40B4-BE49-F238E27FC236}">
                <a16:creationId xmlns:a16="http://schemas.microsoft.com/office/drawing/2014/main" id="{5BCF5E0A-8ABE-43A7-8EB6-F7B5E4272A91}"/>
              </a:ext>
            </a:extLst>
          </p:cNvPr>
          <p:cNvSpPr txBox="1"/>
          <p:nvPr/>
        </p:nvSpPr>
        <p:spPr>
          <a:xfrm>
            <a:off x="8801101" y="5638121"/>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PEP</a:t>
            </a:r>
          </a:p>
        </p:txBody>
      </p:sp>
      <p:sp>
        <p:nvSpPr>
          <p:cNvPr id="14" name="TextBox 13">
            <a:extLst>
              <a:ext uri="{FF2B5EF4-FFF2-40B4-BE49-F238E27FC236}">
                <a16:creationId xmlns:a16="http://schemas.microsoft.com/office/drawing/2014/main" id="{CFA44608-FF88-410F-9D3A-0ACCE256FE45}"/>
              </a:ext>
            </a:extLst>
          </p:cNvPr>
          <p:cNvSpPr txBox="1"/>
          <p:nvPr/>
        </p:nvSpPr>
        <p:spPr>
          <a:xfrm>
            <a:off x="8801101" y="5228508"/>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15" name="TextBox 14">
            <a:extLst>
              <a:ext uri="{FF2B5EF4-FFF2-40B4-BE49-F238E27FC236}">
                <a16:creationId xmlns:a16="http://schemas.microsoft.com/office/drawing/2014/main" id="{9B8C1499-B541-4A37-B98F-21EBBAE4137C}"/>
              </a:ext>
            </a:extLst>
          </p:cNvPr>
          <p:cNvSpPr txBox="1"/>
          <p:nvPr/>
        </p:nvSpPr>
        <p:spPr>
          <a:xfrm>
            <a:off x="8801100" y="3236990"/>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16" name="TextBox 15">
            <a:extLst>
              <a:ext uri="{FF2B5EF4-FFF2-40B4-BE49-F238E27FC236}">
                <a16:creationId xmlns:a16="http://schemas.microsoft.com/office/drawing/2014/main" id="{B01B2BCB-F066-46CB-B24E-D0738C2ED509}"/>
              </a:ext>
            </a:extLst>
          </p:cNvPr>
          <p:cNvSpPr txBox="1"/>
          <p:nvPr/>
        </p:nvSpPr>
        <p:spPr>
          <a:xfrm>
            <a:off x="8801100" y="2197936"/>
            <a:ext cx="2780958"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Tree>
    <p:extLst>
      <p:ext uri="{BB962C8B-B14F-4D97-AF65-F5344CB8AC3E}">
        <p14:creationId xmlns:p14="http://schemas.microsoft.com/office/powerpoint/2010/main" val="398166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Similitudes et différences</a:t>
            </a:r>
          </a:p>
        </p:txBody>
      </p:sp>
      <p:graphicFrame>
        <p:nvGraphicFramePr>
          <p:cNvPr id="6" name="Content Placeholder 5">
            <a:extLst>
              <a:ext uri="{FF2B5EF4-FFF2-40B4-BE49-F238E27FC236}">
                <a16:creationId xmlns:a16="http://schemas.microsoft.com/office/drawing/2014/main" id="{CB9DC927-4DBD-4E7E-A00E-1413A1A22A0C}"/>
              </a:ext>
            </a:extLst>
          </p:cNvPr>
          <p:cNvGraphicFramePr>
            <a:graphicFrameLocks noGrp="1"/>
          </p:cNvGraphicFramePr>
          <p:nvPr>
            <p:ph idx="1"/>
            <p:extLst>
              <p:ext uri="{D42A27DB-BD31-4B8C-83A1-F6EECF244321}">
                <p14:modId xmlns:p14="http://schemas.microsoft.com/office/powerpoint/2010/main" val="1646806805"/>
              </p:ext>
            </p:extLst>
          </p:nvPr>
        </p:nvGraphicFramePr>
        <p:xfrm>
          <a:off x="1199809" y="2016642"/>
          <a:ext cx="10681676" cy="4269858"/>
        </p:xfrm>
        <a:graphic>
          <a:graphicData uri="http://schemas.openxmlformats.org/drawingml/2006/table">
            <a:tbl>
              <a:tblPr bandRow="1">
                <a:tableStyleId>{21E4AEA4-8DFA-4A89-87EB-49C32662AFE0}</a:tableStyleId>
              </a:tblPr>
              <a:tblGrid>
                <a:gridCol w="7085209">
                  <a:extLst>
                    <a:ext uri="{9D8B030D-6E8A-4147-A177-3AD203B41FA5}">
                      <a16:colId xmlns:a16="http://schemas.microsoft.com/office/drawing/2014/main" val="4253421056"/>
                    </a:ext>
                  </a:extLst>
                </a:gridCol>
                <a:gridCol w="3596467">
                  <a:extLst>
                    <a:ext uri="{9D8B030D-6E8A-4147-A177-3AD203B41FA5}">
                      <a16:colId xmlns:a16="http://schemas.microsoft.com/office/drawing/2014/main" val="332653699"/>
                    </a:ext>
                  </a:extLst>
                </a:gridCol>
              </a:tblGrid>
              <a:tr h="363234">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 Utilisée par les personnes non infectées par le VIH</a:t>
                      </a:r>
                      <a:endParaRPr lang="en-US" sz="16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lang="en-US" sz="16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42159">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50" baseline="0" dirty="0">
                          <a:solidFill>
                            <a:srgbClr val="000000"/>
                          </a:solidFill>
                          <a:effectLst/>
                          <a:latin typeface="Calibri"/>
                          <a:ea typeface="Calibri" panose="020F0502020204030204"/>
                          <a:cs typeface="Calibri"/>
                        </a:rPr>
                        <a:t>2. Commencée avant l’exposition potentielle et poursuivie après l’exposition potentielle</a:t>
                      </a:r>
                      <a:endParaRPr lang="en-US" sz="16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lang="en-US" sz="16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32911">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3. L’utilisateur prend des ARV pour empêcher sa propre acquisition du VIH</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347387839"/>
                  </a:ext>
                </a:extLst>
              </a:tr>
              <a:tr h="342159">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4. Associe généralement deux ARV</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913910300"/>
                  </a:ext>
                </a:extLst>
              </a:tr>
              <a:tr h="332911">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5. Disponible auprès des prestataires sur ordonnance</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554178527"/>
                  </a:ext>
                </a:extLst>
              </a:tr>
              <a:tr h="56225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6. L’utilisateur prend des ARV pour éviter la transmission du VIH à d’autres personnes</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284611112"/>
                  </a:ext>
                </a:extLst>
              </a:tr>
              <a:tr h="353254">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7. Efficace lorsqu’elle est prise correctement et régulièrement</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404307037"/>
                  </a:ext>
                </a:extLst>
              </a:tr>
              <a:tr h="332911">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8. Pris(e) à vie</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107769499"/>
                  </a:ext>
                </a:extLst>
              </a:tr>
              <a:tr h="56225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9. Pris(e) pendant les périodes d’exposition potentielle au VIH, et non pas à vie pour la plupart des personnes</a:t>
                      </a:r>
                      <a:endParaRPr lang="en-US" sz="16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737412695"/>
                  </a:ext>
                </a:extLst>
              </a:tr>
              <a:tr h="334759">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10. Associe généralement trois ARV.</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637945133"/>
                  </a:ext>
                </a:extLst>
              </a:tr>
              <a:tr h="369680">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11. Utilisé(e) par les personnes vivant avec le VIH</a:t>
                      </a: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053857449"/>
                  </a:ext>
                </a:extLst>
              </a:tr>
            </a:tbl>
          </a:graphicData>
        </a:graphic>
      </p:graphicFrame>
      <p:sp>
        <p:nvSpPr>
          <p:cNvPr id="2" name="TextBox 1">
            <a:extLst>
              <a:ext uri="{FF2B5EF4-FFF2-40B4-BE49-F238E27FC236}">
                <a16:creationId xmlns:a16="http://schemas.microsoft.com/office/drawing/2014/main" id="{E5567C0C-CD6E-4808-9DA5-0E63D74AB0FB}"/>
              </a:ext>
            </a:extLst>
          </p:cNvPr>
          <p:cNvSpPr txBox="1"/>
          <p:nvPr/>
        </p:nvSpPr>
        <p:spPr>
          <a:xfrm>
            <a:off x="1199810" y="1417640"/>
            <a:ext cx="8345887" cy="338633"/>
          </a:xfrm>
          <a:prstGeom prst="rect">
            <a:avLst/>
          </a:prstGeom>
          <a:noFill/>
        </p:spPr>
        <p:txBody>
          <a:bodyPr wrap="none" rtlCol="0">
            <a:spAutoFit/>
          </a:bodyPr>
          <a:lstStyle/>
          <a:p>
            <a:r>
              <a:rPr lang="fr-FR" sz="1600" b="0" i="0" strike="noStrike" cap="none" spc="0" baseline="0" dirty="0">
                <a:solidFill>
                  <a:srgbClr val="000000"/>
                </a:solidFill>
                <a:effectLst/>
                <a:latin typeface="Calibri"/>
                <a:ea typeface="Calibri" panose="020F0502020204030204"/>
                <a:cs typeface="Calibri"/>
              </a:rPr>
              <a:t>Lorsqu’on vous le demande, indiquez si l’élément concerne le traitement, la PrEP orale ou les deux.</a:t>
            </a:r>
          </a:p>
        </p:txBody>
      </p:sp>
    </p:spTree>
    <p:extLst>
      <p:ext uri="{BB962C8B-B14F-4D97-AF65-F5344CB8AC3E}">
        <p14:creationId xmlns:p14="http://schemas.microsoft.com/office/powerpoint/2010/main" val="235789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2527-712D-42A6-9AFD-2BE86A9ADE8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Instructions concernant l’activité virtuelle</a:t>
            </a:r>
            <a:endParaRPr lang="en-US" sz="3400" dirty="0"/>
          </a:p>
        </p:txBody>
      </p:sp>
      <p:graphicFrame>
        <p:nvGraphicFramePr>
          <p:cNvPr id="4" name="Table 4">
            <a:extLst>
              <a:ext uri="{FF2B5EF4-FFF2-40B4-BE49-F238E27FC236}">
                <a16:creationId xmlns:a16="http://schemas.microsoft.com/office/drawing/2014/main" id="{B921AB5E-A5C7-4AF0-8926-35C761952084}"/>
              </a:ext>
            </a:extLst>
          </p:cNvPr>
          <p:cNvGraphicFramePr>
            <a:graphicFrameLocks noGrp="1"/>
          </p:cNvGraphicFramePr>
          <p:nvPr>
            <p:ph idx="1"/>
            <p:extLst>
              <p:ext uri="{D42A27DB-BD31-4B8C-83A1-F6EECF244321}">
                <p14:modId xmlns:p14="http://schemas.microsoft.com/office/powerpoint/2010/main" val="3364805484"/>
              </p:ext>
            </p:extLst>
          </p:nvPr>
        </p:nvGraphicFramePr>
        <p:xfrm>
          <a:off x="1200152" y="1557670"/>
          <a:ext cx="10382247" cy="4744495"/>
        </p:xfrm>
        <a:graphic>
          <a:graphicData uri="http://schemas.openxmlformats.org/drawingml/2006/table">
            <a:tbl>
              <a:tblPr firstRow="1" bandRow="1">
                <a:tableStyleId>{5C22544A-7EE6-4342-B048-85BDC9FD1C3A}</a:tableStyleId>
              </a:tblPr>
              <a:tblGrid>
                <a:gridCol w="1331234">
                  <a:extLst>
                    <a:ext uri="{9D8B030D-6E8A-4147-A177-3AD203B41FA5}">
                      <a16:colId xmlns:a16="http://schemas.microsoft.com/office/drawing/2014/main" val="1224767939"/>
                    </a:ext>
                  </a:extLst>
                </a:gridCol>
                <a:gridCol w="9051013">
                  <a:extLst>
                    <a:ext uri="{9D8B030D-6E8A-4147-A177-3AD203B41FA5}">
                      <a16:colId xmlns:a16="http://schemas.microsoft.com/office/drawing/2014/main" val="1645395933"/>
                    </a:ext>
                  </a:extLst>
                </a:gridCol>
              </a:tblGrid>
              <a:tr h="308188">
                <a:tc>
                  <a:txBody>
                    <a:bodyPr/>
                    <a:lstStyle/>
                    <a:p>
                      <a:r>
                        <a:rPr lang="fr-FR" sz="1100" b="1" i="0" strike="noStrike" cap="none" spc="0" baseline="0" dirty="0">
                          <a:solidFill>
                            <a:srgbClr val="FFFFFF"/>
                          </a:solidFill>
                          <a:effectLst/>
                          <a:latin typeface="Calibri"/>
                          <a:ea typeface="Calibri" panose="020F0502020204030204"/>
                          <a:cs typeface="Calibri"/>
                        </a:rPr>
                        <a:t>Activité</a:t>
                      </a:r>
                    </a:p>
                  </a:txBody>
                  <a:tcPr marT="45721" marB="45721"/>
                </a:tc>
                <a:tc>
                  <a:txBody>
                    <a:bodyPr/>
                    <a:lstStyle/>
                    <a:p>
                      <a:r>
                        <a:rPr lang="fr-FR" sz="1100" b="1" i="0" strike="noStrike" cap="none" spc="0" baseline="0" dirty="0">
                          <a:solidFill>
                            <a:srgbClr val="FFFFFF"/>
                          </a:solidFill>
                          <a:effectLst/>
                          <a:latin typeface="Calibri"/>
                          <a:ea typeface="Calibri" panose="020F0502020204030204"/>
                          <a:cs typeface="Calibri"/>
                        </a:rPr>
                        <a:t>Instructions</a:t>
                      </a:r>
                    </a:p>
                  </a:txBody>
                  <a:tcPr marT="45721" marB="45721"/>
                </a:tc>
                <a:extLst>
                  <a:ext uri="{0D108BD9-81ED-4DB2-BD59-A6C34878D82A}">
                    <a16:rowId xmlns:a16="http://schemas.microsoft.com/office/drawing/2014/main" val="2882524456"/>
                  </a:ext>
                </a:extLst>
              </a:tr>
              <a:tr h="2258908">
                <a:tc>
                  <a:txBody>
                    <a:bodyPr/>
                    <a:lstStyle/>
                    <a:p>
                      <a:r>
                        <a:rPr lang="fr-FR" sz="1100" b="0" i="0" strike="noStrike" cap="none" spc="0" baseline="0" dirty="0">
                          <a:solidFill>
                            <a:srgbClr val="000000"/>
                          </a:solidFill>
                          <a:effectLst/>
                          <a:latin typeface="Calibri"/>
                          <a:ea typeface="Calibri" panose="020F0502020204030204"/>
                          <a:cs typeface="Calibri"/>
                        </a:rPr>
                        <a:t>Sondage </a:t>
                      </a:r>
                    </a:p>
                    <a:p>
                      <a:endParaRPr lang="en-US" sz="1100" dirty="0">
                        <a:latin typeface="+mn-lt"/>
                      </a:endParaRPr>
                    </a:p>
                    <a:p>
                      <a:r>
                        <a:rPr lang="fr-FR" sz="1100" b="0" i="0" strike="noStrike" cap="none" spc="0" baseline="0" dirty="0">
                          <a:solidFill>
                            <a:srgbClr val="000000"/>
                          </a:solidFill>
                          <a:effectLst/>
                          <a:latin typeface="Calibri"/>
                          <a:ea typeface="Calibri" panose="020F0502020204030204"/>
                          <a:cs typeface="Calibri"/>
                        </a:rPr>
                        <a:t>~3 minutes</a:t>
                      </a:r>
                    </a:p>
                  </a:txBody>
                  <a:tcPr marT="45721" marB="45721"/>
                </a:tc>
                <a:tc>
                  <a:txBody>
                    <a:bodyPr/>
                    <a:lstStyle/>
                    <a:p>
                      <a:pPr marL="0" lvl="0" indent="0">
                        <a:buNone/>
                      </a:pPr>
                      <a:r>
                        <a:rPr lang="fr-FR" sz="1100" b="0" i="0" strike="noStrike" cap="none" spc="0" baseline="0" dirty="0">
                          <a:solidFill>
                            <a:srgbClr val="000000"/>
                          </a:solidFill>
                          <a:effectLst/>
                          <a:latin typeface="Calibri"/>
                          <a:ea typeface="Calibri" panose="020F0502020204030204"/>
                          <a:cs typeface="Calibri"/>
                        </a:rPr>
                        <a:t>Option 1 :</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Si vous avez le temps de préparer, utilisez la fonction de sondage de la plateforme virtuelle que vous utilisez (Zoom, Skype, Teams, etc.) Il existe également des plateformes de sondages utilisant des sites externes, comme Mentimeter</a:t>
                      </a:r>
                    </a:p>
                    <a:p>
                      <a:pPr marL="0" lvl="0" indent="0">
                        <a:buNone/>
                      </a:pPr>
                      <a:endParaRPr lang="en-US" sz="1100" dirty="0">
                        <a:latin typeface="+mn-lt"/>
                      </a:endParaRPr>
                    </a:p>
                    <a:p>
                      <a:pPr marL="0" lvl="0" indent="0">
                        <a:buNone/>
                      </a:pPr>
                      <a:r>
                        <a:rPr lang="fr-FR" sz="1100" b="0" i="0" strike="noStrike" cap="none" spc="0" baseline="0" dirty="0">
                          <a:solidFill>
                            <a:srgbClr val="000000"/>
                          </a:solidFill>
                          <a:effectLst/>
                          <a:latin typeface="Calibri"/>
                          <a:ea typeface="Calibri" panose="020F0502020204030204"/>
                          <a:cs typeface="Calibri"/>
                        </a:rPr>
                        <a:t>Option 2 :</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Demandez aux participants de remettre le son et de partager leur sélection</a:t>
                      </a:r>
                    </a:p>
                    <a:p>
                      <a:pPr marL="628650" lvl="1" indent="-285750">
                        <a:buFont typeface="Arial"/>
                        <a:buChar char="•"/>
                      </a:pPr>
                      <a:r>
                        <a:rPr lang="fr-FR" sz="1100" b="0" i="0" strike="noStrike" cap="none" spc="0" baseline="0" dirty="0">
                          <a:solidFill>
                            <a:srgbClr val="000000"/>
                          </a:solidFill>
                          <a:effectLst/>
                          <a:latin typeface="Calibri"/>
                          <a:ea typeface="Calibri" panose="020F0502020204030204"/>
                          <a:cs typeface="Calibri"/>
                        </a:rPr>
                        <a:t>Les facilitateurs peuvent appeler des personnes ou utiliser une méthode aléatoire pour sélectionner les participants qui répondront</a:t>
                      </a:r>
                    </a:p>
                    <a:p>
                      <a:pPr marL="0" lvl="0" indent="0">
                        <a:buFont typeface="Arial"/>
                        <a:buNone/>
                      </a:pPr>
                      <a:endParaRPr lang="en-US" sz="1100" dirty="0">
                        <a:latin typeface="+mn-lt"/>
                      </a:endParaRPr>
                    </a:p>
                    <a:p>
                      <a:pPr marL="0" lvl="0" indent="0">
                        <a:buNone/>
                      </a:pPr>
                      <a:r>
                        <a:rPr lang="fr-FR" sz="1100" b="0" i="0" strike="noStrike" cap="none" spc="0" baseline="0" dirty="0">
                          <a:solidFill>
                            <a:srgbClr val="000000"/>
                          </a:solidFill>
                          <a:effectLst/>
                          <a:latin typeface="Calibri"/>
                          <a:ea typeface="Calibri" panose="020F0502020204030204"/>
                          <a:cs typeface="Calibri"/>
                        </a:rPr>
                        <a:t>Option 3 : </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Demandez aux participants d’indiquer la réponse qu’ils ont choisie dans le chat</a:t>
                      </a:r>
                    </a:p>
                    <a:p>
                      <a:pPr marL="628663" lvl="1" indent="-285750">
                        <a:buFont typeface="Arial"/>
                        <a:buChar char="•"/>
                      </a:pPr>
                      <a:r>
                        <a:rPr lang="fr-FR" sz="1100" b="0" i="0" strike="noStrike" cap="none" spc="0" baseline="0" dirty="0">
                          <a:solidFill>
                            <a:srgbClr val="000000"/>
                          </a:solidFill>
                          <a:effectLst/>
                          <a:latin typeface="Calibri"/>
                          <a:ea typeface="Calibri" panose="020F0502020204030204"/>
                          <a:cs typeface="Calibri"/>
                        </a:rPr>
                        <a:t>Si vous utilisez Zoom, demander aux participants d’envoyer la réponse à vous SEULEMENT peut augmenter la participation</a:t>
                      </a:r>
                    </a:p>
                  </a:txBody>
                  <a:tcPr marT="45721" marB="45721"/>
                </a:tc>
                <a:extLst>
                  <a:ext uri="{0D108BD9-81ED-4DB2-BD59-A6C34878D82A}">
                    <a16:rowId xmlns:a16="http://schemas.microsoft.com/office/drawing/2014/main" val="1677697874"/>
                  </a:ext>
                </a:extLst>
              </a:tr>
              <a:tr h="1869211">
                <a:tc>
                  <a:txBody>
                    <a:bodyPr/>
                    <a:lstStyle/>
                    <a:p>
                      <a:pPr lvl="0">
                        <a:buNone/>
                      </a:pPr>
                      <a:r>
                        <a:rPr lang="fr-FR" sz="1100" b="0" i="0" strike="noStrike" cap="none" spc="0" baseline="0" dirty="0">
                          <a:solidFill>
                            <a:srgbClr val="000000"/>
                          </a:solidFill>
                          <a:effectLst/>
                          <a:latin typeface="Calibri"/>
                          <a:ea typeface="Calibri" panose="020F0502020204030204"/>
                          <a:cs typeface="Calibri"/>
                        </a:rPr>
                        <a:t>Discussion </a:t>
                      </a:r>
                    </a:p>
                    <a:p>
                      <a:pPr lvl="0">
                        <a:buNone/>
                      </a:pPr>
                      <a:endParaRPr lang="en-US" sz="1100" dirty="0">
                        <a:latin typeface="+mn-lt"/>
                      </a:endParaRPr>
                    </a:p>
                    <a:p>
                      <a:pPr lvl="0">
                        <a:buNone/>
                      </a:pPr>
                      <a:r>
                        <a:rPr lang="fr-FR" sz="1100" b="0" i="0" strike="noStrike" cap="none" spc="0" baseline="0" dirty="0">
                          <a:solidFill>
                            <a:srgbClr val="000000"/>
                          </a:solidFill>
                          <a:effectLst/>
                          <a:latin typeface="Calibri"/>
                          <a:ea typeface="Calibri" panose="020F0502020204030204"/>
                          <a:cs typeface="Calibri"/>
                        </a:rPr>
                        <a:t>5+ minutes</a:t>
                      </a:r>
                    </a:p>
                  </a:txBody>
                  <a:tcPr marT="45721" marB="45721"/>
                </a:tc>
                <a:tc>
                  <a:txBody>
                    <a:bodyPr/>
                    <a:lstStyle/>
                    <a:p>
                      <a:pPr lvl="0">
                        <a:buNone/>
                      </a:pPr>
                      <a:r>
                        <a:rPr lang="fr-FR" sz="1100" b="0" i="0" strike="noStrike" cap="none" spc="0" baseline="0" dirty="0">
                          <a:solidFill>
                            <a:srgbClr val="000000"/>
                          </a:solidFill>
                          <a:effectLst/>
                          <a:latin typeface="Calibri"/>
                          <a:ea typeface="Calibri" panose="020F0502020204030204"/>
                          <a:cs typeface="Calibri"/>
                        </a:rPr>
                        <a:t>Option 1 :</a:t>
                      </a:r>
                      <a:endParaRPr lang="en-US" sz="1100" dirty="0">
                        <a:latin typeface="+mn-lt"/>
                      </a:endParaRP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Demandez aux participants de remettre le son et de partager leurs réflexions </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Encouragez l’utilisation des fonctions de chat</a:t>
                      </a:r>
                    </a:p>
                    <a:p>
                      <a:pPr lvl="0">
                        <a:buNone/>
                      </a:pPr>
                      <a:endParaRPr lang="en-US" sz="1100" b="0" i="0" u="none" strike="noStrike" noProof="0" dirty="0">
                        <a:solidFill>
                          <a:srgbClr val="000000"/>
                        </a:solidFill>
                        <a:latin typeface="+mn-lt"/>
                      </a:endParaRPr>
                    </a:p>
                    <a:p>
                      <a:pPr lvl="0">
                        <a:buNone/>
                      </a:pPr>
                      <a:r>
                        <a:rPr lang="fr-FR" sz="1100" b="0" i="0" strike="noStrike" cap="none" spc="0" baseline="0" dirty="0">
                          <a:solidFill>
                            <a:srgbClr val="000000"/>
                          </a:solidFill>
                          <a:effectLst/>
                          <a:latin typeface="Calibri"/>
                          <a:ea typeface="Calibri" panose="020F0502020204030204"/>
                          <a:cs typeface="Calibri"/>
                        </a:rPr>
                        <a:t>Option 2 :</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Pour les discussions plus longues, utilisez la fonction Diviser en groupe dans Zoom (ou toute autre plateforme utilisée)</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Répartissez les participants dans des salles de discussion par groupes de 2 ou 3</a:t>
                      </a:r>
                    </a:p>
                    <a:p>
                      <a:pPr marL="285750" lvl="0" indent="-285750">
                        <a:buFont typeface="Arial"/>
                        <a:buChar char="•"/>
                      </a:pPr>
                      <a:r>
                        <a:rPr lang="fr-FR" sz="1100" b="0" i="0" strike="noStrike" cap="none" spc="0" baseline="0" dirty="0">
                          <a:solidFill>
                            <a:srgbClr val="000000"/>
                          </a:solidFill>
                          <a:effectLst/>
                          <a:latin typeface="Calibri"/>
                          <a:ea typeface="Calibri" panose="020F0502020204030204"/>
                          <a:cs typeface="Calibri"/>
                        </a:rPr>
                        <a:t>Mettez le message-clé de discussion dans le chat </a:t>
                      </a:r>
                    </a:p>
                  </a:txBody>
                  <a:tcPr marT="45721" marB="45721"/>
                </a:tc>
                <a:extLst>
                  <a:ext uri="{0D108BD9-81ED-4DB2-BD59-A6C34878D82A}">
                    <a16:rowId xmlns:a16="http://schemas.microsoft.com/office/drawing/2014/main" val="3777862266"/>
                  </a:ext>
                </a:extLst>
              </a:tr>
              <a:tr h="308188">
                <a:tc gridSpan="2">
                  <a:txBody>
                    <a:bodyPr/>
                    <a:lstStyle/>
                    <a:p>
                      <a:pPr lvl="0" algn="ctr">
                        <a:buNone/>
                      </a:pPr>
                      <a:r>
                        <a:rPr lang="fr-FR" sz="1100" b="0" i="0" strike="noStrike" cap="none" spc="0" baseline="0" dirty="0">
                          <a:solidFill>
                            <a:srgbClr val="000000"/>
                          </a:solidFill>
                          <a:effectLst/>
                          <a:latin typeface="Calibri"/>
                          <a:ea typeface="Calibri" panose="020F0502020204030204"/>
                          <a:cs typeface="Calibri"/>
                        </a:rPr>
                        <a:t>Pour les autres activités (jeux de rôle ou scénarios), voir la diapositive d’instruction pour la formation virtuelle ou en personne précédant l’activité.</a:t>
                      </a:r>
                      <a:endParaRPr lang="en-US" sz="1100" dirty="0">
                        <a:latin typeface="+mn-lt"/>
                      </a:endParaRPr>
                    </a:p>
                  </a:txBody>
                  <a:tcPr marT="45721" marB="45721"/>
                </a:tc>
                <a:tc hMerge="1">
                  <a:txBody>
                    <a:bodyPr/>
                    <a:lstStyle/>
                    <a:p>
                      <a:endParaRPr lang="en-US"/>
                    </a:p>
                  </a:txBody>
                  <a:tcPr/>
                </a:tc>
                <a:extLst>
                  <a:ext uri="{0D108BD9-81ED-4DB2-BD59-A6C34878D82A}">
                    <a16:rowId xmlns:a16="http://schemas.microsoft.com/office/drawing/2014/main" val="543119757"/>
                  </a:ext>
                </a:extLst>
              </a:tr>
            </a:tbl>
          </a:graphicData>
        </a:graphic>
      </p:graphicFrame>
    </p:spTree>
    <p:extLst>
      <p:ext uri="{BB962C8B-B14F-4D97-AF65-F5344CB8AC3E}">
        <p14:creationId xmlns:p14="http://schemas.microsoft.com/office/powerpoint/2010/main" val="92114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5">
            <a:extLst>
              <a:ext uri="{FF2B5EF4-FFF2-40B4-BE49-F238E27FC236}">
                <a16:creationId xmlns:a16="http://schemas.microsoft.com/office/drawing/2014/main" id="{E35CC19E-CD0B-450C-BB6C-67ECA21E7057}"/>
              </a:ext>
            </a:extLst>
          </p:cNvPr>
          <p:cNvGraphicFramePr/>
          <p:nvPr>
            <p:extLst>
              <p:ext uri="{D42A27DB-BD31-4B8C-83A1-F6EECF244321}">
                <p14:modId xmlns:p14="http://schemas.microsoft.com/office/powerpoint/2010/main" val="3500355435"/>
              </p:ext>
            </p:extLst>
          </p:nvPr>
        </p:nvGraphicFramePr>
        <p:xfrm>
          <a:off x="1200152" y="1782903"/>
          <a:ext cx="10681676" cy="4541542"/>
        </p:xfrm>
        <a:graphic>
          <a:graphicData uri="http://schemas.openxmlformats.org/drawingml/2006/table">
            <a:tbl>
              <a:tblPr bandRow="1">
                <a:tableStyleId>{21E4AEA4-8DFA-4A89-87EB-49C32662AFE0}</a:tableStyleId>
              </a:tblPr>
              <a:tblGrid>
                <a:gridCol w="7572716">
                  <a:extLst>
                    <a:ext uri="{9D8B030D-6E8A-4147-A177-3AD203B41FA5}">
                      <a16:colId xmlns:a16="http://schemas.microsoft.com/office/drawing/2014/main" val="4253421056"/>
                    </a:ext>
                  </a:extLst>
                </a:gridCol>
                <a:gridCol w="3108960">
                  <a:extLst>
                    <a:ext uri="{9D8B030D-6E8A-4147-A177-3AD203B41FA5}">
                      <a16:colId xmlns:a16="http://schemas.microsoft.com/office/drawing/2014/main" val="332653699"/>
                    </a:ext>
                  </a:extLst>
                </a:gridCol>
              </a:tblGrid>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 Utilisée par les personnes non infectées par le VIH</a:t>
                      </a:r>
                      <a:endParaRPr lang="en-US" sz="16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lang="en-US" sz="16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314302191"/>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50" baseline="0" dirty="0">
                          <a:solidFill>
                            <a:srgbClr val="000000"/>
                          </a:solidFill>
                          <a:effectLst/>
                          <a:latin typeface="Calibri"/>
                          <a:ea typeface="Calibri" panose="020F0502020204030204"/>
                          <a:cs typeface="Calibri"/>
                        </a:rPr>
                        <a:t>2. Commencée avant l’exposition potentielle et poursuivie après l’exposition potentielle</a:t>
                      </a:r>
                      <a:endParaRPr lang="en-US" sz="1600" b="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lang="en-US" sz="1600" b="0" kern="1200" spc="-50" dirty="0">
                        <a:solidFill>
                          <a:schemeClr val="tx1"/>
                        </a:solidFill>
                        <a:latin typeface="+mn-lt"/>
                        <a:ea typeface="+mn-ea"/>
                        <a:cs typeface="Garamond"/>
                      </a:endParaRPr>
                    </a:p>
                  </a:txBody>
                  <a:tcPr marT="45721" marB="45721"/>
                </a:tc>
                <a:extLst>
                  <a:ext uri="{0D108BD9-81ED-4DB2-BD59-A6C34878D82A}">
                    <a16:rowId xmlns:a16="http://schemas.microsoft.com/office/drawing/2014/main" val="394030014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3. L’utilisateur prend des ARV pour empêcher sa propre acquisition du VIH</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34738783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4. Associe généralement deux ARV</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913910300"/>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5. Disponible auprès des prestataires sur ordonnance</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155417852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6. L’utilisateur prend des ARV pour éviter la transmission du VIH à d’autres personnes</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284611112"/>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7. Efficace lorsqu’elle est prise correctement et régulièrement</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404307037"/>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Calibri"/>
                          <a:ea typeface="Calibri" panose="020F0502020204030204"/>
                          <a:cs typeface="Calibri"/>
                        </a:rPr>
                        <a:t>8. Pris(e) à vie</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107769499"/>
                  </a:ext>
                </a:extLst>
              </a:tr>
              <a:tr h="396242">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9. Pris(e) pendant les périodes d’exposition potentielle au VIH, et non pas à vie pour la plupart des personnes</a:t>
                      </a:r>
                      <a:endParaRPr lang="en-US" sz="1600" b="0" kern="1200" spc="-50" dirty="0">
                        <a:solidFill>
                          <a:schemeClr val="tx1"/>
                        </a:solidFill>
                        <a:latin typeface="+mn-lt"/>
                        <a:ea typeface="+mn-ea"/>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3737412695"/>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10. Associe généralement trois ARV.</a:t>
                      </a:r>
                      <a:endParaRPr lang="en-US" sz="1600" dirty="0">
                        <a:solidFill>
                          <a:schemeClr val="tx1"/>
                        </a:solidFill>
                        <a:latin typeface="+mn-lt"/>
                        <a:cs typeface="Garamond"/>
                      </a:endParaRP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637945133"/>
                  </a:ext>
                </a:extLst>
              </a:tr>
              <a:tr h="396242">
                <a:tc>
                  <a:txBody>
                    <a:bodyPr/>
                    <a:lstStyle/>
                    <a:p>
                      <a:pPr marL="0" marR="0" lvl="0" indent="0" algn="l" rtl="0" eaLnBrk="1" fontAlgn="auto" latinLnBrk="0" hangingPunct="1">
                        <a:lnSpc>
                          <a:spcPct val="100000"/>
                        </a:lnSpc>
                        <a:spcBef>
                          <a:spcPct val="0"/>
                        </a:spcBef>
                        <a:spcAft>
                          <a:spcPct val="0"/>
                        </a:spcAft>
                        <a:buClrTx/>
                        <a:buSzTx/>
                        <a:buFontTx/>
                        <a:buNone/>
                      </a:pPr>
                      <a:r>
                        <a:rPr lang="fr-FR" sz="1600" b="0" i="0" strike="noStrike" cap="none" spc="0" baseline="0" dirty="0">
                          <a:solidFill>
                            <a:srgbClr val="000000"/>
                          </a:solidFill>
                          <a:effectLst/>
                          <a:latin typeface="Calibri"/>
                          <a:ea typeface="Calibri" panose="020F0502020204030204"/>
                          <a:cs typeface="Calibri"/>
                        </a:rPr>
                        <a:t>11. Utilisé(e) par les personnes vivant avec le VIH</a:t>
                      </a:r>
                    </a:p>
                  </a:txBody>
                  <a:tcPr marT="45721" marB="45721"/>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fr-FR" sz="1600" b="0" i="0" strike="noStrike" cap="none" spc="-50" baseline="0" dirty="0">
                          <a:solidFill>
                            <a:srgbClr val="000000"/>
                          </a:solidFill>
                          <a:effectLst/>
                          <a:latin typeface="Calibri"/>
                          <a:ea typeface="Calibri" panose="020F0502020204030204"/>
                          <a:cs typeface="Calibri"/>
                        </a:rPr>
                        <a:t>Traitement, PrEP orale, ou les deux ?</a:t>
                      </a:r>
                      <a:endParaRPr kumimoji="0" lang="en-US" sz="1600" b="0" i="0" u="none" strike="noStrike" kern="1200" cap="none" spc="-50" normalizeH="0" baseline="0" noProof="0" dirty="0">
                        <a:ln>
                          <a:noFill/>
                        </a:ln>
                        <a:solidFill>
                          <a:prstClr val="black"/>
                        </a:solidFill>
                        <a:effectLst/>
                        <a:uLnTx/>
                        <a:uFillTx/>
                        <a:latin typeface="Calibri"/>
                        <a:ea typeface="+mn-ea"/>
                        <a:cs typeface="Garamond"/>
                      </a:endParaRPr>
                    </a:p>
                  </a:txBody>
                  <a:tcPr marT="45721" marB="45721"/>
                </a:tc>
                <a:extLst>
                  <a:ext uri="{0D108BD9-81ED-4DB2-BD59-A6C34878D82A}">
                    <a16:rowId xmlns:a16="http://schemas.microsoft.com/office/drawing/2014/main" val="2053857449"/>
                  </a:ext>
                </a:extLst>
              </a:tr>
            </a:tbl>
          </a:graphicData>
        </a:graphic>
      </p:graphicFrame>
      <p:sp>
        <p:nvSpPr>
          <p:cNvPr id="4" name="Title 3">
            <a:extLst>
              <a:ext uri="{FF2B5EF4-FFF2-40B4-BE49-F238E27FC236}">
                <a16:creationId xmlns:a16="http://schemas.microsoft.com/office/drawing/2014/main" id="{78341423-2C04-474A-8973-A6D311777A0C}"/>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Similitudes et différences</a:t>
            </a:r>
          </a:p>
        </p:txBody>
      </p:sp>
      <p:sp>
        <p:nvSpPr>
          <p:cNvPr id="7" name="TextBox 6">
            <a:extLst>
              <a:ext uri="{FF2B5EF4-FFF2-40B4-BE49-F238E27FC236}">
                <a16:creationId xmlns:a16="http://schemas.microsoft.com/office/drawing/2014/main" id="{D6783DA1-5634-4ACF-AF8C-A27A6864E273}"/>
              </a:ext>
            </a:extLst>
          </p:cNvPr>
          <p:cNvSpPr txBox="1"/>
          <p:nvPr/>
        </p:nvSpPr>
        <p:spPr>
          <a:xfrm>
            <a:off x="8801100" y="1802856"/>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18" name="TextBox 17">
            <a:extLst>
              <a:ext uri="{FF2B5EF4-FFF2-40B4-BE49-F238E27FC236}">
                <a16:creationId xmlns:a16="http://schemas.microsoft.com/office/drawing/2014/main" id="{F1C045E6-47AB-4061-B34C-C283D85AD7C7}"/>
              </a:ext>
            </a:extLst>
          </p:cNvPr>
          <p:cNvSpPr txBox="1"/>
          <p:nvPr/>
        </p:nvSpPr>
        <p:spPr>
          <a:xfrm>
            <a:off x="8801100" y="2192138"/>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19" name="TextBox 18">
            <a:extLst>
              <a:ext uri="{FF2B5EF4-FFF2-40B4-BE49-F238E27FC236}">
                <a16:creationId xmlns:a16="http://schemas.microsoft.com/office/drawing/2014/main" id="{B1F735D7-CBCE-41D6-8710-CD87E1BCADA2}"/>
              </a:ext>
            </a:extLst>
          </p:cNvPr>
          <p:cNvSpPr txBox="1"/>
          <p:nvPr/>
        </p:nvSpPr>
        <p:spPr>
          <a:xfrm>
            <a:off x="8801100" y="2581421"/>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20" name="TextBox 19">
            <a:extLst>
              <a:ext uri="{FF2B5EF4-FFF2-40B4-BE49-F238E27FC236}">
                <a16:creationId xmlns:a16="http://schemas.microsoft.com/office/drawing/2014/main" id="{D905C6D2-96F0-44D3-98D0-E112EFAFE473}"/>
              </a:ext>
            </a:extLst>
          </p:cNvPr>
          <p:cNvSpPr txBox="1"/>
          <p:nvPr/>
        </p:nvSpPr>
        <p:spPr>
          <a:xfrm>
            <a:off x="8801100" y="2982788"/>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21" name="TextBox 20">
            <a:extLst>
              <a:ext uri="{FF2B5EF4-FFF2-40B4-BE49-F238E27FC236}">
                <a16:creationId xmlns:a16="http://schemas.microsoft.com/office/drawing/2014/main" id="{3C6F5BCE-7627-409C-86A5-2D21D70FF9DC}"/>
              </a:ext>
            </a:extLst>
          </p:cNvPr>
          <p:cNvSpPr txBox="1"/>
          <p:nvPr/>
        </p:nvSpPr>
        <p:spPr>
          <a:xfrm>
            <a:off x="8801100" y="3382233"/>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22" name="TextBox 21">
            <a:extLst>
              <a:ext uri="{FF2B5EF4-FFF2-40B4-BE49-F238E27FC236}">
                <a16:creationId xmlns:a16="http://schemas.microsoft.com/office/drawing/2014/main" id="{E87819AC-5AB6-4141-BD47-2BE8B3D52246}"/>
              </a:ext>
            </a:extLst>
          </p:cNvPr>
          <p:cNvSpPr txBox="1"/>
          <p:nvPr/>
        </p:nvSpPr>
        <p:spPr>
          <a:xfrm>
            <a:off x="8801100" y="3784312"/>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Traitement du VIH</a:t>
            </a:r>
          </a:p>
        </p:txBody>
      </p:sp>
      <p:sp>
        <p:nvSpPr>
          <p:cNvPr id="23" name="TextBox 22">
            <a:extLst>
              <a:ext uri="{FF2B5EF4-FFF2-40B4-BE49-F238E27FC236}">
                <a16:creationId xmlns:a16="http://schemas.microsoft.com/office/drawing/2014/main" id="{23EBD631-5E15-4393-A6CA-91C2D3C7E811}"/>
              </a:ext>
            </a:extLst>
          </p:cNvPr>
          <p:cNvSpPr txBox="1"/>
          <p:nvPr/>
        </p:nvSpPr>
        <p:spPr>
          <a:xfrm>
            <a:off x="8801100" y="4186392"/>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Les deux</a:t>
            </a:r>
          </a:p>
        </p:txBody>
      </p:sp>
      <p:sp>
        <p:nvSpPr>
          <p:cNvPr id="24" name="TextBox 23">
            <a:extLst>
              <a:ext uri="{FF2B5EF4-FFF2-40B4-BE49-F238E27FC236}">
                <a16:creationId xmlns:a16="http://schemas.microsoft.com/office/drawing/2014/main" id="{9FBE34E2-E93E-475F-81F7-E879747CCD4B}"/>
              </a:ext>
            </a:extLst>
          </p:cNvPr>
          <p:cNvSpPr txBox="1"/>
          <p:nvPr/>
        </p:nvSpPr>
        <p:spPr>
          <a:xfrm>
            <a:off x="8801100" y="4569859"/>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Traitement du VIH</a:t>
            </a:r>
          </a:p>
        </p:txBody>
      </p:sp>
      <p:sp>
        <p:nvSpPr>
          <p:cNvPr id="25" name="TextBox 24">
            <a:extLst>
              <a:ext uri="{FF2B5EF4-FFF2-40B4-BE49-F238E27FC236}">
                <a16:creationId xmlns:a16="http://schemas.microsoft.com/office/drawing/2014/main" id="{2CCB728C-5795-48B0-BB49-37F10CC59BBC}"/>
              </a:ext>
            </a:extLst>
          </p:cNvPr>
          <p:cNvSpPr txBox="1"/>
          <p:nvPr/>
        </p:nvSpPr>
        <p:spPr>
          <a:xfrm>
            <a:off x="8801099" y="4993634"/>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PrEP orale</a:t>
            </a:r>
          </a:p>
        </p:txBody>
      </p:sp>
      <p:sp>
        <p:nvSpPr>
          <p:cNvPr id="26" name="TextBox 25">
            <a:extLst>
              <a:ext uri="{FF2B5EF4-FFF2-40B4-BE49-F238E27FC236}">
                <a16:creationId xmlns:a16="http://schemas.microsoft.com/office/drawing/2014/main" id="{8669BA04-9492-4E90-AA5D-C9F24D394B74}"/>
              </a:ext>
            </a:extLst>
          </p:cNvPr>
          <p:cNvSpPr txBox="1"/>
          <p:nvPr/>
        </p:nvSpPr>
        <p:spPr>
          <a:xfrm>
            <a:off x="8801099" y="5525233"/>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Traitement du VIH</a:t>
            </a:r>
          </a:p>
        </p:txBody>
      </p:sp>
      <p:sp>
        <p:nvSpPr>
          <p:cNvPr id="27" name="TextBox 26">
            <a:extLst>
              <a:ext uri="{FF2B5EF4-FFF2-40B4-BE49-F238E27FC236}">
                <a16:creationId xmlns:a16="http://schemas.microsoft.com/office/drawing/2014/main" id="{8CE02466-76CB-45D1-9A8B-0E9E6D4FA38F}"/>
              </a:ext>
            </a:extLst>
          </p:cNvPr>
          <p:cNvSpPr txBox="1"/>
          <p:nvPr/>
        </p:nvSpPr>
        <p:spPr>
          <a:xfrm>
            <a:off x="8801099" y="5949008"/>
            <a:ext cx="3080729" cy="365912"/>
          </a:xfrm>
          <a:prstGeom prst="rect">
            <a:avLst/>
          </a:prstGeom>
          <a:solidFill>
            <a:srgbClr val="CC9900"/>
          </a:solidFill>
        </p:spPr>
        <p:txBody>
          <a:bodyPr wrap="square" rtlCol="0">
            <a:spAutoFit/>
          </a:bodyPr>
          <a:lstStyle/>
          <a:p>
            <a:pPr algn="ctr"/>
            <a:r>
              <a:rPr lang="fr-FR" sz="1801" b="0" i="0" strike="noStrike" cap="none" spc="0" baseline="0" dirty="0">
                <a:solidFill>
                  <a:srgbClr val="000000"/>
                </a:solidFill>
                <a:effectLst/>
                <a:latin typeface="Calibri"/>
                <a:ea typeface="Calibri" panose="020F0502020204030204"/>
                <a:cs typeface="Calibri"/>
              </a:rPr>
              <a:t>Traitement du VIH</a:t>
            </a:r>
          </a:p>
        </p:txBody>
      </p:sp>
    </p:spTree>
    <p:extLst>
      <p:ext uri="{BB962C8B-B14F-4D97-AF65-F5344CB8AC3E}">
        <p14:creationId xmlns:p14="http://schemas.microsoft.com/office/powerpoint/2010/main" val="2851766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1" y="317500"/>
            <a:ext cx="10548382"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Pourquoi nous avons besoin de la PrEP orale</a:t>
            </a:r>
          </a:p>
        </p:txBody>
      </p:sp>
      <p:sp>
        <p:nvSpPr>
          <p:cNvPr id="3" name="Content Placeholder 2"/>
          <p:cNvSpPr>
            <a:spLocks noGrp="1"/>
          </p:cNvSpPr>
          <p:nvPr>
            <p:ph sz="quarter" idx="4294967295"/>
          </p:nvPr>
        </p:nvSpPr>
        <p:spPr>
          <a:xfrm>
            <a:off x="1155941" y="1587500"/>
            <a:ext cx="10670302" cy="4889500"/>
          </a:xfrm>
        </p:spPr>
        <p:txBody>
          <a:bodyPr>
            <a:noAutofit/>
          </a:bodyPr>
          <a:lstStyle/>
          <a:p>
            <a:pPr marL="365760" lvl="1" indent="-365760">
              <a:lnSpc>
                <a:spcPts val="2601"/>
              </a:lnSpc>
              <a:spcBef>
                <a:spcPts val="1801"/>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Les infections annuelles mondiales par le VIH sont restées proches de 2 millions pendant plusieurs années, et ont diminué ces dernières années.</a:t>
            </a:r>
            <a:endParaRPr lang="en-US"/>
          </a:p>
          <a:p>
            <a:pPr marL="365760" lvl="1" indent="-365760">
              <a:lnSpc>
                <a:spcPts val="2601"/>
              </a:lnSpc>
              <a:spcBef>
                <a:spcPts val="1801"/>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L’incidence du VIH reste élevée parmi les populations clés et rendues vulnérables :</a:t>
            </a:r>
            <a:r>
              <a:rPr lang="fr-FR" sz="2200" b="0" i="0" strike="noStrike" cap="none" spc="-41" baseline="0" dirty="0">
                <a:solidFill>
                  <a:srgbClr val="FF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les </a:t>
            </a:r>
            <a:r>
              <a:rPr lang="fr-FR" sz="2200" b="0" i="0" strike="noStrike" cap="none" spc="-41" baseline="0" dirty="0">
                <a:effectLst/>
                <a:latin typeface="Calibri"/>
                <a:ea typeface="Calibri" panose="020F0502020204030204"/>
                <a:cs typeface="Calibri"/>
              </a:rPr>
              <a:t>utilisateurs de drogues injectables (UDI),</a:t>
            </a:r>
            <a:r>
              <a:rPr lang="fr-FR" sz="2200" b="0" i="0" strike="noStrike" cap="none" spc="-41" baseline="0" dirty="0">
                <a:solidFill>
                  <a:srgbClr val="FF0000"/>
                </a:solidFill>
                <a:effectLst/>
                <a:latin typeface="Calibri"/>
                <a:ea typeface="Calibri" panose="020F0502020204030204"/>
                <a:cs typeface="Calibri"/>
              </a:rPr>
              <a:t> </a:t>
            </a:r>
            <a:r>
              <a:rPr lang="fr-FR" sz="2200" b="0" i="0" strike="noStrike" cap="none" spc="-41" baseline="0" dirty="0">
                <a:solidFill>
                  <a:srgbClr val="000000"/>
                </a:solidFill>
                <a:effectLst/>
                <a:latin typeface="Calibri"/>
                <a:ea typeface="Calibri" panose="020F0502020204030204"/>
                <a:cs typeface="Calibri"/>
              </a:rPr>
              <a:t>les travailleurs/travailleuses du sexe (</a:t>
            </a:r>
            <a:r>
              <a:rPr lang="fr-FR" sz="2200" b="0" i="0" strike="noStrike" cap="none" spc="-41" baseline="0" dirty="0">
                <a:effectLst/>
                <a:latin typeface="Calibri"/>
                <a:ea typeface="Calibri" panose="020F0502020204030204"/>
                <a:cs typeface="Calibri"/>
              </a:rPr>
              <a:t>TS), </a:t>
            </a:r>
            <a:r>
              <a:rPr lang="fr-FR" sz="2200" b="0" i="0" strike="noStrike" cap="none" spc="-41" baseline="0" dirty="0">
                <a:solidFill>
                  <a:srgbClr val="000000"/>
                </a:solidFill>
                <a:effectLst/>
                <a:latin typeface="Calibri"/>
                <a:ea typeface="Calibri" panose="020F0502020204030204"/>
                <a:cs typeface="Calibri"/>
              </a:rPr>
              <a:t>les personnes transgenres (TG), et les hommes qui ont des rapports sexuels avec des hommes (HSH) malgré un accès croissant à la prévention du VIH.</a:t>
            </a:r>
            <a:endParaRPr lang="en-US" sz="2200" b="1" i="1" strike="sngStrike" spc="-41" dirty="0"/>
          </a:p>
          <a:p>
            <a:pPr marL="365760" indent="-365760">
              <a:lnSpc>
                <a:spcPts val="2601"/>
              </a:lnSpc>
              <a:spcBef>
                <a:spcPts val="1801"/>
              </a:spcBef>
              <a:spcAft>
                <a:spcPct val="0"/>
              </a:spcAft>
            </a:pPr>
            <a:r>
              <a:rPr lang="fr-FR" sz="2200" b="0" i="0" strike="noStrike" cap="none" spc="-41" baseline="0" dirty="0">
                <a:solidFill>
                  <a:srgbClr val="000000"/>
                </a:solidFill>
                <a:effectLst/>
                <a:latin typeface="Calibri"/>
                <a:ea typeface="Calibri" panose="020F0502020204030204"/>
                <a:cs typeface="Calibri"/>
              </a:rPr>
              <a:t>La PrEP orale constitue une intervention de prévention </a:t>
            </a:r>
            <a:r>
              <a:rPr lang="fr-FR" sz="2200" b="0" i="1" strike="noStrike" cap="none" spc="-41" baseline="0" dirty="0">
                <a:solidFill>
                  <a:srgbClr val="000000"/>
                </a:solidFill>
                <a:effectLst/>
                <a:latin typeface="Calibri"/>
                <a:ea typeface="Calibri" panose="020F0502020204030204"/>
                <a:cs typeface="Calibri"/>
              </a:rPr>
              <a:t>supplémentaire</a:t>
            </a:r>
            <a:r>
              <a:rPr lang="fr-FR" sz="2200" b="0" i="0" strike="noStrike" cap="none" spc="-41" baseline="0" dirty="0">
                <a:solidFill>
                  <a:srgbClr val="000000"/>
                </a:solidFill>
                <a:effectLst/>
                <a:latin typeface="Calibri"/>
                <a:ea typeface="Calibri" panose="020F0502020204030204"/>
                <a:cs typeface="Calibri"/>
              </a:rPr>
              <a:t> à utiliser </a:t>
            </a:r>
            <a:r>
              <a:rPr lang="fr-FR" sz="2200" b="0" i="1" strike="noStrike" cap="none" spc="-41" baseline="0" dirty="0">
                <a:solidFill>
                  <a:srgbClr val="000000"/>
                </a:solidFill>
                <a:effectLst/>
                <a:latin typeface="Calibri"/>
                <a:ea typeface="Calibri" panose="020F0502020204030204"/>
                <a:cs typeface="Calibri"/>
              </a:rPr>
              <a:t>en même temps </a:t>
            </a:r>
            <a:r>
              <a:rPr lang="fr-FR" sz="2200" b="0" i="0" strike="noStrike" cap="none" spc="-41" baseline="0" dirty="0">
                <a:solidFill>
                  <a:srgbClr val="000000"/>
                </a:solidFill>
                <a:effectLst/>
                <a:latin typeface="Calibri"/>
                <a:ea typeface="Calibri" panose="020F0502020204030204"/>
                <a:cs typeface="Calibri"/>
              </a:rPr>
              <a:t>que les interventions existantes comme les préservatifs et la réduction des risques pour</a:t>
            </a:r>
            <a:r>
              <a:rPr lang="fr-FR" sz="2200" b="0" i="0" strike="noStrike" cap="none" spc="-41" baseline="0" dirty="0">
                <a:effectLst/>
                <a:latin typeface="Calibri"/>
                <a:ea typeface="Calibri" panose="020F0502020204030204"/>
                <a:cs typeface="Calibri"/>
              </a:rPr>
              <a:t> les UDI.</a:t>
            </a:r>
          </a:p>
          <a:p>
            <a:pPr marL="365760" indent="-365760">
              <a:lnSpc>
                <a:spcPts val="2601"/>
              </a:lnSpc>
              <a:spcBef>
                <a:spcPts val="1801"/>
              </a:spcBef>
              <a:spcAft>
                <a:spcPct val="0"/>
              </a:spcAft>
            </a:pPr>
            <a:r>
              <a:rPr lang="fr-FR" sz="2200" b="0" i="0" strike="noStrike" cap="none" spc="-41" baseline="0" dirty="0">
                <a:solidFill>
                  <a:srgbClr val="000000"/>
                </a:solidFill>
                <a:effectLst/>
                <a:latin typeface="Calibri"/>
                <a:ea typeface="Calibri" panose="020F0502020204030204"/>
                <a:cs typeface="Calibri"/>
              </a:rPr>
              <a:t>La modélisation montre que l’utilisation accrue de la PrEP orale réduit l’incidence du VIH</a:t>
            </a:r>
          </a:p>
        </p:txBody>
      </p:sp>
    </p:spTree>
    <p:extLst>
      <p:ext uri="{BB962C8B-B14F-4D97-AF65-F5344CB8AC3E}">
        <p14:creationId xmlns:p14="http://schemas.microsoft.com/office/powerpoint/2010/main" val="3796070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07" y="317500"/>
            <a:ext cx="10591513"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Épidémiologie locale du VIH</a:t>
            </a:r>
          </a:p>
        </p:txBody>
      </p:sp>
      <p:sp>
        <p:nvSpPr>
          <p:cNvPr id="3" name="Content Placeholder 2"/>
          <p:cNvSpPr>
            <a:spLocks noGrp="1"/>
          </p:cNvSpPr>
          <p:nvPr>
            <p:ph sz="quarter" idx="4294967295"/>
          </p:nvPr>
        </p:nvSpPr>
        <p:spPr>
          <a:xfrm>
            <a:off x="738996" y="1465370"/>
            <a:ext cx="5146306" cy="4889500"/>
          </a:xfrm>
        </p:spPr>
        <p:txBody>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a:t>
            </a:r>
            <a:r>
              <a:rPr lang="fr-FR" sz="2200" b="0" i="0" strike="noStrike" cap="none" spc="-41" baseline="0" dirty="0">
                <a:solidFill>
                  <a:srgbClr val="C0504D"/>
                </a:solidFill>
                <a:effectLst/>
                <a:latin typeface="Calibri"/>
                <a:ea typeface="Calibri" panose="020F0502020204030204"/>
                <a:cs typeface="Calibri"/>
              </a:rPr>
              <a:t>DONNÉES DE PRÉVALENCE DISPONIBLES</a:t>
            </a:r>
            <a:r>
              <a:rPr lang="fr-FR" sz="2200" b="0" i="0" strike="noStrike" cap="none" spc="-41" baseline="0" dirty="0">
                <a:solidFill>
                  <a:srgbClr val="000000"/>
                </a:solidFill>
                <a:effectLst/>
                <a:latin typeface="Calibri"/>
                <a:ea typeface="Calibri" panose="020F0502020204030204"/>
                <a:cs typeface="Calibri"/>
              </a:rPr>
              <a:t>]</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a:t>
            </a:r>
            <a:r>
              <a:rPr lang="fr-FR" sz="2200" b="0" i="0" strike="noStrike" cap="none" spc="-41" baseline="0" dirty="0">
                <a:solidFill>
                  <a:srgbClr val="C0504D"/>
                </a:solidFill>
                <a:effectLst/>
                <a:latin typeface="Calibri"/>
                <a:ea typeface="Calibri" panose="020F0502020204030204"/>
                <a:cs typeface="Calibri"/>
              </a:rPr>
              <a:t>DONNÉES D’INCIDENCE DISPONIBLES</a:t>
            </a:r>
            <a:r>
              <a:rPr lang="fr-FR" sz="2200" b="0" i="0" strike="noStrike" cap="none" spc="-41" baseline="0" dirty="0">
                <a:solidFill>
                  <a:srgbClr val="000000"/>
                </a:solidFill>
                <a:effectLst/>
                <a:latin typeface="Calibri"/>
                <a:ea typeface="Calibri" panose="020F0502020204030204"/>
                <a:cs typeface="Calibri"/>
              </a:rPr>
              <a:t>]</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La plupart des nouvelles infections se produisent parmi [</a:t>
            </a:r>
            <a:r>
              <a:rPr lang="fr-FR" sz="2200" b="0" i="0" strike="noStrike" cap="none" spc="-41" baseline="0" dirty="0">
                <a:solidFill>
                  <a:srgbClr val="C0504D"/>
                </a:solidFill>
                <a:effectLst/>
                <a:latin typeface="Calibri"/>
                <a:ea typeface="Calibri" panose="020F0502020204030204"/>
                <a:cs typeface="Calibri"/>
              </a:rPr>
              <a:t>POPULATIONS</a:t>
            </a:r>
            <a:r>
              <a:rPr lang="fr-FR" sz="2200" b="0" i="0" strike="noStrike" cap="none" spc="-41" baseline="0" dirty="0">
                <a:solidFill>
                  <a:srgbClr val="000000"/>
                </a:solidFill>
                <a:effectLst/>
                <a:latin typeface="Calibri"/>
                <a:ea typeface="Calibri" panose="020F0502020204030204"/>
                <a:cs typeface="Calibri"/>
              </a:rPr>
              <a:t>] Ces populations constituent une cible appropriée pour la PrEP orale. </a:t>
            </a:r>
          </a:p>
        </p:txBody>
      </p:sp>
      <p:sp>
        <p:nvSpPr>
          <p:cNvPr id="4" name="TextBox 3"/>
          <p:cNvSpPr txBox="1"/>
          <p:nvPr/>
        </p:nvSpPr>
        <p:spPr>
          <a:xfrm>
            <a:off x="5489224" y="2822223"/>
            <a:ext cx="184731" cy="369460"/>
          </a:xfrm>
          <a:prstGeom prst="rect">
            <a:avLst/>
          </a:prstGeom>
          <a:noFill/>
        </p:spPr>
        <p:txBody>
          <a:bodyPr wrap="none" rtlCol="0">
            <a:spAutoFit/>
          </a:bodyPr>
          <a:lstStyle/>
          <a:p>
            <a:endParaRPr lang="en-US" sz="1801" dirty="0"/>
          </a:p>
        </p:txBody>
      </p:sp>
      <p:sp>
        <p:nvSpPr>
          <p:cNvPr id="9" name="TextBox 8">
            <a:extLst>
              <a:ext uri="{FF2B5EF4-FFF2-40B4-BE49-F238E27FC236}">
                <a16:creationId xmlns:a16="http://schemas.microsoft.com/office/drawing/2014/main" id="{803BB35B-92BD-4BAB-9F41-FB45C1396078}"/>
              </a:ext>
            </a:extLst>
          </p:cNvPr>
          <p:cNvSpPr txBox="1"/>
          <p:nvPr/>
        </p:nvSpPr>
        <p:spPr>
          <a:xfrm>
            <a:off x="6306701" y="5646188"/>
            <a:ext cx="2982190" cy="274322"/>
          </a:xfrm>
          <a:prstGeom prst="rect">
            <a:avLst/>
          </a:prstGeom>
          <a:noFill/>
        </p:spPr>
        <p:txBody>
          <a:bodyPr wrap="square" lIns="91440" tIns="45721" rIns="91440" bIns="45721" rtlCol="0" anchor="t">
            <a:spAutoFit/>
          </a:bodyPr>
          <a:lstStyle/>
          <a:p>
            <a:r>
              <a:rPr lang="fr-FR" sz="1200" b="0" i="0" strike="noStrike" cap="none" spc="0" baseline="0" dirty="0">
                <a:solidFill>
                  <a:srgbClr val="000000"/>
                </a:solidFill>
                <a:effectLst/>
                <a:latin typeface="Calibri"/>
                <a:ea typeface="Calibri" panose="020F0502020204030204"/>
                <a:cs typeface="Calibri"/>
              </a:rPr>
              <a:t>Source : </a:t>
            </a:r>
            <a:r>
              <a:rPr lang="fr-FR" sz="1200" b="0" i="0" strike="noStrike" cap="none" spc="-41" baseline="0" dirty="0">
                <a:solidFill>
                  <a:srgbClr val="000000"/>
                </a:solidFill>
                <a:effectLst/>
                <a:latin typeface="Calibri"/>
                <a:ea typeface="Calibri" panose="020F0502020204030204"/>
                <a:cs typeface="Calibri"/>
              </a:rPr>
              <a:t>[</a:t>
            </a:r>
            <a:r>
              <a:rPr lang="fr-FR" sz="1200" b="0" i="0" strike="noStrike" cap="none" spc="-41" baseline="0" dirty="0">
                <a:solidFill>
                  <a:srgbClr val="C0504D"/>
                </a:solidFill>
                <a:effectLst/>
                <a:latin typeface="Calibri"/>
                <a:ea typeface="Calibri" panose="020F0502020204030204"/>
                <a:cs typeface="Calibri"/>
              </a:rPr>
              <a:t>DONNÉES SOURCES</a:t>
            </a:r>
            <a:r>
              <a:rPr lang="fr-FR" sz="1200" b="0" i="0" strike="noStrike" cap="none" spc="-41" baseline="0" dirty="0">
                <a:solidFill>
                  <a:srgbClr val="000000"/>
                </a:solidFill>
                <a:effectLst/>
                <a:latin typeface="Calibri"/>
                <a:ea typeface="Calibri" panose="020F0502020204030204"/>
                <a:cs typeface="Calibri"/>
              </a:rPr>
              <a:t>]</a:t>
            </a:r>
          </a:p>
        </p:txBody>
      </p:sp>
      <p:sp>
        <p:nvSpPr>
          <p:cNvPr id="5" name="Rectangle 4">
            <a:extLst>
              <a:ext uri="{FF2B5EF4-FFF2-40B4-BE49-F238E27FC236}">
                <a16:creationId xmlns:a16="http://schemas.microsoft.com/office/drawing/2014/main" id="{1547670D-DE7D-419E-A132-1C566C0181C0}"/>
              </a:ext>
            </a:extLst>
          </p:cNvPr>
          <p:cNvSpPr/>
          <p:nvPr/>
        </p:nvSpPr>
        <p:spPr>
          <a:xfrm>
            <a:off x="6306702" y="1362075"/>
            <a:ext cx="5247125" cy="415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4249091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837" y="317500"/>
            <a:ext cx="10577484"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Populations clés et prioritaires</a:t>
            </a:r>
          </a:p>
        </p:txBody>
      </p:sp>
      <p:sp>
        <p:nvSpPr>
          <p:cNvPr id="7" name="Content Placeholder 6">
            <a:extLst>
              <a:ext uri="{FF2B5EF4-FFF2-40B4-BE49-F238E27FC236}">
                <a16:creationId xmlns:a16="http://schemas.microsoft.com/office/drawing/2014/main" id="{C76578A4-831B-4C24-B119-CFCF49192389}"/>
              </a:ext>
            </a:extLst>
          </p:cNvPr>
          <p:cNvSpPr>
            <a:spLocks noGrp="1"/>
          </p:cNvSpPr>
          <p:nvPr>
            <p:ph sz="quarter" idx="10"/>
          </p:nvPr>
        </p:nvSpPr>
        <p:spPr>
          <a:xfrm>
            <a:off x="1126837" y="1587499"/>
            <a:ext cx="10455564" cy="4794251"/>
          </a:xfrm>
        </p:spPr>
        <p:txBody>
          <a:bodyPr vert="horz" wrap="square" lIns="91440" tIns="45721" rIns="91440" bIns="45721" numCol="1" anchor="t" anchorCtr="0" compatLnSpc="1">
            <a:prstTxWarp prst="textNoShape">
              <a:avLst/>
            </a:prstTxWarp>
            <a:noAutofit/>
          </a:bodyPr>
          <a:lstStyle/>
          <a:p>
            <a:pPr marL="342913" indent="-342913"/>
            <a:r>
              <a:rPr lang="fr-FR" sz="1800" b="0" i="0" strike="noStrike" cap="none" spc="0" baseline="0" dirty="0">
                <a:solidFill>
                  <a:srgbClr val="000000"/>
                </a:solidFill>
                <a:effectLst/>
                <a:latin typeface="Calibri"/>
                <a:ea typeface="Calibri" panose="020F0502020204030204"/>
                <a:cs typeface="Calibri"/>
              </a:rPr>
              <a:t>Les populations clés (KP) sont des groupes de personnes affectées de manière disproportionnée par le VIH en raison de certains comportements et qui sont rendues particulièrement vulnérables par la marginalisation et des facteurs structurels tels que la stigmatisation, la discrimination, la violence, les violations des droits de l’homme et la criminalisation, qui contribuent tous à un manque d’accès aux services de santé.</a:t>
            </a:r>
            <a:endParaRPr lang="en-US" sz="1800" dirty="0">
              <a:cs typeface="Calibri"/>
            </a:endParaRPr>
          </a:p>
          <a:p>
            <a:pPr marL="642963" lvl="1" indent="-342913"/>
            <a:r>
              <a:rPr lang="fr-FR" sz="1800" b="0" i="0" strike="noStrike" cap="none" spc="0" baseline="0" dirty="0">
                <a:solidFill>
                  <a:srgbClr val="000000"/>
                </a:solidFill>
                <a:effectLst/>
                <a:latin typeface="Calibri"/>
                <a:ea typeface="Calibri" panose="020F0502020204030204"/>
                <a:cs typeface="Calibri"/>
              </a:rPr>
              <a:t>En </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41" baseline="0" dirty="0">
                <a:solidFill>
                  <a:srgbClr val="C0504D"/>
                </a:solidFill>
                <a:effectLst/>
                <a:latin typeface="Calibri"/>
                <a:ea typeface="Calibri" panose="020F0502020204030204"/>
                <a:cs typeface="Calibri"/>
              </a:rPr>
              <a:t>PAYS</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0" baseline="0" dirty="0">
                <a:solidFill>
                  <a:srgbClr val="000000"/>
                </a:solidFill>
                <a:effectLst/>
                <a:latin typeface="Calibri"/>
                <a:ea typeface="Calibri" panose="020F0502020204030204"/>
                <a:cs typeface="Calibri"/>
              </a:rPr>
              <a:t>, les KP comprennent </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41" baseline="0" dirty="0">
                <a:solidFill>
                  <a:srgbClr val="C0504D"/>
                </a:solidFill>
                <a:effectLst/>
                <a:latin typeface="Calibri"/>
                <a:ea typeface="Calibri" panose="020F0502020204030204"/>
                <a:cs typeface="Calibri"/>
              </a:rPr>
              <a:t>GROUPES DE KP</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0" baseline="0" dirty="0">
                <a:solidFill>
                  <a:srgbClr val="000000"/>
                </a:solidFill>
                <a:effectLst/>
                <a:latin typeface="Calibri"/>
                <a:ea typeface="Calibri" panose="020F0502020204030204"/>
                <a:cs typeface="Calibri"/>
              </a:rPr>
              <a:t>.</a:t>
            </a:r>
            <a:endParaRPr lang="en-US" sz="1800" dirty="0">
              <a:cs typeface="Calibri"/>
            </a:endParaRPr>
          </a:p>
          <a:p>
            <a:pPr marL="342913" indent="-342913"/>
            <a:r>
              <a:rPr lang="fr-FR" sz="1800" b="0" i="0" strike="noStrike" cap="none" spc="0" baseline="0" dirty="0">
                <a:solidFill>
                  <a:srgbClr val="000000"/>
                </a:solidFill>
                <a:effectLst/>
                <a:latin typeface="Calibri"/>
                <a:ea typeface="Calibri" panose="020F0502020204030204"/>
                <a:cs typeface="Calibri"/>
              </a:rPr>
              <a:t>Les populations prioritaires (PP) sont des groupes de personnes spécifiques à une région ou un pays, qui sont affectées de manière disproportionnée par le VIH ; elles peuvent ou non rencontrer les mêmes difficultés d’accès aux services de santé que les KP.</a:t>
            </a:r>
            <a:endParaRPr lang="en-US" sz="1800" dirty="0">
              <a:cs typeface="Calibri"/>
            </a:endParaRPr>
          </a:p>
          <a:p>
            <a:pPr marL="642963" lvl="1" indent="-342913"/>
            <a:r>
              <a:rPr lang="fr-FR" sz="1800" b="0" i="0" strike="noStrike" cap="none" spc="0" baseline="0" dirty="0">
                <a:solidFill>
                  <a:srgbClr val="000000"/>
                </a:solidFill>
                <a:effectLst/>
                <a:latin typeface="Calibri"/>
                <a:ea typeface="Calibri" panose="020F0502020204030204"/>
                <a:cs typeface="Calibri"/>
              </a:rPr>
              <a:t>En </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41" baseline="0" dirty="0">
                <a:solidFill>
                  <a:srgbClr val="C0504D"/>
                </a:solidFill>
                <a:effectLst/>
                <a:latin typeface="Calibri"/>
                <a:ea typeface="Calibri" panose="020F0502020204030204"/>
                <a:cs typeface="Calibri"/>
              </a:rPr>
              <a:t>PAYS</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0" baseline="0" dirty="0">
                <a:solidFill>
                  <a:srgbClr val="000000"/>
                </a:solidFill>
                <a:effectLst/>
                <a:latin typeface="Calibri"/>
                <a:ea typeface="Calibri" panose="020F0502020204030204"/>
                <a:cs typeface="Calibri"/>
              </a:rPr>
              <a:t>, les PP comprennent </a:t>
            </a:r>
            <a:r>
              <a:rPr lang="fr-FR" sz="1800" b="0" i="0" strike="noStrike" cap="none" spc="-41" baseline="0" dirty="0">
                <a:solidFill>
                  <a:srgbClr val="000000"/>
                </a:solidFill>
                <a:effectLst/>
                <a:latin typeface="Calibri"/>
                <a:ea typeface="Calibri" panose="020F0502020204030204"/>
                <a:cs typeface="Calibri"/>
              </a:rPr>
              <a:t>[</a:t>
            </a:r>
            <a:r>
              <a:rPr lang="fr-FR" sz="1800" b="0" i="0" strike="noStrike" cap="none" spc="-41" baseline="0" dirty="0">
                <a:solidFill>
                  <a:srgbClr val="C0504D"/>
                </a:solidFill>
                <a:effectLst/>
                <a:latin typeface="Calibri"/>
                <a:ea typeface="Calibri" panose="020F0502020204030204"/>
                <a:cs typeface="Calibri"/>
              </a:rPr>
              <a:t>GROUPES DE PP</a:t>
            </a:r>
            <a:r>
              <a:rPr lang="fr-FR" sz="1800" b="0" i="0" strike="noStrike" cap="none" spc="-41" baseline="0" dirty="0">
                <a:solidFill>
                  <a:srgbClr val="000000"/>
                </a:solidFill>
                <a:effectLst/>
                <a:latin typeface="Calibri"/>
                <a:ea typeface="Calibri" panose="020F0502020204030204"/>
                <a:cs typeface="Calibri"/>
              </a:rPr>
              <a:t>].</a:t>
            </a:r>
            <a:endParaRPr lang="en-US" sz="1800" dirty="0"/>
          </a:p>
          <a:p>
            <a:endParaRPr lang="en-US" sz="2000" dirty="0"/>
          </a:p>
        </p:txBody>
      </p:sp>
    </p:spTree>
    <p:extLst>
      <p:ext uri="{BB962C8B-B14F-4D97-AF65-F5344CB8AC3E}">
        <p14:creationId xmlns:p14="http://schemas.microsoft.com/office/powerpoint/2010/main" val="732719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61BD-DDF9-44A9-A9CD-DDF9B1B45659}"/>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endParaRPr lang="en-US" sz="3400" dirty="0"/>
          </a:p>
        </p:txBody>
      </p:sp>
      <p:sp>
        <p:nvSpPr>
          <p:cNvPr id="3" name="Content Placeholder 2">
            <a:extLst>
              <a:ext uri="{FF2B5EF4-FFF2-40B4-BE49-F238E27FC236}">
                <a16:creationId xmlns:a16="http://schemas.microsoft.com/office/drawing/2014/main" id="{4A5FA28D-A1AE-47D2-9DE8-1DA5EEB3C72D}"/>
              </a:ext>
            </a:extLst>
          </p:cNvPr>
          <p:cNvSpPr>
            <a:spLocks noGrp="1"/>
          </p:cNvSpPr>
          <p:nvPr>
            <p:ph idx="1"/>
          </p:nvPr>
        </p:nvSpPr>
        <p:spPr/>
        <p:txBody>
          <a:bodyPr/>
          <a:lstStyle/>
          <a:p>
            <a:endParaRPr lang="en-US" dirty="0">
              <a:cs typeface="Calibri"/>
            </a:endParaRPr>
          </a:p>
          <a:p>
            <a:endParaRPr lang="en-US" dirty="0">
              <a:cs typeface="Calibri"/>
            </a:endParaRPr>
          </a:p>
          <a:p>
            <a:endParaRPr lang="en-US" dirty="0">
              <a:cs typeface="Calibri"/>
            </a:endParaRPr>
          </a:p>
          <a:p>
            <a:r>
              <a:rPr lang="fr-FR" sz="2600" b="0" i="0" strike="noStrike" cap="none" spc="0" baseline="0" dirty="0">
                <a:solidFill>
                  <a:srgbClr val="000000"/>
                </a:solidFill>
                <a:effectLst/>
                <a:latin typeface="Calibri"/>
                <a:ea typeface="Calibri" panose="020F0502020204030204"/>
                <a:cs typeface="Calibri"/>
              </a:rPr>
              <a:t>Qui peut résumer pourquoi nous avons besoin de la PrEP orale pour la prévention du VIH ?</a:t>
            </a:r>
            <a:endParaRPr lang="en-US" sz="2600" dirty="0"/>
          </a:p>
        </p:txBody>
      </p:sp>
    </p:spTree>
    <p:extLst>
      <p:ext uri="{BB962C8B-B14F-4D97-AF65-F5344CB8AC3E}">
        <p14:creationId xmlns:p14="http://schemas.microsoft.com/office/powerpoint/2010/main" val="1444134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1" y="317500"/>
            <a:ext cx="10568249"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Preuve que la PrEP orale fonctionne</a:t>
            </a:r>
          </a:p>
        </p:txBody>
      </p:sp>
      <p:sp>
        <p:nvSpPr>
          <p:cNvPr id="3" name="Content Placeholder 2"/>
          <p:cNvSpPr>
            <a:spLocks noGrp="1"/>
          </p:cNvSpPr>
          <p:nvPr>
            <p:ph sz="quarter" idx="10"/>
          </p:nvPr>
        </p:nvSpPr>
        <p:spPr>
          <a:xfrm>
            <a:off x="1136074" y="1587499"/>
            <a:ext cx="10446327" cy="4794251"/>
          </a:xfrm>
        </p:spPr>
        <p:txBody>
          <a:bodyPr>
            <a:noAutofit/>
          </a:bodyPr>
          <a:lstStyle/>
          <a:p>
            <a:pPr marL="365773" indent="-365773">
              <a:lnSpc>
                <a:spcPts val="2601"/>
              </a:lnSpc>
            </a:pPr>
            <a:r>
              <a:rPr lang="fr-FR" sz="2200" b="0" i="0" strike="noStrike" cap="none" spc="-50" baseline="0" dirty="0">
                <a:solidFill>
                  <a:srgbClr val="000000"/>
                </a:solidFill>
                <a:effectLst/>
                <a:latin typeface="Calibri"/>
                <a:ea typeface="Calibri" panose="020F0502020204030204"/>
                <a:cs typeface="Calibri"/>
              </a:rPr>
              <a:t>L’efficacité de la PrEP a été mesurée dans : </a:t>
            </a:r>
          </a:p>
          <a:p>
            <a:pPr marL="731547" lvl="2" indent="-365773">
              <a:lnSpc>
                <a:spcPts val="2601"/>
              </a:lnSpc>
              <a:buFont typeface="Wingdings" panose="05000000000000000000" pitchFamily="2" charset="2"/>
              <a:buChar char="§"/>
            </a:pPr>
            <a:r>
              <a:rPr lang="fr-FR" sz="2200" b="0" i="0" strike="noStrike" cap="none" spc="-50" baseline="0" dirty="0">
                <a:solidFill>
                  <a:srgbClr val="000000"/>
                </a:solidFill>
                <a:effectLst/>
                <a:latin typeface="Calibri"/>
                <a:ea typeface="Calibri" panose="020F0502020204030204"/>
                <a:cs typeface="Calibri"/>
              </a:rPr>
              <a:t>11 essais contrôlés randomisés (ECR) comparant la PrEP orale à un placebo</a:t>
            </a:r>
            <a:endParaRPr lang="en-US" sz="2200" spc="-50" dirty="0">
              <a:cs typeface="Calibri"/>
            </a:endParaRPr>
          </a:p>
          <a:p>
            <a:pPr marL="731547" lvl="2" indent="-365773">
              <a:lnSpc>
                <a:spcPts val="2601"/>
              </a:lnSpc>
              <a:buFont typeface="Wingdings" panose="05000000000000000000" pitchFamily="2" charset="2"/>
              <a:buChar char="§"/>
            </a:pPr>
            <a:r>
              <a:rPr lang="fr-FR" sz="2200" b="0" i="0" strike="noStrike" cap="none" spc="-50" baseline="0" dirty="0">
                <a:solidFill>
                  <a:srgbClr val="000000"/>
                </a:solidFill>
                <a:effectLst/>
                <a:latin typeface="Calibri"/>
                <a:ea typeface="Calibri" panose="020F0502020204030204"/>
                <a:cs typeface="Calibri"/>
              </a:rPr>
              <a:t>trois ECR comparant la PrEP orale à l’absence de PrEP orale (ex : PrEP orale retardée ou « pas de comprimé »)</a:t>
            </a:r>
            <a:endParaRPr lang="en-US" sz="2200" spc="-50" dirty="0">
              <a:cs typeface="Calibri"/>
            </a:endParaRPr>
          </a:p>
          <a:p>
            <a:pPr marL="731547" lvl="2" indent="-365773">
              <a:lnSpc>
                <a:spcPts val="2601"/>
              </a:lnSpc>
              <a:buFont typeface="Wingdings" panose="05000000000000000000" pitchFamily="2" charset="2"/>
              <a:buChar char="§"/>
            </a:pPr>
            <a:r>
              <a:rPr lang="fr-FR" sz="2200" b="0" i="0" strike="noStrike" cap="none" spc="-50" baseline="0" dirty="0">
                <a:solidFill>
                  <a:srgbClr val="000000"/>
                </a:solidFill>
                <a:effectLst/>
                <a:latin typeface="Calibri"/>
                <a:ea typeface="Calibri" panose="020F0502020204030204"/>
                <a:cs typeface="Calibri"/>
              </a:rPr>
              <a:t>trois études observationnelles</a:t>
            </a:r>
            <a:endParaRPr lang="en-US" sz="2200" spc="-50" dirty="0">
              <a:cs typeface="Calibri"/>
            </a:endParaRPr>
          </a:p>
          <a:p>
            <a:pPr marL="365773" lvl="1" indent="-365773" defTabSz="137166">
              <a:lnSpc>
                <a:spcPts val="2601"/>
              </a:lnSpc>
              <a:spcBef>
                <a:spcPts val="1801"/>
              </a:spcBef>
              <a:spcAft>
                <a:spcPct val="0"/>
              </a:spcAft>
              <a:buFont typeface="Arial" panose="020B0604020202020204" pitchFamily="34" charset="0"/>
              <a:buChar char="•"/>
              <a:tabLst>
                <a:tab pos="274331" algn="l"/>
              </a:tabLst>
            </a:pPr>
            <a:r>
              <a:rPr lang="fr-FR" sz="2200" b="0" i="0" strike="noStrike" cap="none" spc="-50" baseline="0" dirty="0">
                <a:solidFill>
                  <a:srgbClr val="000000"/>
                </a:solidFill>
                <a:effectLst/>
                <a:latin typeface="Calibri"/>
                <a:ea typeface="Calibri" panose="020F0502020204030204"/>
                <a:cs typeface="Calibri"/>
              </a:rPr>
              <a:t>De multiples projets de démonstration dans le monde entier</a:t>
            </a:r>
          </a:p>
          <a:p>
            <a:pPr marL="365773" indent="-365773">
              <a:lnSpc>
                <a:spcPts val="2601"/>
              </a:lnSpc>
              <a:spcBef>
                <a:spcPts val="1801"/>
              </a:spcBef>
              <a:spcAft>
                <a:spcPct val="0"/>
              </a:spcAft>
            </a:pPr>
            <a:r>
              <a:rPr lang="fr-FR" sz="2200" b="0" i="0" strike="noStrike" cap="none" spc="-50" baseline="0" dirty="0">
                <a:solidFill>
                  <a:srgbClr val="000000"/>
                </a:solidFill>
                <a:effectLst/>
                <a:latin typeface="Calibri"/>
                <a:ea typeface="Calibri" panose="020F0502020204030204"/>
                <a:cs typeface="Calibri"/>
              </a:rPr>
              <a:t>La PrEP orale est efficace pour réduire l’acquisition du VIH - plus efficace dans les études où l’observance est élevée</a:t>
            </a:r>
          </a:p>
          <a:p>
            <a:pPr marL="365773" indent="-365773">
              <a:lnSpc>
                <a:spcPts val="2601"/>
              </a:lnSpc>
              <a:spcBef>
                <a:spcPts val="1801"/>
              </a:spcBef>
              <a:spcAft>
                <a:spcPct val="0"/>
              </a:spcAft>
            </a:pPr>
            <a:r>
              <a:rPr lang="fr-FR" sz="2200" b="0" i="0" strike="noStrike" cap="none" spc="-50" baseline="0" dirty="0">
                <a:solidFill>
                  <a:srgbClr val="000000"/>
                </a:solidFill>
                <a:effectLst/>
                <a:latin typeface="Calibri"/>
                <a:ea typeface="Calibri" panose="020F0502020204030204"/>
                <a:cs typeface="Calibri"/>
              </a:rPr>
              <a:t>La quantification du médicament dans le plasma a fait passer les estimations d’efficacité à 74-92 %</a:t>
            </a:r>
          </a:p>
        </p:txBody>
      </p:sp>
    </p:spTree>
    <p:extLst>
      <p:ext uri="{BB962C8B-B14F-4D97-AF65-F5344CB8AC3E}">
        <p14:creationId xmlns:p14="http://schemas.microsoft.com/office/powerpoint/2010/main" val="1266556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978-2D64-41D4-A619-39C43FCBA3DE}"/>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Discussion</a:t>
            </a:r>
          </a:p>
        </p:txBody>
      </p:sp>
      <p:sp>
        <p:nvSpPr>
          <p:cNvPr id="3" name="Content Placeholder 2">
            <a:extLst>
              <a:ext uri="{FF2B5EF4-FFF2-40B4-BE49-F238E27FC236}">
                <a16:creationId xmlns:a16="http://schemas.microsoft.com/office/drawing/2014/main" id="{E78E7F29-6D1E-4364-9C85-D98382919D6C}"/>
              </a:ext>
            </a:extLst>
          </p:cNvPr>
          <p:cNvSpPr>
            <a:spLocks noGrp="1"/>
          </p:cNvSpPr>
          <p:nvPr>
            <p:ph idx="1"/>
          </p:nvPr>
        </p:nvSpPr>
        <p:spPr/>
        <p:txBody>
          <a:bodyPr/>
          <a:lstStyle/>
          <a:p>
            <a:endParaRPr lang="en-US" dirty="0"/>
          </a:p>
          <a:p>
            <a:endParaRPr lang="en-US" dirty="0"/>
          </a:p>
          <a:p>
            <a:r>
              <a:rPr lang="fr-FR" sz="2600" b="0" i="0" strike="noStrike" cap="none" spc="-100" baseline="0" dirty="0">
                <a:solidFill>
                  <a:srgbClr val="000000"/>
                </a:solidFill>
                <a:effectLst/>
                <a:latin typeface="Calibri"/>
                <a:ea typeface="Calibri" panose="020F0502020204030204"/>
                <a:cs typeface="Calibri"/>
              </a:rPr>
              <a:t>Comment définiriez-vous l’observance ?</a:t>
            </a:r>
          </a:p>
        </p:txBody>
      </p:sp>
    </p:spTree>
    <p:extLst>
      <p:ext uri="{BB962C8B-B14F-4D97-AF65-F5344CB8AC3E}">
        <p14:creationId xmlns:p14="http://schemas.microsoft.com/office/powerpoint/2010/main" val="2422158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02A2-5B5B-4173-82F1-6956E0997B4D}"/>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Définition de l’observance</a:t>
            </a:r>
          </a:p>
        </p:txBody>
      </p:sp>
      <p:sp>
        <p:nvSpPr>
          <p:cNvPr id="3" name="Content Placeholder 2">
            <a:extLst>
              <a:ext uri="{FF2B5EF4-FFF2-40B4-BE49-F238E27FC236}">
                <a16:creationId xmlns:a16="http://schemas.microsoft.com/office/drawing/2014/main" id="{D1E7BF05-BC8E-4E76-AA77-6BB8D0E90A1A}"/>
              </a:ext>
            </a:extLst>
          </p:cNvPr>
          <p:cNvSpPr>
            <a:spLocks noGrp="1"/>
          </p:cNvSpPr>
          <p:nvPr>
            <p:ph sz="quarter" idx="10"/>
          </p:nvPr>
        </p:nvSpPr>
        <p:spPr/>
        <p:txBody>
          <a:bodyPr>
            <a:normAutofit/>
          </a:bodyPr>
          <a:lstStyle/>
          <a:p>
            <a:pPr>
              <a:lnSpc>
                <a:spcPct val="100000"/>
              </a:lnSpc>
              <a:spcBef>
                <a:spcPct val="0"/>
              </a:spcBef>
            </a:pPr>
            <a:r>
              <a:rPr lang="fr-FR" sz="1800" b="1" i="0" strike="noStrike" cap="none" spc="0" baseline="0" dirty="0">
                <a:solidFill>
                  <a:srgbClr val="000000"/>
                </a:solidFill>
                <a:effectLst/>
                <a:latin typeface="Calibri"/>
                <a:ea typeface="Calibri" panose="020F0502020204030204"/>
                <a:cs typeface="Calibri"/>
              </a:rPr>
              <a:t>L’observance aux médicaments </a:t>
            </a:r>
            <a:r>
              <a:rPr lang="fr-FR" sz="1800" b="0" i="0" strike="noStrike" cap="none" spc="0" baseline="0" dirty="0">
                <a:solidFill>
                  <a:srgbClr val="000000"/>
                </a:solidFill>
                <a:effectLst/>
                <a:latin typeface="Calibri"/>
                <a:ea typeface="Calibri" panose="020F0502020204030204"/>
                <a:cs typeface="Calibri"/>
              </a:rPr>
              <a:t>signifie qu’une personne prend les médicaments prescrits </a:t>
            </a:r>
            <a:r>
              <a:rPr lang="fr-FR" sz="1800" b="0" i="1" strike="noStrike" cap="none" spc="0" baseline="0" dirty="0">
                <a:solidFill>
                  <a:srgbClr val="000000"/>
                </a:solidFill>
                <a:effectLst/>
                <a:latin typeface="Calibri"/>
                <a:ea typeface="Calibri" panose="020F0502020204030204"/>
                <a:cs typeface="Calibri"/>
              </a:rPr>
              <a:t>correctement</a:t>
            </a:r>
            <a:r>
              <a:rPr lang="fr-FR" sz="1800" b="0" i="0" strike="noStrike" cap="none" spc="0" baseline="0" dirty="0">
                <a:solidFill>
                  <a:srgbClr val="000000"/>
                </a:solidFill>
                <a:effectLst/>
                <a:latin typeface="Calibri"/>
                <a:ea typeface="Calibri" panose="020F0502020204030204"/>
                <a:cs typeface="Calibri"/>
              </a:rPr>
              <a:t> et </a:t>
            </a:r>
            <a:r>
              <a:rPr lang="fr-FR" sz="1800" b="0" i="1" strike="noStrike" cap="none" spc="0" baseline="0" dirty="0">
                <a:solidFill>
                  <a:srgbClr val="000000"/>
                </a:solidFill>
                <a:effectLst/>
                <a:latin typeface="Calibri"/>
                <a:ea typeface="Calibri" panose="020F0502020204030204"/>
                <a:cs typeface="Calibri"/>
              </a:rPr>
              <a:t>régulièrement</a:t>
            </a:r>
            <a:r>
              <a:rPr lang="fr-FR" sz="1800" b="0" i="0" strike="noStrike" cap="none" spc="0" baseline="0" dirty="0">
                <a:solidFill>
                  <a:srgbClr val="000000"/>
                </a:solidFill>
                <a:effectLst/>
                <a:latin typeface="Calibri"/>
                <a:ea typeface="Calibri" panose="020F0502020204030204"/>
                <a:cs typeface="Calibri"/>
              </a:rPr>
              <a:t>. Il s’agit de prendre le bon médicament à la bonne dose :</a:t>
            </a:r>
          </a:p>
          <a:p>
            <a:pPr lvl="1">
              <a:lnSpc>
                <a:spcPct val="100000"/>
              </a:lnSpc>
              <a:spcBef>
                <a:spcPct val="0"/>
              </a:spcBef>
            </a:pPr>
            <a:r>
              <a:rPr lang="fr-FR" sz="1800" b="0" i="0" strike="noStrike" cap="none" spc="0" baseline="0" dirty="0">
                <a:solidFill>
                  <a:srgbClr val="000000"/>
                </a:solidFill>
                <a:effectLst/>
                <a:latin typeface="Calibri"/>
                <a:ea typeface="Calibri" panose="020F0502020204030204"/>
                <a:cs typeface="Calibri"/>
              </a:rPr>
              <a:t>Avec une fréquence constante (le même nombre de fois par jour)</a:t>
            </a:r>
          </a:p>
          <a:p>
            <a:pPr lvl="1">
              <a:lnSpc>
                <a:spcPct val="100000"/>
              </a:lnSpc>
              <a:spcBef>
                <a:spcPct val="0"/>
              </a:spcBef>
            </a:pPr>
            <a:r>
              <a:rPr lang="fr-FR" sz="1800" b="0" i="0" strike="noStrike" cap="none" spc="0" baseline="0" dirty="0">
                <a:solidFill>
                  <a:srgbClr val="000000"/>
                </a:solidFill>
                <a:effectLst/>
                <a:latin typeface="Calibri"/>
                <a:ea typeface="Calibri" panose="020F0502020204030204"/>
                <a:cs typeface="Calibri"/>
              </a:rPr>
              <a:t>À un moment régulier de la journée</a:t>
            </a:r>
          </a:p>
          <a:p>
            <a:pPr>
              <a:lnSpc>
                <a:spcPct val="100000"/>
              </a:lnSpc>
              <a:spcBef>
                <a:spcPct val="0"/>
              </a:spcBef>
            </a:pPr>
            <a:r>
              <a:rPr lang="fr-FR" sz="1800" b="1" i="0" strike="noStrike" cap="none" spc="0" baseline="0" dirty="0">
                <a:solidFill>
                  <a:srgbClr val="000000"/>
                </a:solidFill>
                <a:effectLst/>
                <a:latin typeface="Calibri"/>
                <a:ea typeface="Calibri" panose="020F0502020204030204"/>
                <a:cs typeface="Calibri"/>
              </a:rPr>
              <a:t>L’observance du suivi </a:t>
            </a:r>
            <a:r>
              <a:rPr lang="fr-FR" sz="1800" b="0" i="0" strike="noStrike" cap="none" spc="0" baseline="0" dirty="0">
                <a:solidFill>
                  <a:srgbClr val="000000"/>
                </a:solidFill>
                <a:effectLst/>
                <a:latin typeface="Calibri"/>
                <a:ea typeface="Calibri" panose="020F0502020204030204"/>
                <a:cs typeface="Calibri"/>
              </a:rPr>
              <a:t>signifie que les clients assistent à toutes les visites programmées à la clinique et respectent tous les protocoles requis, notamment :</a:t>
            </a:r>
          </a:p>
          <a:p>
            <a:pPr lvl="1">
              <a:lnSpc>
                <a:spcPct val="100000"/>
              </a:lnSpc>
              <a:spcBef>
                <a:spcPct val="0"/>
              </a:spcBef>
            </a:pPr>
            <a:r>
              <a:rPr lang="fr-FR" sz="1800" b="0" i="0" strike="noStrike" cap="none" spc="0" baseline="0" dirty="0">
                <a:solidFill>
                  <a:srgbClr val="000000"/>
                </a:solidFill>
                <a:effectLst/>
                <a:latin typeface="Calibri"/>
                <a:ea typeface="Calibri" panose="020F0502020204030204"/>
                <a:cs typeface="Calibri"/>
              </a:rPr>
              <a:t>Évaluations cliniques et biologiques</a:t>
            </a:r>
          </a:p>
          <a:p>
            <a:pPr lvl="1">
              <a:lnSpc>
                <a:spcPct val="100000"/>
              </a:lnSpc>
              <a:spcBef>
                <a:spcPct val="0"/>
              </a:spcBef>
            </a:pPr>
            <a:r>
              <a:rPr lang="fr-FR" sz="1800" b="0" i="0" strike="noStrike" cap="none" spc="0" baseline="0" dirty="0">
                <a:solidFill>
                  <a:srgbClr val="000000"/>
                </a:solidFill>
                <a:effectLst/>
                <a:latin typeface="Calibri"/>
                <a:ea typeface="Calibri" panose="020F0502020204030204"/>
                <a:cs typeface="Calibri"/>
              </a:rPr>
              <a:t>Renouvellements de prescription</a:t>
            </a:r>
          </a:p>
          <a:p>
            <a:pPr lvl="1">
              <a:lnSpc>
                <a:spcPct val="100000"/>
              </a:lnSpc>
              <a:spcBef>
                <a:spcPct val="0"/>
              </a:spcBef>
            </a:pPr>
            <a:endParaRPr lang="en-US" sz="1800" dirty="0"/>
          </a:p>
          <a:p>
            <a:pPr marL="0" indent="0">
              <a:lnSpc>
                <a:spcPct val="100000"/>
              </a:lnSpc>
              <a:spcBef>
                <a:spcPct val="0"/>
              </a:spcBef>
              <a:buNone/>
            </a:pPr>
            <a:r>
              <a:rPr lang="fr-FR" sz="1800" b="1" i="0" strike="noStrike" cap="none" spc="0" baseline="0" dirty="0">
                <a:solidFill>
                  <a:srgbClr val="000000"/>
                </a:solidFill>
                <a:effectLst/>
                <a:latin typeface="Calibri"/>
                <a:ea typeface="Calibri" panose="020F0502020204030204"/>
                <a:cs typeface="Calibri"/>
              </a:rPr>
              <a:t>Note : </a:t>
            </a:r>
            <a:r>
              <a:rPr lang="fr-FR" sz="1800" b="0" i="0" strike="noStrike" cap="none" spc="0" baseline="0" dirty="0">
                <a:solidFill>
                  <a:srgbClr val="000000"/>
                </a:solidFill>
                <a:effectLst/>
                <a:latin typeface="Calibri"/>
                <a:ea typeface="Calibri" panose="020F0502020204030204"/>
                <a:cs typeface="Calibri"/>
              </a:rPr>
              <a:t>La PrEP orale peut être utilisée par intermittence pour s’aligner sur les périodes d’exposition accrue au VIH et ne devrait pas durer toute la vie, tandis que le traitement du VIH est à vie et nécessaire pour que les personnes vivant avec le VIH restent en bonne santé. Puisqu’il n’est pas prévu que l’utilisation de la PrEP orale dure toute la vie, la poursuite à long terme ou l’extension de la durée d’utilisation de la PrEP orale (persistance) peut ne pas être appropriée pour tous les clients. Le terme « utilisation efficace » est parfois utilisé lorsqu’on parle de PrEP orale et implique de prendre correctement la PrEP orale pendant les périodes d’exposition potentielle au VIH. Une utilisation efficace est en fin de compte ce qui permettra de prévenir le VIH.</a:t>
            </a:r>
          </a:p>
        </p:txBody>
      </p:sp>
    </p:spTree>
    <p:extLst>
      <p:ext uri="{BB962C8B-B14F-4D97-AF65-F5344CB8AC3E}">
        <p14:creationId xmlns:p14="http://schemas.microsoft.com/office/powerpoint/2010/main" val="3537586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L’efficacité de la PrEP orale dépend de l’observance</a:t>
            </a:r>
          </a:p>
        </p:txBody>
      </p:sp>
      <p:sp>
        <p:nvSpPr>
          <p:cNvPr id="3" name="Content Placeholder 2"/>
          <p:cNvSpPr>
            <a:spLocks noGrp="1"/>
          </p:cNvSpPr>
          <p:nvPr>
            <p:ph sz="quarter" idx="10"/>
          </p:nvPr>
        </p:nvSpPr>
        <p:spPr/>
        <p:txBody>
          <a:bodyPr>
            <a:noAutofit/>
          </a:bodyPr>
          <a:lstStyle/>
          <a:p>
            <a:pPr marL="365773" lvl="1" indent="-365773" defTabSz="137166">
              <a:lnSpc>
                <a:spcPts val="2601"/>
              </a:lnSpc>
              <a:spcBef>
                <a:spcPts val="1801"/>
              </a:spcBef>
              <a:spcAft>
                <a:spcPct val="0"/>
              </a:spcAft>
              <a:buFont typeface="Arial" panose="020B0604020202020204" pitchFamily="34" charset="0"/>
              <a:buChar char="•"/>
              <a:tabLst>
                <a:tab pos="274331" algn="l"/>
              </a:tabLst>
            </a:pPr>
            <a:r>
              <a:rPr lang="fr-FR" sz="2200" b="1" i="0" strike="noStrike" cap="none" spc="-41" baseline="0" dirty="0">
                <a:solidFill>
                  <a:srgbClr val="000000"/>
                </a:solidFill>
                <a:effectLst/>
                <a:latin typeface="Calibri"/>
                <a:ea typeface="Calibri" panose="020F0502020204030204"/>
                <a:cs typeface="Calibri"/>
              </a:rPr>
              <a:t>Si elle est prise telle que prescrite, la PrEP orale fonctionne ! </a:t>
            </a:r>
          </a:p>
          <a:p>
            <a:pPr marL="365773" lvl="1" indent="-365773" defTabSz="137166">
              <a:lnSpc>
                <a:spcPts val="2601"/>
              </a:lnSpc>
              <a:spcBef>
                <a:spcPts val="1801"/>
              </a:spcBef>
              <a:spcAft>
                <a:spcPct val="0"/>
              </a:spcAft>
              <a:buFont typeface="Arial" panose="020B0604020202020204" pitchFamily="34" charset="0"/>
              <a:buChar char="•"/>
              <a:tabLst>
                <a:tab pos="274331" algn="l"/>
              </a:tabLst>
            </a:pPr>
            <a:r>
              <a:rPr lang="fr-FR" sz="2200" b="0" i="0" strike="noStrike" cap="none" spc="-41" baseline="0" dirty="0">
                <a:solidFill>
                  <a:srgbClr val="000000"/>
                </a:solidFill>
                <a:effectLst/>
                <a:latin typeface="Calibri"/>
                <a:ea typeface="Calibri" panose="020F0502020204030204"/>
                <a:cs typeface="Calibri"/>
              </a:rPr>
              <a:t>L’efficacité la plus élevée de la PrEP orale a été observée dans les essais où l’utilisation de la PrEP orale était supérieure à 70 % (rapport de risque = 0,30, intervalle de confiance à 95 % : 0,21-0,45, P &lt; 0,001 par rapport au placebo).</a:t>
            </a:r>
            <a:r>
              <a:rPr lang="fr-FR" sz="2200" b="0" i="0" strike="noStrike" cap="none" spc="-41" baseline="30000" dirty="0">
                <a:solidFill>
                  <a:srgbClr val="000000"/>
                </a:solidFill>
                <a:effectLst/>
                <a:latin typeface="Calibri"/>
                <a:ea typeface="Calibri" panose="020F0502020204030204"/>
                <a:cs typeface="Calibri"/>
              </a:rPr>
              <a:t>*</a:t>
            </a:r>
          </a:p>
          <a:p>
            <a:pPr marL="365773" lvl="1" indent="-365773" defTabSz="137166">
              <a:lnSpc>
                <a:spcPts val="2601"/>
              </a:lnSpc>
              <a:spcBef>
                <a:spcPts val="1801"/>
              </a:spcBef>
              <a:spcAft>
                <a:spcPct val="0"/>
              </a:spcAft>
              <a:buFont typeface="Arial" panose="020B0604020202020204" pitchFamily="34" charset="0"/>
              <a:buChar char="•"/>
              <a:tabLst>
                <a:tab pos="274331" algn="l"/>
              </a:tabLst>
            </a:pPr>
            <a:r>
              <a:rPr lang="fr-FR" sz="2200" b="0" i="0" strike="noStrike" cap="none" spc="-50" baseline="0" dirty="0">
                <a:solidFill>
                  <a:srgbClr val="000000"/>
                </a:solidFill>
                <a:effectLst/>
                <a:latin typeface="Calibri"/>
                <a:ea typeface="Calibri" panose="020F0502020204030204"/>
                <a:cs typeface="Calibri"/>
              </a:rPr>
              <a:t>La présence quantifiable du médicament dans le plasma a fait passer les estimations d’efficacité de la PrEP orale à 74-92 %</a:t>
            </a:r>
          </a:p>
        </p:txBody>
      </p:sp>
      <p:sp>
        <p:nvSpPr>
          <p:cNvPr id="4" name="TextBox 3"/>
          <p:cNvSpPr txBox="1"/>
          <p:nvPr/>
        </p:nvSpPr>
        <p:spPr>
          <a:xfrm>
            <a:off x="1163559" y="5945470"/>
            <a:ext cx="10346955" cy="425554"/>
          </a:xfrm>
          <a:prstGeom prst="rect">
            <a:avLst/>
          </a:prstGeom>
          <a:noFill/>
        </p:spPr>
        <p:txBody>
          <a:bodyPr wrap="square" lIns="91440" tIns="45721" rIns="91440" bIns="45721" rtlCol="0" anchor="t">
            <a:spAutoFit/>
          </a:bodyPr>
          <a:lstStyle/>
          <a:p>
            <a:pPr>
              <a:lnSpc>
                <a:spcPts val="1300"/>
              </a:lnSpc>
            </a:pPr>
            <a:r>
              <a:rPr lang="fr-FR" sz="1200" b="0" i="0" strike="noStrike" cap="none" spc="0" baseline="30000" dirty="0">
                <a:solidFill>
                  <a:srgbClr val="000000"/>
                </a:solidFill>
                <a:effectLst/>
                <a:latin typeface="Calibri"/>
                <a:ea typeface="Calibri" panose="020F0502020204030204"/>
                <a:cs typeface="Calibri"/>
              </a:rPr>
              <a:t>*</a:t>
            </a:r>
            <a:r>
              <a:rPr lang="fr-FR" sz="1200" b="0" i="0" strike="noStrike" cap="none" spc="0" baseline="0" dirty="0">
                <a:solidFill>
                  <a:srgbClr val="000000"/>
                </a:solidFill>
                <a:effectLst/>
                <a:latin typeface="Calibri"/>
                <a:ea typeface="Calibri" panose="020F0502020204030204"/>
                <a:cs typeface="Calibri"/>
              </a:rPr>
              <a:t> </a:t>
            </a:r>
            <a:r>
              <a:rPr lang="fr-FR" sz="1200" b="0" i="0" strike="noStrike" cap="none" spc="-50" baseline="0" dirty="0">
                <a:solidFill>
                  <a:srgbClr val="000000"/>
                </a:solidFill>
                <a:effectLst/>
                <a:latin typeface="Calibri"/>
                <a:ea typeface="Calibri" panose="020F0502020204030204"/>
                <a:cs typeface="Calibri"/>
              </a:rPr>
              <a:t>Fonner VA, Dalglish SL, Kennedy CE, et al. Effectiveness and safety of oral HIV pre-exposure prophylaxis (PrEP) for all populations: A systematic review and meta-analysis. </a:t>
            </a:r>
            <a:r>
              <a:rPr lang="fr-FR" sz="1200" b="0" i="1" strike="noStrike" cap="none" spc="-50" baseline="0" dirty="0">
                <a:solidFill>
                  <a:srgbClr val="000000"/>
                </a:solidFill>
                <a:effectLst/>
                <a:latin typeface="Calibri"/>
                <a:ea typeface="Calibri" panose="020F0502020204030204"/>
                <a:cs typeface="Calibri"/>
              </a:rPr>
              <a:t>AIDS </a:t>
            </a:r>
            <a:r>
              <a:rPr lang="fr-FR" sz="1200" b="0" i="0" strike="noStrike" cap="none" spc="-50" baseline="0" dirty="0">
                <a:solidFill>
                  <a:srgbClr val="000000"/>
                </a:solidFill>
                <a:effectLst/>
                <a:latin typeface="Calibri"/>
                <a:ea typeface="Calibri" panose="020F0502020204030204"/>
                <a:cs typeface="Calibri"/>
              </a:rPr>
              <a:t>2016(30):1973-1983. doi:10.1097/QAD.0000000000001145.</a:t>
            </a:r>
          </a:p>
        </p:txBody>
      </p:sp>
    </p:spTree>
    <p:extLst>
      <p:ext uri="{BB962C8B-B14F-4D97-AF65-F5344CB8AC3E}">
        <p14:creationId xmlns:p14="http://schemas.microsoft.com/office/powerpoint/2010/main" val="4268941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L’efficacité de la PrEP orale dépend de l’observance</a:t>
            </a:r>
          </a:p>
        </p:txBody>
      </p:sp>
      <p:pic>
        <p:nvPicPr>
          <p:cNvPr id="1026" name="Picture 2">
            <a:extLst>
              <a:ext uri="{FF2B5EF4-FFF2-40B4-BE49-F238E27FC236}">
                <a16:creationId xmlns:a16="http://schemas.microsoft.com/office/drawing/2014/main" id="{D185DA1C-F903-4C05-BB0E-EB6C166A2B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6183" y="1324641"/>
            <a:ext cx="8859634" cy="4612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87A90-1E04-46E5-87BA-7EECC2C60BC2}"/>
              </a:ext>
            </a:extLst>
          </p:cNvPr>
          <p:cNvSpPr txBox="1"/>
          <p:nvPr/>
        </p:nvSpPr>
        <p:spPr>
          <a:xfrm>
            <a:off x="1148928" y="6068032"/>
            <a:ext cx="10555392" cy="338554"/>
          </a:xfrm>
          <a:prstGeom prst="rect">
            <a:avLst/>
          </a:prstGeom>
          <a:noFill/>
        </p:spPr>
        <p:txBody>
          <a:bodyPr wrap="square">
            <a:spAutoFit/>
          </a:bodyPr>
          <a:lstStyle/>
          <a:p>
            <a:r>
              <a:rPr lang="fr-FR" sz="1600" b="0" i="0" strike="noStrike" cap="none" spc="-40" baseline="0" dirty="0">
                <a:solidFill>
                  <a:srgbClr val="000000"/>
                </a:solidFill>
                <a:effectLst/>
                <a:latin typeface="Calibri"/>
                <a:ea typeface="Calibri" panose="020F0502020204030204"/>
                <a:cs typeface="Calibri"/>
              </a:rPr>
              <a:t>Plus le pourcentage d’échantillons de participants présentant des taux détectables de PrEP orale est élevé, </a:t>
            </a:r>
            <a:r>
              <a:rPr lang="fr-FR" sz="1600" b="1" i="0" strike="noStrike" cap="none" spc="-40" baseline="0" dirty="0">
                <a:solidFill>
                  <a:srgbClr val="000000"/>
                </a:solidFill>
                <a:effectLst/>
                <a:latin typeface="Calibri"/>
                <a:ea typeface="Calibri" panose="020F0502020204030204"/>
                <a:cs typeface="Calibri"/>
              </a:rPr>
              <a:t>plus l’efficacité est grande. </a:t>
            </a:r>
            <a:endParaRPr lang="en-US" sz="1600" dirty="0"/>
          </a:p>
        </p:txBody>
      </p:sp>
      <p:sp>
        <p:nvSpPr>
          <p:cNvPr id="3" name="CuadroTexto 2"/>
          <p:cNvSpPr txBox="1"/>
          <p:nvPr/>
        </p:nvSpPr>
        <p:spPr>
          <a:xfrm>
            <a:off x="2857500" y="1263650"/>
            <a:ext cx="6591300" cy="914400"/>
          </a:xfrm>
          <a:prstGeom prst="rect">
            <a:avLst/>
          </a:prstGeom>
          <a:noFill/>
        </p:spPr>
        <p:txBody>
          <a:bodyPr wrap="square" lIns="0" tIns="0" rIns="0" bIns="0" rtlCol="0">
            <a:spAutoFit/>
          </a:bodyPr>
          <a:lstStyle/>
          <a:p>
            <a:pPr algn="ctr"/>
            <a:r>
              <a:rPr lang="fr-FR" sz="2000" b="1" i="0" strike="noStrike" cap="none" spc="0" baseline="0" dirty="0">
                <a:solidFill>
                  <a:srgbClr val="C62031"/>
                </a:solidFill>
                <a:effectLst/>
                <a:latin typeface="Franklin Gothic Medium Cond"/>
                <a:ea typeface="Franklin Gothic Medium Cond"/>
                <a:cs typeface="Franklin Gothic Medium Cond"/>
              </a:rPr>
              <a:t>La PrEP fonctionne si vous la prenez — Efficacité et observance dans les essais de prévention à base de ténofovir oral et topique</a:t>
            </a:r>
            <a:endParaRPr lang="es-PE" sz="2000" b="1" dirty="0">
              <a:solidFill>
                <a:srgbClr val="C62031"/>
              </a:solidFill>
              <a:latin typeface="Franklin Gothic Medium Cond" panose="020B0606030402020204" pitchFamily="34" charset="0"/>
            </a:endParaRPr>
          </a:p>
        </p:txBody>
      </p:sp>
      <p:sp>
        <p:nvSpPr>
          <p:cNvPr id="4" name="CuadroTexto 3"/>
          <p:cNvSpPr txBox="1"/>
          <p:nvPr/>
        </p:nvSpPr>
        <p:spPr>
          <a:xfrm>
            <a:off x="9117806" y="2168071"/>
            <a:ext cx="1266825" cy="41148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HelveticaNeueLT Pro 67 MdCn"/>
                <a:ea typeface="HelveticaNeueLT Pro 67 MdCn"/>
                <a:cs typeface="HelveticaNeueLT Pro 67 MdCn"/>
              </a:rPr>
              <a:t>CAPRISA 004 (gel de ténofovir, dosage BAT-24)</a:t>
            </a:r>
            <a:endParaRPr lang="es-PE" sz="900" dirty="0">
              <a:latin typeface="HelveticaNeueLT Pro 67 MdCn" panose="020B0606030502030204" pitchFamily="34" charset="0"/>
            </a:endParaRPr>
          </a:p>
        </p:txBody>
      </p:sp>
      <p:sp>
        <p:nvSpPr>
          <p:cNvPr id="7" name="CuadroTexto 6"/>
          <p:cNvSpPr txBox="1"/>
          <p:nvPr/>
        </p:nvSpPr>
        <p:spPr>
          <a:xfrm>
            <a:off x="9110663" y="2590941"/>
            <a:ext cx="535783" cy="27432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HelveticaNeueLT Pro 67 MdCn"/>
                <a:ea typeface="HelveticaNeueLT Pro 67 MdCn"/>
                <a:cs typeface="HelveticaNeueLT Pro 67 MdCn"/>
              </a:rPr>
              <a:t>FEM-PrEP</a:t>
            </a:r>
            <a:endParaRPr lang="es-PE" sz="900" dirty="0">
              <a:latin typeface="HelveticaNeueLT Pro 67 MdCn" panose="020B0606030502030204" pitchFamily="34" charset="0"/>
            </a:endParaRPr>
          </a:p>
        </p:txBody>
      </p:sp>
      <p:sp>
        <p:nvSpPr>
          <p:cNvPr id="8" name="CuadroTexto 7"/>
          <p:cNvSpPr txBox="1"/>
          <p:nvPr/>
        </p:nvSpPr>
        <p:spPr>
          <a:xfrm>
            <a:off x="9122568" y="2854610"/>
            <a:ext cx="992980" cy="27432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HelveticaNeueLT Pro 67 MdCn"/>
                <a:ea typeface="HelveticaNeueLT Pro 67 MdCn"/>
                <a:cs typeface="HelveticaNeueLT Pro 67 MdCn"/>
              </a:rPr>
              <a:t>IPERGAY (TDF/FTC)</a:t>
            </a:r>
            <a:endParaRPr lang="es-PE" sz="900" dirty="0">
              <a:latin typeface="HelveticaNeueLT Pro 67 MdCn" panose="020B0606030502030204" pitchFamily="34" charset="0"/>
            </a:endParaRPr>
          </a:p>
        </p:txBody>
      </p:sp>
      <p:sp>
        <p:nvSpPr>
          <p:cNvPr id="9" name="CuadroTexto 8"/>
          <p:cNvSpPr txBox="1"/>
          <p:nvPr/>
        </p:nvSpPr>
        <p:spPr>
          <a:xfrm>
            <a:off x="9113044" y="3120660"/>
            <a:ext cx="275037" cy="13716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HelveticaNeueLT Pro 67 MdCn"/>
                <a:ea typeface="HelveticaNeueLT Pro 67 MdCn"/>
                <a:cs typeface="HelveticaNeueLT Pro 67 MdCn"/>
              </a:rPr>
              <a:t>iPrEx</a:t>
            </a:r>
            <a:endParaRPr lang="es-PE" sz="900" dirty="0">
              <a:latin typeface="HelveticaNeueLT Pro 67 MdCn" panose="020B0606030502030204" pitchFamily="34" charset="0"/>
            </a:endParaRPr>
          </a:p>
        </p:txBody>
      </p:sp>
      <p:sp>
        <p:nvSpPr>
          <p:cNvPr id="10" name="CuadroTexto 9"/>
          <p:cNvSpPr txBox="1"/>
          <p:nvPr/>
        </p:nvSpPr>
        <p:spPr>
          <a:xfrm>
            <a:off x="9124951" y="3384329"/>
            <a:ext cx="1259680" cy="153888"/>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Partenaires PrEP (TDF)</a:t>
            </a:r>
            <a:endParaRPr lang="es-PE" sz="1000" dirty="0">
              <a:latin typeface="HelveticaNeueLT Pro 67 MdCn" panose="020B0606030502030204" pitchFamily="34" charset="0"/>
            </a:endParaRPr>
          </a:p>
        </p:txBody>
      </p:sp>
      <p:sp>
        <p:nvSpPr>
          <p:cNvPr id="11" name="CuadroTexto 10"/>
          <p:cNvSpPr txBox="1"/>
          <p:nvPr/>
        </p:nvSpPr>
        <p:spPr>
          <a:xfrm>
            <a:off x="9122570" y="3643787"/>
            <a:ext cx="1335880" cy="3048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Partenaires PrEP (TDF/FTC)</a:t>
            </a:r>
            <a:endParaRPr lang="es-PE" sz="1000" dirty="0">
              <a:latin typeface="HelveticaNeueLT Pro 67 MdCn" panose="020B0606030502030204" pitchFamily="34" charset="0"/>
            </a:endParaRPr>
          </a:p>
        </p:txBody>
      </p:sp>
      <p:sp>
        <p:nvSpPr>
          <p:cNvPr id="12" name="CuadroTexto 11"/>
          <p:cNvSpPr txBox="1"/>
          <p:nvPr/>
        </p:nvSpPr>
        <p:spPr>
          <a:xfrm>
            <a:off x="9110663" y="3909837"/>
            <a:ext cx="935831" cy="3048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PROUD (TDF/FTC)</a:t>
            </a:r>
            <a:endParaRPr lang="es-PE" sz="1000" dirty="0">
              <a:latin typeface="HelveticaNeueLT Pro 67 MdCn" panose="020B0606030502030204" pitchFamily="34" charset="0"/>
            </a:endParaRPr>
          </a:p>
        </p:txBody>
      </p:sp>
      <p:sp>
        <p:nvSpPr>
          <p:cNvPr id="13" name="CuadroTexto 12"/>
          <p:cNvSpPr txBox="1"/>
          <p:nvPr/>
        </p:nvSpPr>
        <p:spPr>
          <a:xfrm>
            <a:off x="9098760" y="4163982"/>
            <a:ext cx="302418" cy="32004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HelveticaNeueLT Pro 67 MdCn"/>
                <a:ea typeface="HelveticaNeueLT Pro 67 MdCn"/>
                <a:cs typeface="HelveticaNeueLT Pro 67 MdCn"/>
              </a:rPr>
              <a:t>TDF2</a:t>
            </a:r>
            <a:endParaRPr lang="es-PE" sz="1050" dirty="0">
              <a:latin typeface="HelveticaNeueLT Pro 67 MdCn" panose="020B0606030502030204" pitchFamily="34" charset="0"/>
            </a:endParaRPr>
          </a:p>
        </p:txBody>
      </p:sp>
      <p:sp>
        <p:nvSpPr>
          <p:cNvPr id="14" name="CuadroTexto 13"/>
          <p:cNvSpPr txBox="1"/>
          <p:nvPr/>
        </p:nvSpPr>
        <p:spPr>
          <a:xfrm>
            <a:off x="9105904" y="4437175"/>
            <a:ext cx="648890" cy="3048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VOICE (TDF)</a:t>
            </a:r>
            <a:endParaRPr lang="es-PE" sz="1000" dirty="0">
              <a:latin typeface="HelveticaNeueLT Pro 67 MdCn" panose="020B0606030502030204" pitchFamily="34" charset="0"/>
            </a:endParaRPr>
          </a:p>
        </p:txBody>
      </p:sp>
      <p:sp>
        <p:nvSpPr>
          <p:cNvPr id="15" name="CuadroTexto 14"/>
          <p:cNvSpPr txBox="1"/>
          <p:nvPr/>
        </p:nvSpPr>
        <p:spPr>
          <a:xfrm>
            <a:off x="9108282" y="4700844"/>
            <a:ext cx="885821" cy="3048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VOICE (TDF/FTC)</a:t>
            </a:r>
            <a:endParaRPr lang="es-PE" sz="1000" dirty="0">
              <a:latin typeface="HelveticaNeueLT Pro 67 MdCn" panose="020B0606030502030204" pitchFamily="34" charset="0"/>
            </a:endParaRPr>
          </a:p>
        </p:txBody>
      </p:sp>
      <p:sp>
        <p:nvSpPr>
          <p:cNvPr id="16" name="CuadroTexto 15"/>
          <p:cNvSpPr txBox="1"/>
          <p:nvPr/>
        </p:nvSpPr>
        <p:spPr>
          <a:xfrm>
            <a:off x="9105901" y="4967997"/>
            <a:ext cx="1144181" cy="609600"/>
          </a:xfrm>
          <a:prstGeom prst="rect">
            <a:avLst/>
          </a:prstGeom>
          <a:noFill/>
        </p:spPr>
        <p:txBody>
          <a:bodyPr wrap="square" lIns="0" tIns="0" rIns="0" bIns="0" rtlCol="0">
            <a:spAutoFit/>
          </a:bodyPr>
          <a:lstStyle/>
          <a:p>
            <a:r>
              <a:rPr lang="fr-FR" sz="1000" b="0" i="0" strike="noStrike" cap="none" spc="0" baseline="0" dirty="0">
                <a:solidFill>
                  <a:srgbClr val="000000"/>
                </a:solidFill>
                <a:effectLst/>
                <a:latin typeface="HelveticaNeueLT Pro 67 MdCn"/>
                <a:ea typeface="HelveticaNeueLT Pro 67 MdCn"/>
                <a:cs typeface="HelveticaNeueLT Pro 67 MdCn"/>
              </a:rPr>
              <a:t>VOICE (gel de ténofovir, administration quotidienne)</a:t>
            </a:r>
            <a:endParaRPr lang="es-PE" sz="1000" dirty="0">
              <a:latin typeface="HelveticaNeueLT Pro 67 MdCn" panose="020B0606030502030204" pitchFamily="34" charset="0"/>
            </a:endParaRPr>
          </a:p>
        </p:txBody>
      </p:sp>
      <p:sp>
        <p:nvSpPr>
          <p:cNvPr id="17" name="CuadroTexto 16"/>
          <p:cNvSpPr txBox="1"/>
          <p:nvPr/>
        </p:nvSpPr>
        <p:spPr>
          <a:xfrm>
            <a:off x="3448050" y="5383008"/>
            <a:ext cx="4419600" cy="161583"/>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HelveticaNeueLT Pro 67 MdCn"/>
                <a:ea typeface="HelveticaNeueLT Pro 67 MdCn"/>
                <a:cs typeface="HelveticaNeueLT Pro 67 MdCn"/>
              </a:rPr>
              <a:t>Pourcentage d’échantillons de participants ayant des taux de médicament détectables</a:t>
            </a:r>
            <a:endParaRPr lang="es-PE" sz="1050" dirty="0">
              <a:latin typeface="HelveticaNeueLT Pro 67 MdCn" panose="020B0606030502030204" pitchFamily="34" charset="0"/>
            </a:endParaRPr>
          </a:p>
        </p:txBody>
      </p:sp>
      <p:sp>
        <p:nvSpPr>
          <p:cNvPr id="18" name="CuadroTexto 17"/>
          <p:cNvSpPr txBox="1"/>
          <p:nvPr/>
        </p:nvSpPr>
        <p:spPr>
          <a:xfrm rot="16200000">
            <a:off x="1121430" y="3532649"/>
            <a:ext cx="1243012" cy="160020"/>
          </a:xfrm>
          <a:prstGeom prst="rect">
            <a:avLst/>
          </a:prstGeom>
          <a:noFill/>
        </p:spPr>
        <p:txBody>
          <a:bodyPr wrap="square" lIns="0" tIns="0" rIns="0" bIns="0" rtlCol="0">
            <a:spAutoFit/>
          </a:bodyPr>
          <a:lstStyle/>
          <a:p>
            <a:r>
              <a:rPr lang="fr-FR" sz="1050" b="1" i="0" strike="noStrike" cap="none" spc="0" baseline="0" dirty="0">
                <a:solidFill>
                  <a:srgbClr val="000000"/>
                </a:solidFill>
                <a:effectLst/>
                <a:latin typeface="HelveticaNeueLT Pro 67 MdCn"/>
                <a:ea typeface="HelveticaNeueLT Pro 67 MdCn"/>
                <a:cs typeface="HelveticaNeueLT Pro 67 MdCn"/>
              </a:rPr>
              <a:t>Efficacité (%)</a:t>
            </a:r>
            <a:endParaRPr lang="es-PE" sz="1050" b="1" dirty="0">
              <a:latin typeface="HelveticaNeueLT Pro 67 MdCn" panose="020B0606030502030204" pitchFamily="34" charset="0"/>
            </a:endParaRPr>
          </a:p>
        </p:txBody>
      </p:sp>
    </p:spTree>
    <p:extLst>
      <p:ext uri="{BB962C8B-B14F-4D97-AF65-F5344CB8AC3E}">
        <p14:creationId xmlns:p14="http://schemas.microsoft.com/office/powerpoint/2010/main" val="170126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fr-FR" sz="3800" b="1" i="0" strike="noStrike" cap="none" spc="0" baseline="0" dirty="0">
                <a:solidFill>
                  <a:srgbClr val="1F497D"/>
                </a:solidFill>
                <a:effectLst/>
                <a:latin typeface="Calibri"/>
                <a:ea typeface="Calibri" panose="020F0502020204030204"/>
                <a:cs typeface="Calibri"/>
              </a:rPr>
              <a:t>En personne : Matériel nécessaire pour cette formation</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a:xfrm>
            <a:off x="1200154" y="1600203"/>
            <a:ext cx="10382249" cy="4521197"/>
          </a:xfrm>
        </p:spPr>
        <p:txBody>
          <a:bodyPr>
            <a:normAutofit/>
          </a:bodyPr>
          <a:lstStyle/>
          <a:p>
            <a:pPr marL="42545" indent="0">
              <a:buNone/>
            </a:pPr>
            <a:r>
              <a:rPr lang="fr-FR" sz="2000" b="1" i="0" strike="noStrike" cap="none" spc="0" baseline="0" dirty="0">
                <a:solidFill>
                  <a:srgbClr val="000000"/>
                </a:solidFill>
                <a:effectLst/>
                <a:latin typeface="Calibri"/>
                <a:ea typeface="Calibri" panose="020F0502020204030204"/>
                <a:cs typeface="Calibri"/>
              </a:rPr>
              <a:t>Utilisé tous les jours :</a:t>
            </a:r>
            <a:endParaRPr lang="en-US"/>
          </a:p>
          <a:p>
            <a:pPr marL="857250" lvl="2" indent="-171450"/>
            <a:r>
              <a:rPr lang="fr-FR" dirty="0">
                <a:solidFill>
                  <a:srgbClr val="FF0000"/>
                </a:solidFill>
                <a:latin typeface="Calibri"/>
                <a:ea typeface="Calibri" panose="020F0502020204030204"/>
                <a:cs typeface="Calibri"/>
              </a:rPr>
              <a:t> </a:t>
            </a:r>
            <a:r>
              <a:rPr lang="fr-FR" sz="2000" b="0" i="0" strike="noStrike" cap="none" spc="0" baseline="0" dirty="0">
                <a:effectLst/>
                <a:latin typeface="Calibri"/>
                <a:ea typeface="Calibri" panose="020F0502020204030204"/>
                <a:cs typeface="Calibri"/>
              </a:rPr>
              <a:t>Liste de </a:t>
            </a:r>
            <a:r>
              <a:rPr lang="fr-FR" sz="2000" b="0" i="0" strike="noStrike" cap="none" spc="0" baseline="0" dirty="0" err="1">
                <a:effectLst/>
                <a:latin typeface="Calibri"/>
                <a:ea typeface="Calibri" panose="020F0502020204030204"/>
                <a:cs typeface="Calibri"/>
              </a:rPr>
              <a:t>pr</a:t>
            </a:r>
            <a:r>
              <a:rPr lang="en-US" dirty="0" err="1">
                <a:latin typeface="Calibri"/>
                <a:ea typeface="Calibri" panose="020F0502020204030204"/>
                <a:cs typeface="Calibri"/>
              </a:rPr>
              <a:t>ésence</a:t>
            </a:r>
            <a:endParaRPr lang="fr-FR" sz="2000" b="0" i="0" strike="noStrike" cap="none" spc="0" baseline="0" dirty="0" err="1">
              <a:effectLst/>
              <a:latin typeface="Calibri"/>
              <a:ea typeface="Calibri" panose="020F0502020204030204"/>
              <a:cs typeface="Calibri"/>
            </a:endParaRPr>
          </a:p>
          <a:p>
            <a:pPr marL="857250" lvl="2" indent="-171450"/>
            <a:r>
              <a:rPr lang="fr-FR" sz="2000" b="0" i="0" strike="noStrike" cap="none" spc="0" baseline="0" dirty="0">
                <a:solidFill>
                  <a:srgbClr val="000000"/>
                </a:solidFill>
                <a:effectLst/>
                <a:latin typeface="Calibri"/>
                <a:ea typeface="Calibri" panose="020F0502020204030204"/>
                <a:cs typeface="Calibri"/>
              </a:rPr>
              <a:t>Étiquettes nominatives</a:t>
            </a:r>
          </a:p>
          <a:p>
            <a:pPr marL="857250" lvl="2" indent="-171450"/>
            <a:r>
              <a:rPr lang="fr-FR" sz="2000" b="0" i="0" strike="noStrike" cap="none" spc="0" baseline="0" dirty="0">
                <a:solidFill>
                  <a:srgbClr val="000000"/>
                </a:solidFill>
                <a:effectLst/>
                <a:latin typeface="Calibri"/>
                <a:ea typeface="Calibri" panose="020F0502020204030204"/>
                <a:cs typeface="Calibri"/>
              </a:rPr>
              <a:t>Matériel informatique : projecteur, écran, ordinateur avec câbles de connexion au projecteur, sources d’alimentation pour tout, blocs-notes et stylos pour les participants (s’ils sont fournis)</a:t>
            </a:r>
          </a:p>
          <a:p>
            <a:pPr marL="857250" lvl="2" indent="-171450"/>
            <a:r>
              <a:rPr lang="fr-FR" sz="2000" b="0" i="0" strike="noStrike" cap="none" spc="0" baseline="0" dirty="0">
                <a:solidFill>
                  <a:srgbClr val="000000"/>
                </a:solidFill>
                <a:effectLst/>
                <a:latin typeface="Calibri"/>
                <a:ea typeface="Calibri" panose="020F0502020204030204"/>
                <a:cs typeface="Calibri"/>
              </a:rPr>
              <a:t>Marqueurs (assurez-vous que les marqueurs ne déteignent pas sur le tableau de conférence avant d’écrire dessus, sur le mur ou sur toute autre surface où ils ne s’effaceront pas)</a:t>
            </a:r>
          </a:p>
          <a:p>
            <a:pPr marL="857250" lvl="2" indent="-171450"/>
            <a:r>
              <a:rPr lang="fr-FR" sz="2000" b="0" i="0" strike="noStrike" cap="none" spc="0" baseline="0" dirty="0">
                <a:solidFill>
                  <a:srgbClr val="000000"/>
                </a:solidFill>
                <a:effectLst/>
                <a:latin typeface="Calibri"/>
                <a:ea typeface="Calibri" panose="020F0502020204030204"/>
                <a:cs typeface="Calibri"/>
              </a:rPr>
              <a:t>Tableau de conférence (une partie intitulée Questions en suspens et une autre intitulée Feedback de formation placée au mur)</a:t>
            </a:r>
          </a:p>
          <a:p>
            <a:pPr marL="857250" lvl="2" indent="-171450"/>
            <a:r>
              <a:rPr lang="fr-FR" sz="2000" b="0" i="0" strike="noStrike" cap="none" spc="0" baseline="0" dirty="0">
                <a:solidFill>
                  <a:srgbClr val="000000"/>
                </a:solidFill>
                <a:effectLst/>
                <a:latin typeface="Calibri"/>
                <a:ea typeface="Calibri" panose="020F0502020204030204"/>
                <a:cs typeface="Calibri"/>
              </a:rPr>
              <a:t>Feuille de papier collée dans chaque coin de la pièce avec un A dans un coin, un B dans un autre, et ainsi de suite avec C et D</a:t>
            </a:r>
          </a:p>
        </p:txBody>
      </p:sp>
    </p:spTree>
    <p:extLst>
      <p:ext uri="{BB962C8B-B14F-4D97-AF65-F5344CB8AC3E}">
        <p14:creationId xmlns:p14="http://schemas.microsoft.com/office/powerpoint/2010/main" val="3190138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81D3-06E1-4172-A629-6B2CBB7F4C62}"/>
              </a:ext>
            </a:extLst>
          </p:cNvPr>
          <p:cNvSpPr>
            <a:spLocks noGrp="1"/>
          </p:cNvSpPr>
          <p:nvPr>
            <p:ph type="title"/>
          </p:nvPr>
        </p:nvSpPr>
        <p:spPr>
          <a:xfrm>
            <a:off x="1184693" y="317500"/>
            <a:ext cx="10519627" cy="858837"/>
          </a:xfrm>
        </p:spPr>
        <p:txBody>
          <a:bodyPr/>
          <a:lstStyle/>
          <a:p>
            <a:r>
              <a:rPr lang="fr-FR" sz="3400" b="1" i="0" strike="noStrike" cap="none" spc="0" baseline="0" dirty="0">
                <a:solidFill>
                  <a:srgbClr val="1F497D"/>
                </a:solidFill>
                <a:effectLst/>
                <a:latin typeface="Calibri"/>
                <a:ea typeface="Calibri" panose="020F0502020204030204"/>
                <a:cs typeface="Calibri"/>
              </a:rPr>
              <a:t>ARV recommandés pour la PrEP orale</a:t>
            </a:r>
          </a:p>
        </p:txBody>
      </p:sp>
      <p:sp>
        <p:nvSpPr>
          <p:cNvPr id="3" name="Content Placeholder 2">
            <a:extLst>
              <a:ext uri="{FF2B5EF4-FFF2-40B4-BE49-F238E27FC236}">
                <a16:creationId xmlns:a16="http://schemas.microsoft.com/office/drawing/2014/main" id="{8DD1306D-2B80-49D5-8940-634AAD4BF383}"/>
              </a:ext>
            </a:extLst>
          </p:cNvPr>
          <p:cNvSpPr>
            <a:spLocks noGrp="1"/>
          </p:cNvSpPr>
          <p:nvPr>
            <p:ph sz="quarter" idx="4294967295"/>
          </p:nvPr>
        </p:nvSpPr>
        <p:spPr>
          <a:xfrm>
            <a:off x="1184693" y="1310400"/>
            <a:ext cx="9937056" cy="4410964"/>
          </a:xfrm>
        </p:spPr>
        <p:txBody>
          <a:bodyPr>
            <a:noAutofit/>
          </a:bodyPr>
          <a:lstStyle/>
          <a:p>
            <a:r>
              <a:rPr lang="fr-FR" sz="2400" b="0" i="0" strike="noStrike" cap="none" spc="0" baseline="0" dirty="0">
                <a:solidFill>
                  <a:srgbClr val="000000"/>
                </a:solidFill>
                <a:effectLst/>
                <a:latin typeface="Calibri"/>
                <a:ea typeface="Calibri" panose="020F0502020204030204"/>
                <a:cs typeface="Calibri"/>
              </a:rPr>
              <a:t>L’Organisation mondiale de la santé (OMS) recommande que les ARV suivants soient envisagés pour une PrEP orale quotidienne :</a:t>
            </a:r>
          </a:p>
          <a:p>
            <a:endParaRPr lang="en-US" sz="2400" dirty="0"/>
          </a:p>
          <a:p>
            <a:endParaRPr lang="en-US" sz="2400" dirty="0"/>
          </a:p>
          <a:p>
            <a:pPr marL="0" indent="0">
              <a:buNone/>
            </a:pPr>
            <a:endParaRPr lang="en-US" sz="2400" dirty="0"/>
          </a:p>
          <a:p>
            <a:r>
              <a:rPr lang="fr-FR" sz="2400" b="0" i="0" strike="noStrike" cap="none" spc="0" baseline="0" dirty="0">
                <a:solidFill>
                  <a:srgbClr val="000000"/>
                </a:solidFill>
                <a:effectLst/>
                <a:latin typeface="Calibri"/>
                <a:ea typeface="Calibri" panose="020F0502020204030204"/>
                <a:cs typeface="Calibri"/>
              </a:rPr>
              <a:t>Seul le TDF/FTC ou le TDF/3TC doit être utilisé pour la PrEP orale à la demande (ED-PrEP)</a:t>
            </a:r>
          </a:p>
          <a:p>
            <a:r>
              <a:rPr lang="fr-FR" sz="2400" b="0" i="0" strike="noStrike" cap="none" spc="-50" baseline="0" dirty="0">
                <a:solidFill>
                  <a:srgbClr val="000000"/>
                </a:solidFill>
                <a:effectLst/>
                <a:latin typeface="Calibri"/>
                <a:ea typeface="Calibri" panose="020F0502020204030204"/>
                <a:cs typeface="Calibri"/>
              </a:rPr>
              <a:t>En [</a:t>
            </a:r>
            <a:r>
              <a:rPr lang="fr-FR" sz="2400" b="0" i="0" strike="noStrike" cap="none" spc="-50" baseline="0" dirty="0">
                <a:solidFill>
                  <a:srgbClr val="C0504D"/>
                </a:solidFill>
                <a:effectLst/>
                <a:latin typeface="Calibri"/>
                <a:ea typeface="Calibri" panose="020F0502020204030204"/>
                <a:cs typeface="Calibri"/>
              </a:rPr>
              <a:t>PAYS</a:t>
            </a:r>
            <a:r>
              <a:rPr lang="fr-FR" sz="2400" b="0" i="0" strike="noStrike" cap="none" spc="-50" baseline="0" dirty="0">
                <a:solidFill>
                  <a:srgbClr val="000000"/>
                </a:solidFill>
                <a:effectLst/>
                <a:latin typeface="Calibri"/>
                <a:ea typeface="Calibri" panose="020F0502020204030204"/>
                <a:cs typeface="Calibri"/>
              </a:rPr>
              <a:t>], [</a:t>
            </a:r>
            <a:r>
              <a:rPr lang="fr-FR" sz="2400" b="0" i="0" strike="noStrike" cap="none" spc="-50" baseline="0" dirty="0">
                <a:solidFill>
                  <a:srgbClr val="C0504D"/>
                </a:solidFill>
                <a:effectLst/>
                <a:latin typeface="Calibri"/>
                <a:ea typeface="Calibri" panose="020F0502020204030204"/>
                <a:cs typeface="Calibri"/>
              </a:rPr>
              <a:t>MÉDICAMENTS APPROUVÉS POUR LA PREP ORALE</a:t>
            </a:r>
            <a:r>
              <a:rPr lang="fr-FR" sz="2400" b="0" i="0" strike="noStrike" cap="none" spc="-50" baseline="0" dirty="0">
                <a:solidFill>
                  <a:srgbClr val="000000"/>
                </a:solidFill>
                <a:effectLst/>
                <a:latin typeface="Calibri"/>
                <a:ea typeface="Calibri" panose="020F0502020204030204"/>
                <a:cs typeface="Calibri"/>
              </a:rPr>
              <a:t>] sont approuvés pour une utilisation en PrEP. Le médicament principalement utilisé pour la PrEP orale en [</a:t>
            </a:r>
            <a:r>
              <a:rPr lang="fr-FR" sz="2400" b="0" i="0" strike="noStrike" cap="none" spc="-50" baseline="0" dirty="0">
                <a:solidFill>
                  <a:srgbClr val="C0504D"/>
                </a:solidFill>
                <a:effectLst/>
                <a:latin typeface="Calibri"/>
                <a:ea typeface="Calibri" panose="020F0502020204030204"/>
                <a:cs typeface="Calibri"/>
              </a:rPr>
              <a:t>PAYS</a:t>
            </a:r>
            <a:r>
              <a:rPr lang="fr-FR" sz="2400" b="0" i="0" strike="noStrike" cap="none" spc="-50" baseline="0" dirty="0">
                <a:solidFill>
                  <a:srgbClr val="000000"/>
                </a:solidFill>
                <a:effectLst/>
                <a:latin typeface="Calibri"/>
                <a:ea typeface="Calibri" panose="020F0502020204030204"/>
                <a:cs typeface="Calibri"/>
              </a:rPr>
              <a:t>] est [</a:t>
            </a:r>
            <a:r>
              <a:rPr lang="fr-FR" sz="2400" b="0" i="0" strike="noStrike" cap="none" spc="-50" baseline="0" dirty="0">
                <a:solidFill>
                  <a:srgbClr val="C0504D"/>
                </a:solidFill>
                <a:effectLst/>
                <a:latin typeface="Calibri"/>
                <a:ea typeface="Calibri" panose="020F0502020204030204"/>
                <a:cs typeface="Calibri"/>
              </a:rPr>
              <a:t>MÉDICAMENT PRINCIPALEMENT UTILISÉ POUR LA PREP ORALE</a:t>
            </a:r>
            <a:r>
              <a:rPr lang="fr-FR" sz="2400" b="0" i="0" strike="noStrike" cap="none" spc="-50" baseline="0" dirty="0">
                <a:solidFill>
                  <a:srgbClr val="000000"/>
                </a:solidFill>
                <a:effectLst/>
                <a:latin typeface="Calibri"/>
                <a:ea typeface="Calibri" panose="020F0502020204030204"/>
                <a:cs typeface="Calibri"/>
              </a:rPr>
              <a:t>]</a:t>
            </a:r>
            <a:br>
              <a:rPr sz="2400" dirty="0"/>
            </a:br>
            <a:endParaRPr lang="en-US" sz="2400" dirty="0"/>
          </a:p>
          <a:p>
            <a:endParaRPr lang="en-US" sz="2400" dirty="0"/>
          </a:p>
        </p:txBody>
      </p:sp>
      <p:sp>
        <p:nvSpPr>
          <p:cNvPr id="9" name="TextBox 8">
            <a:extLst>
              <a:ext uri="{FF2B5EF4-FFF2-40B4-BE49-F238E27FC236}">
                <a16:creationId xmlns:a16="http://schemas.microsoft.com/office/drawing/2014/main" id="{38AAFBB6-A75F-4951-A705-5E5211353BC1}"/>
              </a:ext>
            </a:extLst>
          </p:cNvPr>
          <p:cNvSpPr txBox="1"/>
          <p:nvPr/>
        </p:nvSpPr>
        <p:spPr>
          <a:xfrm>
            <a:off x="1184693" y="5910919"/>
            <a:ext cx="11007307" cy="518465"/>
          </a:xfrm>
          <a:prstGeom prst="rect">
            <a:avLst/>
          </a:prstGeom>
          <a:noFill/>
        </p:spPr>
        <p:txBody>
          <a:bodyPr wrap="square" rtlCol="0">
            <a:spAutoFit/>
          </a:bodyPr>
          <a:lstStyle/>
          <a:p>
            <a:pPr defTabSz="457216">
              <a:defRPr/>
            </a:pPr>
            <a:r>
              <a:rPr lang="fr-FR" sz="1401" b="0" i="0" strike="noStrike" cap="none" spc="0" baseline="0" dirty="0">
                <a:solidFill>
                  <a:srgbClr val="000000"/>
                </a:solidFill>
                <a:effectLst/>
                <a:latin typeface="Calibri"/>
                <a:ea typeface="Calibri" panose="020F0502020204030204"/>
                <a:cs typeface="Calibri"/>
              </a:rPr>
              <a:t>OMS. </a:t>
            </a:r>
            <a:r>
              <a:rPr lang="fr-FR" sz="1401" b="0" i="1" strike="noStrike" cap="none" spc="0" baseline="0" dirty="0">
                <a:solidFill>
                  <a:srgbClr val="000000"/>
                </a:solidFill>
                <a:effectLst/>
                <a:latin typeface="Calibri"/>
                <a:ea typeface="Calibri" panose="020F0502020204030204"/>
                <a:cs typeface="Calibri"/>
              </a:rPr>
              <a:t>Lignes directrices consolidées de l’OMS sur l’utilisation de médicaments antirétroviraux pour le traitement et la prévention des infections à VIH. Recommandations pour une approche de santé publique, </a:t>
            </a:r>
            <a:r>
              <a:rPr lang="fr-FR" sz="1401" b="0" i="0" strike="noStrike" cap="none" spc="0" baseline="0" dirty="0">
                <a:solidFill>
                  <a:srgbClr val="000000"/>
                </a:solidFill>
                <a:effectLst/>
                <a:latin typeface="Calibri"/>
                <a:ea typeface="Calibri" panose="020F0502020204030204"/>
                <a:cs typeface="Calibri"/>
              </a:rPr>
              <a:t>3e édition. Genève : Organisation mondiale de la santé ; 2021. </a:t>
            </a:r>
          </a:p>
        </p:txBody>
      </p:sp>
      <p:graphicFrame>
        <p:nvGraphicFramePr>
          <p:cNvPr id="12" name="Table 12">
            <a:extLst>
              <a:ext uri="{FF2B5EF4-FFF2-40B4-BE49-F238E27FC236}">
                <a16:creationId xmlns:a16="http://schemas.microsoft.com/office/drawing/2014/main" id="{104D8A86-B5C9-4B69-AF25-ACE7723472BA}"/>
              </a:ext>
            </a:extLst>
          </p:cNvPr>
          <p:cNvGraphicFramePr>
            <a:graphicFrameLocks noGrp="1"/>
          </p:cNvGraphicFramePr>
          <p:nvPr>
            <p:extLst>
              <p:ext uri="{D42A27DB-BD31-4B8C-83A1-F6EECF244321}">
                <p14:modId xmlns:p14="http://schemas.microsoft.com/office/powerpoint/2010/main" val="3511422295"/>
              </p:ext>
            </p:extLst>
          </p:nvPr>
        </p:nvGraphicFramePr>
        <p:xfrm>
          <a:off x="1489631" y="2256526"/>
          <a:ext cx="10004379" cy="1226180"/>
        </p:xfrm>
        <a:graphic>
          <a:graphicData uri="http://schemas.openxmlformats.org/drawingml/2006/table">
            <a:tbl>
              <a:tblPr firstRow="1" bandRow="1">
                <a:tableStyleId>{5C22544A-7EE6-4342-B048-85BDC9FD1C3A}</a:tableStyleId>
              </a:tblPr>
              <a:tblGrid>
                <a:gridCol w="10004379">
                  <a:extLst>
                    <a:ext uri="{9D8B030D-6E8A-4147-A177-3AD203B41FA5}">
                      <a16:colId xmlns:a16="http://schemas.microsoft.com/office/drawing/2014/main" val="3634504051"/>
                    </a:ext>
                  </a:extLst>
                </a:gridCol>
              </a:tblGrid>
              <a:tr h="381003">
                <a:tc>
                  <a:txBody>
                    <a:bodyPr/>
                    <a:lstStyle/>
                    <a:p>
                      <a:pPr marL="342900" indent="-342900" algn="l">
                        <a:lnSpc>
                          <a:spcPct val="95000"/>
                        </a:lnSpc>
                        <a:buFont typeface="+mj-lt"/>
                        <a:buAutoNum type="arabicPeriod"/>
                      </a:pPr>
                      <a:r>
                        <a:rPr lang="fr-FR" sz="1800" b="0" i="0" strike="noStrike" cap="none" spc="-50" baseline="0" dirty="0">
                          <a:solidFill>
                            <a:srgbClr val="000000"/>
                          </a:solidFill>
                          <a:effectLst/>
                          <a:latin typeface="Calibri"/>
                          <a:ea typeface="Calibri" panose="020F0502020204030204"/>
                          <a:cs typeface="Calibri"/>
                        </a:rPr>
                        <a:t>Comprimé combiné d’emtricitabine (FTC) 200 mg/fumarate de ténofovir disoproxil (TDF) 300 mg </a:t>
                      </a:r>
                      <a:endParaRPr lang="en-US" sz="1800" b="0" spc="-50" dirty="0">
                        <a:solidFill>
                          <a:schemeClr val="tx1"/>
                        </a:solidFill>
                        <a:latin typeface="+mn-lt"/>
                        <a:cs typeface="Garamond"/>
                      </a:endParaRPr>
                    </a:p>
                  </a:txBody>
                  <a:tcPr marL="182880" marR="182880" marT="45721" marB="45721">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7851294"/>
                  </a:ext>
                </a:extLst>
              </a:tr>
              <a:tr h="381003">
                <a:tc>
                  <a:txBody>
                    <a:bodyPr/>
                    <a:lstStyle/>
                    <a:p>
                      <a:pPr marL="342900" indent="-342900" algn="l" defTabSz="685800" rtl="0" eaLnBrk="1" latinLnBrk="0" hangingPunct="1">
                        <a:lnSpc>
                          <a:spcPct val="95000"/>
                        </a:lnSpc>
                        <a:buFont typeface="+mj-lt"/>
                        <a:buNone/>
                      </a:pPr>
                      <a:r>
                        <a:rPr lang="fr-FR" sz="1800" b="0" i="0" strike="noStrike" cap="none" spc="-50" baseline="0" dirty="0">
                          <a:solidFill>
                            <a:srgbClr val="000000"/>
                          </a:solidFill>
                          <a:effectLst/>
                          <a:latin typeface="Calibri"/>
                          <a:ea typeface="Calibri" panose="020F0502020204030204"/>
                          <a:cs typeface="Calibri"/>
                        </a:rPr>
                        <a:t>2.	Comprimé combiné de lamivudine (3TC) 300 mg/TDF 300 mg </a:t>
                      </a:r>
                    </a:p>
                  </a:txBody>
                  <a:tcPr marL="182880" marR="182880" marT="45721" marB="45721">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7765632"/>
                  </a:ext>
                </a:extLst>
              </a:tr>
              <a:tr h="464174">
                <a:tc>
                  <a:txBody>
                    <a:bodyPr/>
                    <a:lstStyle/>
                    <a:p>
                      <a:pPr marL="342900" indent="-342900" algn="l" defTabSz="685800" rtl="0" eaLnBrk="1" latinLnBrk="0" hangingPunct="1">
                        <a:lnSpc>
                          <a:spcPct val="95000"/>
                        </a:lnSpc>
                        <a:buFont typeface="+mj-lt"/>
                        <a:buNone/>
                      </a:pPr>
                      <a:r>
                        <a:rPr lang="fr-FR" sz="1800" b="0" i="0" strike="noStrike" cap="none" spc="-50" baseline="0" dirty="0">
                          <a:solidFill>
                            <a:srgbClr val="000000"/>
                          </a:solidFill>
                          <a:effectLst/>
                          <a:latin typeface="Calibri"/>
                          <a:ea typeface="Calibri" panose="020F0502020204030204"/>
                          <a:cs typeface="Calibri"/>
                        </a:rPr>
                        <a:t>3.	TDF 300 mg en monothérapie (Notez le peu de preuves sur l’utilisation du TDF seul pour la PrEP des HSH). </a:t>
                      </a:r>
                    </a:p>
                  </a:txBody>
                  <a:tcPr marL="182880" marR="182880" marT="45721" marB="45721">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802900"/>
                  </a:ext>
                </a:extLst>
              </a:tr>
            </a:tbl>
          </a:graphicData>
        </a:graphic>
      </p:graphicFrame>
    </p:spTree>
    <p:extLst>
      <p:ext uri="{BB962C8B-B14F-4D97-AF65-F5344CB8AC3E}">
        <p14:creationId xmlns:p14="http://schemas.microsoft.com/office/powerpoint/2010/main" val="1589691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endParaRPr lang="en-US" sz="3400" dirty="0">
              <a:latin typeface="Calibri"/>
              <a:cs typeface="Calibri"/>
            </a:endParaRP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Parmi les schémas thérapeutiques suivants, lequel n’est pas recommandé par l’OMS pour la PrEP orale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cs typeface="Calibri" panose="020F0502020204030204" pitchFamily="34" charset="0"/>
            </a:endParaRPr>
          </a:p>
          <a:p>
            <a:pPr marL="342900" indent="-34290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Ténofovir/emtricitabine (TDF/FTC)</a:t>
            </a:r>
            <a:endParaRPr lang="en-US" sz="2600" dirty="0">
              <a:latin typeface="+mj-lt"/>
              <a:ea typeface="Times New Roman" panose="02020603050405020304" pitchFamily="18" charset="0"/>
              <a:cs typeface="Calibri"/>
            </a:endParaRPr>
          </a:p>
          <a:p>
            <a:pPr marL="342900" indent="-34290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Ténofovir/lamivudine (TDF/3TC)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Ténofovir/emtricitabine + éfavirenz (TDF/FTC) + (EFV)  </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 (TDF)</a:t>
            </a:r>
          </a:p>
        </p:txBody>
      </p:sp>
    </p:spTree>
    <p:extLst>
      <p:ext uri="{BB962C8B-B14F-4D97-AF65-F5344CB8AC3E}">
        <p14:creationId xmlns:p14="http://schemas.microsoft.com/office/powerpoint/2010/main" val="284623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Parmi les schémas thérapeutiques suivants, lequel n’est pas recommandé par l’OMS pour la PrEP orale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cs typeface="Calibri" panose="020F0502020204030204" pitchFamily="34" charset="0"/>
            </a:endParaRPr>
          </a:p>
          <a:p>
            <a:pPr marL="342900" indent="-34290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Ténofovir/emtricitabine (TDF/FTC)</a:t>
            </a:r>
            <a:endParaRPr lang="en-US" sz="2600" dirty="0">
              <a:latin typeface="+mj-lt"/>
              <a:ea typeface="Times New Roman" panose="02020603050405020304" pitchFamily="18" charset="0"/>
              <a:cs typeface="Calibri"/>
            </a:endParaRPr>
          </a:p>
          <a:p>
            <a:pPr marL="342900" indent="-342900">
              <a:spcBef>
                <a:spcPct val="0"/>
              </a:spcBef>
              <a:spcAft>
                <a:spcPct val="0"/>
              </a:spcAf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Ténofovir/lamivudine (TDF/3TC)  </a:t>
            </a:r>
          </a:p>
          <a:p>
            <a:pPr marL="342900" indent="-342900">
              <a:spcBef>
                <a:spcPct val="0"/>
              </a:spcBef>
              <a:spcAft>
                <a:spcPct val="0"/>
              </a:spcAft>
              <a:buFont typeface="+mj-l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Ténofovir/emtricitabine+ éfavirenz (TDF/FTC) + (EFV)</a:t>
            </a:r>
          </a:p>
          <a:p>
            <a:pPr marL="342900" indent="-342900">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Ténofovir (TDF)</a:t>
            </a:r>
          </a:p>
          <a:p>
            <a:pPr marL="0" indent="0">
              <a:buNone/>
            </a:pPr>
            <a:endParaRPr lang="en-US" dirty="0">
              <a:cs typeface="Calibri"/>
            </a:endParaRPr>
          </a:p>
        </p:txBody>
      </p:sp>
      <p:sp>
        <p:nvSpPr>
          <p:cNvPr id="4" name="Content Placeholder 2">
            <a:extLst>
              <a:ext uri="{FF2B5EF4-FFF2-40B4-BE49-F238E27FC236}">
                <a16:creationId xmlns:a16="http://schemas.microsoft.com/office/drawing/2014/main" id="{F7AB151C-8085-4D8A-9529-ACA9308E6A49}"/>
              </a:ext>
            </a:extLst>
          </p:cNvPr>
          <p:cNvSpPr txBox="1"/>
          <p:nvPr/>
        </p:nvSpPr>
        <p:spPr bwMode="auto">
          <a:xfrm>
            <a:off x="1148933" y="5270501"/>
            <a:ext cx="10433470" cy="801116"/>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90000"/>
              </a:lnSpc>
              <a:spcBef>
                <a:spcPct val="0"/>
              </a:spcBef>
              <a:spcAft>
                <a:spcPct val="0"/>
              </a:spcAft>
              <a:buClrTx/>
              <a:buNone/>
              <a:defRPr/>
            </a:pPr>
            <a:r>
              <a:rPr lang="fr-FR" sz="1700" b="0" i="0" strike="noStrike" cap="none" spc="-50" baseline="0" dirty="0">
                <a:solidFill>
                  <a:srgbClr val="000000"/>
                </a:solidFill>
                <a:effectLst/>
                <a:latin typeface="Calibri"/>
                <a:ea typeface="Calibri" panose="020F0502020204030204"/>
                <a:cs typeface="Calibri"/>
              </a:rPr>
              <a:t>Le TDF/FTC, le TDF/3TC et le TDF sont des médicaments recommandés par l’OMS pour la PrEP orale. En [</a:t>
            </a:r>
            <a:r>
              <a:rPr lang="fr-FR" sz="1700" b="0" i="0" strike="noStrike" cap="none" spc="-50" baseline="0" dirty="0">
                <a:solidFill>
                  <a:srgbClr val="C0504D"/>
                </a:solidFill>
                <a:effectLst/>
                <a:latin typeface="Calibri"/>
                <a:ea typeface="Calibri" panose="020F0502020204030204"/>
                <a:cs typeface="Calibri"/>
              </a:rPr>
              <a:t>PAYS</a:t>
            </a:r>
            <a:r>
              <a:rPr lang="fr-FR" sz="1700" b="0" i="0" strike="noStrike" cap="none" spc="-50" baseline="0" dirty="0">
                <a:solidFill>
                  <a:srgbClr val="000000"/>
                </a:solidFill>
                <a:effectLst/>
                <a:latin typeface="Calibri"/>
                <a:ea typeface="Calibri" panose="020F0502020204030204"/>
                <a:cs typeface="Calibri"/>
              </a:rPr>
              <a:t>], [</a:t>
            </a:r>
            <a:r>
              <a:rPr lang="fr-FR" sz="1700" b="0" i="0" strike="noStrike" cap="none" spc="-50" baseline="0" dirty="0">
                <a:solidFill>
                  <a:srgbClr val="C0504D"/>
                </a:solidFill>
                <a:effectLst/>
                <a:latin typeface="Calibri"/>
                <a:ea typeface="Calibri" panose="020F0502020204030204"/>
                <a:cs typeface="Calibri"/>
              </a:rPr>
              <a:t>MÉDICAMENTS APPROUVÉS POUR LA PREP ORALE</a:t>
            </a:r>
            <a:r>
              <a:rPr lang="fr-FR" sz="1700" b="0" i="0" strike="noStrike" cap="none" spc="-50" baseline="0" dirty="0">
                <a:solidFill>
                  <a:srgbClr val="000000"/>
                </a:solidFill>
                <a:effectLst/>
                <a:latin typeface="Calibri"/>
                <a:ea typeface="Calibri" panose="020F0502020204030204"/>
                <a:cs typeface="Calibri"/>
              </a:rPr>
              <a:t>] sont approuvés pour une utilisation en PrEP. Le médicament principalement utilisé pour la PrEP orale en [</a:t>
            </a:r>
            <a:r>
              <a:rPr lang="fr-FR" sz="1700" b="0" i="0" strike="noStrike" cap="none" spc="-50" baseline="0" dirty="0">
                <a:solidFill>
                  <a:srgbClr val="C0504D"/>
                </a:solidFill>
                <a:effectLst/>
                <a:latin typeface="Calibri"/>
                <a:ea typeface="Calibri" panose="020F0502020204030204"/>
                <a:cs typeface="Calibri"/>
              </a:rPr>
              <a:t>PAYS</a:t>
            </a:r>
            <a:r>
              <a:rPr lang="fr-FR" sz="1700" b="0" i="0" strike="noStrike" cap="none" spc="-50" baseline="0" dirty="0">
                <a:solidFill>
                  <a:srgbClr val="000000"/>
                </a:solidFill>
                <a:effectLst/>
                <a:latin typeface="Calibri"/>
                <a:ea typeface="Calibri" panose="020F0502020204030204"/>
                <a:cs typeface="Calibri"/>
              </a:rPr>
              <a:t>] est [</a:t>
            </a:r>
            <a:r>
              <a:rPr lang="fr-FR" sz="1700" b="0" i="0" strike="noStrike" cap="none" spc="-50" baseline="0" dirty="0">
                <a:solidFill>
                  <a:srgbClr val="C0504D"/>
                </a:solidFill>
                <a:effectLst/>
                <a:latin typeface="Calibri"/>
                <a:ea typeface="Calibri" panose="020F0502020204030204"/>
                <a:cs typeface="Calibri"/>
              </a:rPr>
              <a:t>MÉDICAMENT PRINCIPALEMENT UTILISÉ POUR LA PREP ORALE</a:t>
            </a:r>
            <a:r>
              <a:rPr lang="fr-FR" sz="1700" b="0" i="0" strike="noStrike" cap="none" spc="-50" baseline="0" dirty="0">
                <a:solidFill>
                  <a:srgbClr val="000000"/>
                </a:solidFill>
                <a:effectLst/>
                <a:latin typeface="Calibri"/>
                <a:ea typeface="Calibri" panose="020F0502020204030204"/>
                <a:cs typeface="Calibri"/>
              </a:rPr>
              <a:t>]</a:t>
            </a:r>
          </a:p>
        </p:txBody>
      </p:sp>
    </p:spTree>
    <p:extLst>
      <p:ext uri="{BB962C8B-B14F-4D97-AF65-F5344CB8AC3E}">
        <p14:creationId xmlns:p14="http://schemas.microsoft.com/office/powerpoint/2010/main" val="3238832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1F41-241B-4C90-AA8B-CAE7070288D9}"/>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Début et arrêt de la PrEP orale</a:t>
            </a:r>
          </a:p>
        </p:txBody>
      </p:sp>
      <p:graphicFrame>
        <p:nvGraphicFramePr>
          <p:cNvPr id="4" name="Content Placeholder 3">
            <a:extLst>
              <a:ext uri="{FF2B5EF4-FFF2-40B4-BE49-F238E27FC236}">
                <a16:creationId xmlns:a16="http://schemas.microsoft.com/office/drawing/2014/main" id="{748B2AC8-BB08-44F2-B784-F9DEADE22C17}"/>
              </a:ext>
            </a:extLst>
          </p:cNvPr>
          <p:cNvGraphicFramePr>
            <a:graphicFrameLocks noGrp="1"/>
          </p:cNvGraphicFramePr>
          <p:nvPr>
            <p:ph sz="quarter" idx="10"/>
            <p:extLst>
              <p:ext uri="{D42A27DB-BD31-4B8C-83A1-F6EECF244321}">
                <p14:modId xmlns:p14="http://schemas.microsoft.com/office/powerpoint/2010/main" val="228471930"/>
              </p:ext>
            </p:extLst>
          </p:nvPr>
        </p:nvGraphicFramePr>
        <p:xfrm>
          <a:off x="1148928" y="1176338"/>
          <a:ext cx="10433049" cy="4327444"/>
        </p:xfrm>
        <a:graphic>
          <a:graphicData uri="http://schemas.openxmlformats.org/drawingml/2006/table">
            <a:tbl>
              <a:tblPr firstRow="1" firstCol="1" bandRow="1">
                <a:tableStyleId>{5C22544A-7EE6-4342-B048-85BDC9FD1C3A}</a:tableStyleId>
              </a:tblPr>
              <a:tblGrid>
                <a:gridCol w="2529515">
                  <a:extLst>
                    <a:ext uri="{9D8B030D-6E8A-4147-A177-3AD203B41FA5}">
                      <a16:colId xmlns:a16="http://schemas.microsoft.com/office/drawing/2014/main" val="1089343475"/>
                    </a:ext>
                  </a:extLst>
                </a:gridCol>
                <a:gridCol w="3763926">
                  <a:extLst>
                    <a:ext uri="{9D8B030D-6E8A-4147-A177-3AD203B41FA5}">
                      <a16:colId xmlns:a16="http://schemas.microsoft.com/office/drawing/2014/main" val="134674119"/>
                    </a:ext>
                  </a:extLst>
                </a:gridCol>
                <a:gridCol w="2069804">
                  <a:extLst>
                    <a:ext uri="{9D8B030D-6E8A-4147-A177-3AD203B41FA5}">
                      <a16:colId xmlns:a16="http://schemas.microsoft.com/office/drawing/2014/main" val="4275211496"/>
                    </a:ext>
                  </a:extLst>
                </a:gridCol>
                <a:gridCol w="2069804">
                  <a:extLst>
                    <a:ext uri="{9D8B030D-6E8A-4147-A177-3AD203B41FA5}">
                      <a16:colId xmlns:a16="http://schemas.microsoft.com/office/drawing/2014/main" val="3201115280"/>
                    </a:ext>
                  </a:extLst>
                </a:gridCol>
              </a:tblGrid>
              <a:tr h="213122">
                <a:tc gridSpan="2">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Population(s)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ct val="0"/>
                        </a:spcBef>
                        <a:spcAft>
                          <a:spcPct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Début de la PrEP orale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Arrêt de la PrEP orale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38027"/>
                  </a:ext>
                </a:extLst>
              </a:tr>
              <a:tr h="2023521">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assignées hommes à la naissance utilisant la PrEP pour prévenir l’acquisition du VIH lors de rapports sexuels et n’utilisant pas d’hormones exogènes à base d’estradiol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*Comprend souvent :</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-hommes cisgenres</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-femmes transgenres qui n’utilisent pas d’hormones exogènes à base d’estradiol</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-personnes non binaires assignées hommes à la naissance qui ne prennent pas d’hormones exogènes à base d’œstradiol</a:t>
                      </a: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Prendre une double dose deux à 24 heures avant une exposition sexuelle potentielle, que l’intention soit d’utiliser une PrEP quotidienne ou une ED-PrEP. Idéalement, cette dose de charge doit être prise plus près de 24 heures avant l’exposition potentielle.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Prendre une dose unique par jour pendant deux jours après la dernière exposition potentielle, que la personne utilise une PrEP quotidienne ou une ED-PrEP.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928115"/>
                  </a:ext>
                </a:extLst>
              </a:tr>
              <a:tr h="2067385">
                <a:tc>
                  <a:txBody>
                    <a:bodyPr/>
                    <a:lstStyle/>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utilisant la PrEP orale pour prévenir l’acquisition du VIH lors d’expositions non sexuelles</a:t>
                      </a:r>
                    </a:p>
                    <a:p>
                      <a:pPr marL="0" marR="0">
                        <a:lnSpc>
                          <a:spcPct val="115000"/>
                        </a:lnSpc>
                        <a:spcBef>
                          <a:spcPct val="0"/>
                        </a:spcBef>
                        <a:spcAft>
                          <a:spcPct val="0"/>
                        </a:spcAft>
                      </a:pPr>
                      <a:r>
                        <a:rPr lang="en-US" sz="1200" dirty="0">
                          <a:effectLst/>
                        </a:rPr>
                        <a:t> </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assignées femmes à la naissance</a:t>
                      </a:r>
                    </a:p>
                    <a:p>
                      <a:pPr marL="0" marR="0">
                        <a:lnSpc>
                          <a:spcPct val="115000"/>
                        </a:lnSpc>
                        <a:spcBef>
                          <a:spcPct val="0"/>
                        </a:spcBef>
                        <a:spcAft>
                          <a:spcPct val="0"/>
                        </a:spcAft>
                      </a:pPr>
                      <a:r>
                        <a:rPr lang="en-US" sz="1200" dirty="0">
                          <a:effectLst/>
                        </a:rPr>
                        <a:t> </a:t>
                      </a:r>
                    </a:p>
                    <a:p>
                      <a:pPr marL="0" marR="0">
                        <a:lnSpc>
                          <a:spcPct val="115000"/>
                        </a:lnSpc>
                        <a:spcBef>
                          <a:spcPct val="0"/>
                        </a:spcBef>
                        <a:spcAft>
                          <a:spcPct val="0"/>
                        </a:spcAft>
                      </a:pPr>
                      <a:r>
                        <a:rPr lang="fr-FR" sz="1200" b="1" i="0" strike="noStrike" cap="none" spc="0" baseline="0" dirty="0">
                          <a:solidFill>
                            <a:srgbClr val="FFFFFF"/>
                          </a:solidFill>
                          <a:effectLst/>
                          <a:latin typeface="Calibri"/>
                          <a:ea typeface="Calibri" panose="020F0502020204030204"/>
                          <a:cs typeface="Calibri"/>
                        </a:rPr>
                        <a:t>Personnes assignées hommes à la naissance qui utilisent des hormones exogènes à base d’estradiol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*Comprend souvent :</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-toute personne qui partage du matériel d’injection</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-femmes cisgenres</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-hommes transgenres</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-personnes non binaires assignées femmes à la naissance</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-femmes transgenres qui utilisent des hormones exogènes à base d’estradiol</a:t>
                      </a:r>
                    </a:p>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-personnes non binaires assignées hommes à la naissance qui prennent des hormones exogènes à base d’œstradiol</a:t>
                      </a: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Prendre une dose unique par jour pendant sept jours avant une exposition potentielle.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ct val="0"/>
                        </a:spcBef>
                        <a:spcAft>
                          <a:spcPct val="0"/>
                        </a:spcAft>
                      </a:pPr>
                      <a:r>
                        <a:rPr lang="fr-FR" sz="1200" b="0" i="0" strike="noStrike" cap="none" spc="0" baseline="0" dirty="0">
                          <a:solidFill>
                            <a:srgbClr val="000000"/>
                          </a:solidFill>
                          <a:effectLst/>
                          <a:latin typeface="Calibri"/>
                          <a:ea typeface="Calibri" panose="020F0502020204030204"/>
                          <a:cs typeface="Calibri"/>
                        </a:rPr>
                        <a:t>Prendre une dose unique par jour pendant sept jours après la dernière exposition potentielle.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5421190"/>
                  </a:ext>
                </a:extLst>
              </a:tr>
            </a:tbl>
          </a:graphicData>
        </a:graphic>
      </p:graphicFrame>
      <p:sp>
        <p:nvSpPr>
          <p:cNvPr id="3" name="TextBox 2">
            <a:extLst>
              <a:ext uri="{FF2B5EF4-FFF2-40B4-BE49-F238E27FC236}">
                <a16:creationId xmlns:a16="http://schemas.microsoft.com/office/drawing/2014/main" id="{9633010E-3691-40F5-9D04-265755AB2798}"/>
              </a:ext>
            </a:extLst>
          </p:cNvPr>
          <p:cNvSpPr txBox="1"/>
          <p:nvPr/>
        </p:nvSpPr>
        <p:spPr>
          <a:xfrm>
            <a:off x="1148928" y="6171168"/>
            <a:ext cx="10433049" cy="274320"/>
          </a:xfrm>
          <a:prstGeom prst="rect">
            <a:avLst/>
          </a:prstGeom>
          <a:noFill/>
        </p:spPr>
        <p:txBody>
          <a:bodyPr wrap="square" rtlCol="0">
            <a:spAutoFit/>
          </a:bodyPr>
          <a:lstStyle/>
          <a:p>
            <a:r>
              <a:rPr lang="fr-FR" sz="1200" b="0" i="0" strike="noStrike" cap="none" spc="0" baseline="0" dirty="0">
                <a:solidFill>
                  <a:srgbClr val="000000"/>
                </a:solidFill>
                <a:effectLst/>
                <a:latin typeface="Calibri"/>
                <a:ea typeface="Calibri" panose="020F0502020204030204"/>
                <a:cs typeface="Calibri"/>
              </a:rPr>
              <a:t>*Ceci est fourni pour étayer l’interprétation de ces recommandations. Le début et l’arrêt de la PrEP orale doivent être basés sur les facteurs de la première colonne.</a:t>
            </a:r>
          </a:p>
        </p:txBody>
      </p:sp>
    </p:spTree>
    <p:extLst>
      <p:ext uri="{BB962C8B-B14F-4D97-AF65-F5344CB8AC3E}">
        <p14:creationId xmlns:p14="http://schemas.microsoft.com/office/powerpoint/2010/main" val="472323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rgbClr val="FF66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09D5C-788D-4B79-8C50-28FDB7B769D5}"/>
              </a:ext>
            </a:extLst>
          </p:cNvPr>
          <p:cNvSpPr>
            <a:spLocks noGrp="1"/>
          </p:cNvSpPr>
          <p:nvPr>
            <p:ph type="ctrTitle"/>
          </p:nvPr>
        </p:nvSpPr>
        <p:spPr/>
        <p:txBody>
          <a:bodyPr/>
          <a:lstStyle/>
          <a:p>
            <a:r>
              <a:rPr lang="fr-FR" sz="3400" b="1" i="0" strike="noStrike" cap="none" spc="0" baseline="0" dirty="0">
                <a:solidFill>
                  <a:srgbClr val="FFFFFF"/>
                </a:solidFill>
                <a:effectLst/>
                <a:latin typeface="Calibri"/>
                <a:ea typeface="Calibri" panose="020F0502020204030204"/>
                <a:cs typeface="Calibri"/>
              </a:rPr>
              <a:t>Section N° 2</a:t>
            </a:r>
          </a:p>
        </p:txBody>
      </p:sp>
      <p:sp>
        <p:nvSpPr>
          <p:cNvPr id="5" name="Subtitle 4">
            <a:extLst>
              <a:ext uri="{FF2B5EF4-FFF2-40B4-BE49-F238E27FC236}">
                <a16:creationId xmlns:a16="http://schemas.microsoft.com/office/drawing/2014/main" id="{9BDECA88-B411-41FE-84E4-B3EA855EAA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115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9B2A-DE1D-44DE-9225-86CC58269297}"/>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Effets indésirables de la PrEP orale</a:t>
            </a:r>
          </a:p>
        </p:txBody>
      </p:sp>
      <p:sp>
        <p:nvSpPr>
          <p:cNvPr id="3" name="Content Placeholder 2">
            <a:extLst>
              <a:ext uri="{FF2B5EF4-FFF2-40B4-BE49-F238E27FC236}">
                <a16:creationId xmlns:a16="http://schemas.microsoft.com/office/drawing/2014/main" id="{F342134E-EDCF-468D-B5DC-B4826CC63B17}"/>
              </a:ext>
            </a:extLst>
          </p:cNvPr>
          <p:cNvSpPr>
            <a:spLocks noGrp="1"/>
          </p:cNvSpPr>
          <p:nvPr>
            <p:ph sz="quarter" idx="10"/>
          </p:nvPr>
        </p:nvSpPr>
        <p:spPr/>
        <p:txBody>
          <a:bodyPr>
            <a:normAutofit fontScale="97500" lnSpcReduction="10000"/>
          </a:bodyPr>
          <a:lstStyle/>
          <a:p>
            <a:pPr marL="0" indent="0">
              <a:buNone/>
            </a:pPr>
            <a:r>
              <a:rPr lang="fr-FR" sz="2400" b="0" i="0" strike="noStrike" cap="none" spc="0" baseline="0" dirty="0">
                <a:solidFill>
                  <a:srgbClr val="000000"/>
                </a:solidFill>
                <a:effectLst/>
                <a:latin typeface="Calibri"/>
                <a:ea typeface="Calibri" panose="020F0502020204030204"/>
                <a:cs typeface="Calibri"/>
              </a:rPr>
              <a:t>Les données de l’étude d’extension en ouvert (OLE) iPrEx et des ECR </a:t>
            </a:r>
            <a:br>
              <a:rPr sz="2400" dirty="0"/>
            </a:br>
            <a:r>
              <a:rPr lang="fr-FR" sz="2400" b="0" i="0" strike="noStrike" cap="none" spc="0" baseline="0" dirty="0">
                <a:solidFill>
                  <a:srgbClr val="000000"/>
                </a:solidFill>
                <a:effectLst/>
                <a:latin typeface="Calibri"/>
                <a:ea typeface="Calibri" panose="020F0502020204030204"/>
                <a:cs typeface="Calibri"/>
              </a:rPr>
              <a:t>montrent qu’environ 10 % des participants ont présenté des effets indésirables, notamment :</a:t>
            </a:r>
            <a:endParaRPr lang="en-US" sz="2400" dirty="0">
              <a:cs typeface="Calibri"/>
            </a:endParaRPr>
          </a:p>
          <a:p>
            <a:r>
              <a:rPr lang="fr-FR" sz="2400" b="0" i="0" strike="noStrike" cap="none" spc="0" baseline="0" dirty="0">
                <a:solidFill>
                  <a:srgbClr val="000000"/>
                </a:solidFill>
                <a:effectLst/>
                <a:latin typeface="Calibri"/>
                <a:ea typeface="Calibri" panose="020F0502020204030204"/>
                <a:cs typeface="Calibri"/>
              </a:rPr>
              <a:t>Effets indésirables gastro-intestinaux (GI) (nausées, flatulences, diarrhée, douleurs abdominales et vomissements), maux de tête et problèmes de peau ou démangeaisons</a:t>
            </a:r>
          </a:p>
          <a:p>
            <a:pPr lvl="1"/>
            <a:r>
              <a:rPr lang="fr-FR" sz="2200" b="1" i="0" strike="noStrike" cap="none" spc="0" baseline="0" dirty="0">
                <a:effectLst/>
                <a:latin typeface="Calibri"/>
                <a:ea typeface="Calibri" panose="020F0502020204030204"/>
                <a:cs typeface="Calibri"/>
              </a:rPr>
              <a:t>Ils sont généralement légers et ne persistent pas plus d’un mois, mais ils peuvent influencer l’observance. Il est donc important que les clients soient conseillés sur ces problèmes et leur nature transitoire.</a:t>
            </a:r>
            <a:endParaRPr lang="en-US" sz="2200" dirty="0">
              <a:cs typeface="Calibri"/>
            </a:endParaRPr>
          </a:p>
          <a:p>
            <a:r>
              <a:rPr lang="fr-FR" sz="2400" b="0" i="0" strike="noStrike" cap="none" spc="0" baseline="0" dirty="0">
                <a:solidFill>
                  <a:srgbClr val="000000"/>
                </a:solidFill>
                <a:effectLst/>
                <a:latin typeface="Calibri"/>
                <a:ea typeface="Calibri" panose="020F0502020204030204"/>
                <a:cs typeface="Calibri"/>
              </a:rPr>
              <a:t>Élévation de la créatinine : généralement réversible</a:t>
            </a:r>
            <a:endParaRPr lang="en-US" sz="2400" dirty="0">
              <a:cs typeface="Calibri"/>
            </a:endParaRPr>
          </a:p>
          <a:p>
            <a:r>
              <a:rPr lang="fr-FR" sz="2400" b="0" i="0" strike="noStrike" cap="none" spc="0" baseline="0" dirty="0">
                <a:solidFill>
                  <a:srgbClr val="000000"/>
                </a:solidFill>
                <a:effectLst/>
                <a:latin typeface="Calibri"/>
                <a:ea typeface="Calibri" panose="020F0502020204030204"/>
                <a:cs typeface="Calibri"/>
              </a:rPr>
              <a:t>Perte de densité minérale osseuse : se rétablit après l’arrêt de la PrEP orale</a:t>
            </a:r>
            <a:endParaRPr lang="en-US" sz="2400" dirty="0">
              <a:cs typeface="Calibri"/>
            </a:endParaRPr>
          </a:p>
          <a:p>
            <a:endParaRPr lang="en-US" dirty="0"/>
          </a:p>
        </p:txBody>
      </p:sp>
    </p:spTree>
    <p:extLst>
      <p:ext uri="{BB962C8B-B14F-4D97-AF65-F5344CB8AC3E}">
        <p14:creationId xmlns:p14="http://schemas.microsoft.com/office/powerpoint/2010/main" val="77642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62D9-5058-4134-A453-5CCCA0F90615}"/>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Effets indésirables de la PrEP orale - Clairance de la créatinine</a:t>
            </a:r>
            <a:endParaRPr lang="en-US" sz="3400" dirty="0"/>
          </a:p>
        </p:txBody>
      </p:sp>
      <p:sp>
        <p:nvSpPr>
          <p:cNvPr id="4" name="Content Placeholder 3">
            <a:extLst>
              <a:ext uri="{FF2B5EF4-FFF2-40B4-BE49-F238E27FC236}">
                <a16:creationId xmlns:a16="http://schemas.microsoft.com/office/drawing/2014/main" id="{8E7F2F9B-ABC6-436A-8940-30F0EDEA4853}"/>
              </a:ext>
            </a:extLst>
          </p:cNvPr>
          <p:cNvSpPr>
            <a:spLocks noGrp="1"/>
          </p:cNvSpPr>
          <p:nvPr>
            <p:ph sz="quarter" idx="10"/>
          </p:nvPr>
        </p:nvSpPr>
        <p:spPr>
          <a:xfrm>
            <a:off x="1148933" y="1476661"/>
            <a:ext cx="10433470" cy="4189356"/>
          </a:xfrm>
        </p:spPr>
        <p:txBody>
          <a:bodyPr>
            <a:normAutofit fontScale="92500" lnSpcReduction="10000"/>
          </a:bodyPr>
          <a:lstStyle/>
          <a:p>
            <a:r>
              <a:rPr lang="fr-FR" sz="2000" b="0" i="0" strike="noStrike" cap="none" spc="0" baseline="0" dirty="0">
                <a:solidFill>
                  <a:srgbClr val="000000"/>
                </a:solidFill>
                <a:effectLst/>
                <a:latin typeface="Calibri"/>
                <a:ea typeface="Calibri" panose="020F0502020204030204"/>
                <a:cs typeface="Calibri"/>
              </a:rPr>
              <a:t>Très peu de personnes qui commencent une PrEP orale à base de TDF présentent une insuffisance rénale cliniquement significative. </a:t>
            </a:r>
          </a:p>
          <a:p>
            <a:r>
              <a:rPr lang="fr-FR" sz="2000" b="0" i="0" strike="noStrike" cap="none" spc="0" baseline="0" dirty="0">
                <a:solidFill>
                  <a:srgbClr val="000000"/>
                </a:solidFill>
                <a:effectLst/>
                <a:latin typeface="Calibri"/>
                <a:ea typeface="Calibri" panose="020F0502020204030204"/>
                <a:cs typeface="Calibri"/>
              </a:rPr>
              <a:t>Risque accru d’événements de grade 1+ et de grade 2+ parmi les utilisateurs de PrEP orale, mais les événements indésirables, en particulier les événements de grade 2+, étaient rares, non progressifs et se sont résolus avec l’arrêt de PrEP. </a:t>
            </a:r>
          </a:p>
          <a:p>
            <a:r>
              <a:rPr lang="fr-FR" sz="2000" b="0" i="0" strike="noStrike" cap="none" spc="0" baseline="0" dirty="0">
                <a:solidFill>
                  <a:srgbClr val="000000"/>
                </a:solidFill>
                <a:effectLst/>
                <a:latin typeface="Calibri"/>
                <a:ea typeface="Calibri" panose="020F0502020204030204"/>
                <a:cs typeface="Calibri"/>
              </a:rPr>
              <a:t>Les données regroupées provenant de 15 pays ont révélé que moins de 1 % des personnes admissibles à l’instauration d’une PrEP présentaient une clairance de la créatinine estimée &lt; 60 ml/min et que moins de 3 % présentaient une baisse cliniquement significative de la clairance de la créatinine estimée &lt; 60 ml/min après l’instauration</a:t>
            </a:r>
          </a:p>
          <a:p>
            <a:r>
              <a:rPr lang="fr-FR" sz="2000" b="0" i="0" strike="noStrike" cap="none" spc="0" baseline="0" dirty="0">
                <a:solidFill>
                  <a:srgbClr val="000000"/>
                </a:solidFill>
                <a:effectLst/>
                <a:latin typeface="Calibri"/>
                <a:ea typeface="Calibri" panose="020F0502020204030204"/>
                <a:cs typeface="Calibri"/>
              </a:rPr>
              <a:t>&gt; 80 % des personnes ayant une clairance de la créatinine cliniquement significative &lt; 60 ml/min et des données disponibles sont revenus à des taux de créatinine normaux lors de leur prochaine mesure</a:t>
            </a:r>
          </a:p>
        </p:txBody>
      </p:sp>
      <p:sp>
        <p:nvSpPr>
          <p:cNvPr id="6" name="TextBox 5">
            <a:extLst>
              <a:ext uri="{FF2B5EF4-FFF2-40B4-BE49-F238E27FC236}">
                <a16:creationId xmlns:a16="http://schemas.microsoft.com/office/drawing/2014/main" id="{CA4D05ED-BA7C-4E5F-9D2C-0123BE6CED07}"/>
              </a:ext>
            </a:extLst>
          </p:cNvPr>
          <p:cNvSpPr txBox="1"/>
          <p:nvPr/>
        </p:nvSpPr>
        <p:spPr>
          <a:xfrm>
            <a:off x="1148928" y="5806198"/>
            <a:ext cx="11043072" cy="594604"/>
          </a:xfrm>
          <a:prstGeom prst="rect">
            <a:avLst/>
          </a:prstGeom>
          <a:noFill/>
        </p:spPr>
        <p:txBody>
          <a:bodyPr wrap="square">
            <a:normAutofit/>
          </a:bodyPr>
          <a:lstStyle/>
          <a:p>
            <a:r>
              <a:rPr lang="fr-FR" sz="800" b="0" i="0" strike="noStrike" cap="none" spc="0" baseline="0" dirty="0">
                <a:solidFill>
                  <a:srgbClr val="000000"/>
                </a:solidFill>
                <a:effectLst/>
                <a:latin typeface="Calibri"/>
                <a:ea typeface="Calibri" panose="020F0502020204030204"/>
                <a:cs typeface="Calibri"/>
              </a:rPr>
              <a:t>Schaefer Robin et da Costa Leite, Pedro Amparo et Silva, Ronaldo et Karim, Quarraisha Abdool et Akolo, Christopher et Caceres, Carlos F. et Dourado, Inês et Green, Kimberly et Hettema, Anita et Hoornenborg, Elske et Jana, Smarajit et Kerschberger, Bernhard et Mahler, Hally et Matse, Sindy et McManus, Hamish et Molina, Jean-Michel et Reza-Paul, Sushena et Azwa, Iskandar et Shahmanesh, Maryam et Taylor, Doug et Vega-Ramirez, Hamid et Veloso, Valdiléa G. et Baggaley, Rachel et Dalalal, Shona, Kidney Function in Oral Pre-Exposure Prophylaxis Users: A Systematic Literature Review and Individual Patient Data Meta-Analysis. Disponible sur SSRN: </a:t>
            </a:r>
            <a:r>
              <a:rPr lang="fr-FR" sz="800" b="0" i="0" u="sng" strike="noStrike" cap="none" spc="0" baseline="0" dirty="0">
                <a:effectLst/>
                <a:uFill>
                  <a:solidFill>
                    <a:srgbClr val="000000"/>
                  </a:solidFill>
                </a:uFill>
                <a:latin typeface="Calibri"/>
                <a:ea typeface="Calibri" panose="020F0502020204030204"/>
                <a:cs typeface="Calibri"/>
                <a:hlinkClick r:id="rId3" history="0">
                  <a:extLst>
                    <a:ext uri="{A12FA001-AC4F-418D-AE19-62706E023703}">
                      <ahyp:hlinkClr xmlns:ahyp="http://schemas.microsoft.com/office/drawing/2018/hyperlinkcolor" val="tx"/>
                    </a:ext>
                  </a:extLst>
                </a:hlinkClick>
              </a:rPr>
              <a:t>https://ssrn.com/abstract=3899107</a:t>
            </a:r>
            <a:r>
              <a:rPr lang="fr-FR" sz="800" b="0" i="0" strike="noStrike" cap="none" spc="0" baseline="0" dirty="0">
                <a:effectLst/>
                <a:latin typeface="Calibri"/>
                <a:ea typeface="Calibri" panose="020F0502020204030204"/>
                <a:cs typeface="Calibri"/>
              </a:rPr>
              <a:t> ou </a:t>
            </a:r>
            <a:r>
              <a:rPr lang="fr-FR" sz="800" b="0" i="0" u="sng" strike="noStrike" cap="none" spc="0" baseline="0" dirty="0">
                <a:effectLst/>
                <a:uFill>
                  <a:solidFill>
                    <a:srgbClr val="000000"/>
                  </a:solidFill>
                </a:uFill>
                <a:latin typeface="Calibri"/>
                <a:ea typeface="Calibri" panose="020F0502020204030204"/>
                <a:cs typeface="Calibri"/>
                <a:hlinkClick r:id="rId4" history="0">
                  <a:extLst>
                    <a:ext uri="{A12FA001-AC4F-418D-AE19-62706E023703}">
                      <ahyp:hlinkClr xmlns:ahyp="http://schemas.microsoft.com/office/drawing/2018/hyperlinkcolor" val="tx"/>
                    </a:ext>
                  </a:extLst>
                </a:hlinkClick>
              </a:rPr>
              <a:t>http://dx.doi.org/10.2139/</a:t>
            </a:r>
            <a:r>
              <a:rPr lang="fr-FR" sz="800" b="0" i="0" u="sng" strike="noStrike" cap="none" spc="0" baseline="0" dirty="0" err="1">
                <a:effectLst/>
                <a:uFill>
                  <a:solidFill>
                    <a:srgbClr val="000000"/>
                  </a:solidFill>
                </a:uFill>
                <a:latin typeface="Calibri"/>
                <a:ea typeface="Calibri" panose="020F0502020204030204"/>
                <a:cs typeface="Calibri"/>
                <a:hlinkClick r:id="rId4" history="0">
                  <a:extLst>
                    <a:ext uri="{A12FA001-AC4F-418D-AE19-62706E023703}">
                      <ahyp:hlinkClr xmlns:ahyp="http://schemas.microsoft.com/office/drawing/2018/hyperlinkcolor" val="tx"/>
                    </a:ext>
                  </a:extLst>
                </a:hlinkClick>
              </a:rPr>
              <a:t>ssrn.3899107</a:t>
            </a:r>
            <a:endParaRPr lang="en-US" sz="800" dirty="0"/>
          </a:p>
        </p:txBody>
      </p:sp>
    </p:spTree>
    <p:extLst>
      <p:ext uri="{BB962C8B-B14F-4D97-AF65-F5344CB8AC3E}">
        <p14:creationId xmlns:p14="http://schemas.microsoft.com/office/powerpoint/2010/main" val="2754823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62D9-5058-4134-A453-5CCCA0F90615}"/>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Effets indésirables de la PrEP orale - Clairance de la créatinine</a:t>
            </a:r>
            <a:endParaRPr lang="en-US" sz="3400" dirty="0"/>
          </a:p>
        </p:txBody>
      </p:sp>
      <p:sp>
        <p:nvSpPr>
          <p:cNvPr id="7" name="Content Placeholder 6">
            <a:extLst>
              <a:ext uri="{FF2B5EF4-FFF2-40B4-BE49-F238E27FC236}">
                <a16:creationId xmlns:a16="http://schemas.microsoft.com/office/drawing/2014/main" id="{7B97E885-A838-4C16-9A74-D5AD8E92E3AA}"/>
              </a:ext>
            </a:extLst>
          </p:cNvPr>
          <p:cNvSpPr>
            <a:spLocks noGrp="1"/>
          </p:cNvSpPr>
          <p:nvPr>
            <p:ph sz="quarter" idx="10"/>
          </p:nvPr>
        </p:nvSpPr>
        <p:spPr>
          <a:xfrm>
            <a:off x="1138173" y="1587499"/>
            <a:ext cx="3404272" cy="4794251"/>
          </a:xfrm>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En nous appuyant sur ces données, nous discuterons plus tard des personnes à privilégier pour la surveillance de la clairance de la créatinine lorsque celle-ci est disponible.</a:t>
            </a:r>
          </a:p>
        </p:txBody>
      </p:sp>
      <p:pic>
        <p:nvPicPr>
          <p:cNvPr id="6" name="Picture 5">
            <a:extLst>
              <a:ext uri="{FF2B5EF4-FFF2-40B4-BE49-F238E27FC236}">
                <a16:creationId xmlns:a16="http://schemas.microsoft.com/office/drawing/2014/main" id="{A57AD5E9-3401-437B-89A8-505B6A00E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867" y="1363216"/>
            <a:ext cx="6392533" cy="4555003"/>
          </a:xfrm>
          <a:prstGeom prst="rect">
            <a:avLst/>
          </a:prstGeom>
        </p:spPr>
      </p:pic>
      <p:sp>
        <p:nvSpPr>
          <p:cNvPr id="8" name="TextBox 7">
            <a:extLst>
              <a:ext uri="{FF2B5EF4-FFF2-40B4-BE49-F238E27FC236}">
                <a16:creationId xmlns:a16="http://schemas.microsoft.com/office/drawing/2014/main" id="{6461D623-586B-4E3A-928B-9008D46C6DA0}"/>
              </a:ext>
            </a:extLst>
          </p:cNvPr>
          <p:cNvSpPr txBox="1"/>
          <p:nvPr/>
        </p:nvSpPr>
        <p:spPr>
          <a:xfrm>
            <a:off x="1062866" y="5853382"/>
            <a:ext cx="11043072" cy="594604"/>
          </a:xfrm>
          <a:prstGeom prst="rect">
            <a:avLst/>
          </a:prstGeom>
          <a:solidFill>
            <a:schemeClr val="bg1"/>
          </a:solidFill>
        </p:spPr>
        <p:txBody>
          <a:bodyPr wrap="square">
            <a:noAutofit/>
          </a:bodyPr>
          <a:lstStyle/>
          <a:p>
            <a:r>
              <a:rPr lang="fr-FR" sz="800" b="0" i="0" strike="noStrike" cap="none" spc="0" baseline="0" dirty="0">
                <a:effectLst/>
                <a:latin typeface="Calibri"/>
                <a:ea typeface="Calibri" panose="020F0502020204030204"/>
                <a:cs typeface="Calibri"/>
              </a:rPr>
              <a:t>Schaefer Robin et da Costa Leite, Pedro Amparo et Silva, Ronaldo et Karim, Quarraisha Abdool et Akolo, Christopher et Caceres, Carlos F. et Dourado, Inês et Green, Kimberly et Hettema, Anita et Hoornenborg, Elske et Jana, Smarajit et Kerschberger, Bernhard et Mahler, Hally et Matse, Sindy et McManus, Hamish et Molina, Jean-Michel et Reza-Paul, Sushena et Azwa, Iskandar et Shahmanesh, Maryam et Taylor, Doug et Vega-Ramirez, Hamid et Veloso, Valdiléa G. et Baggaley, Rachel et Dalalal, Shona, Kidney Function in Oral Pre-Exposure Prophylaxis Users: A Systematic Literature Review and Individual Patient Data Meta-Analysis. Disponible sur SSRN: </a:t>
            </a:r>
            <a:r>
              <a:rPr lang="fr-FR" sz="800" b="0" i="0" u="sng" strike="noStrike" cap="none" spc="0" baseline="0" dirty="0">
                <a:effectLst/>
                <a:uFill>
                  <a:solidFill>
                    <a:srgbClr val="000000"/>
                  </a:solidFill>
                </a:uFill>
                <a:latin typeface="Calibri"/>
                <a:ea typeface="Calibri" panose="020F0502020204030204"/>
                <a:cs typeface="Calibri"/>
                <a:hlinkClick r:id="rId4" history="0">
                  <a:extLst>
                    <a:ext uri="{A12FA001-AC4F-418D-AE19-62706E023703}">
                      <ahyp:hlinkClr xmlns:ahyp="http://schemas.microsoft.com/office/drawing/2018/hyperlinkcolor" val="tx"/>
                    </a:ext>
                  </a:extLst>
                </a:hlinkClick>
              </a:rPr>
              <a:t>https://ssrn.com/abstract=3899107</a:t>
            </a:r>
            <a:r>
              <a:rPr lang="fr-FR" sz="800" b="0" i="0" strike="noStrike" cap="none" spc="0" baseline="0" dirty="0">
                <a:effectLst/>
                <a:latin typeface="Calibri"/>
                <a:ea typeface="Calibri" panose="020F0502020204030204"/>
                <a:cs typeface="Calibri"/>
              </a:rPr>
              <a:t> ou </a:t>
            </a:r>
            <a:r>
              <a:rPr lang="fr-FR" sz="800" b="0" i="0" u="sng" strike="noStrike" cap="none" spc="0" baseline="0" dirty="0">
                <a:effectLst/>
                <a:uFill>
                  <a:solidFill>
                    <a:srgbClr val="000000"/>
                  </a:solidFill>
                </a:uFill>
                <a:latin typeface="Calibri"/>
                <a:ea typeface="Calibri" panose="020F0502020204030204"/>
                <a:cs typeface="Calibri"/>
                <a:hlinkClick r:id="rId5" history="0">
                  <a:extLst>
                    <a:ext uri="{A12FA001-AC4F-418D-AE19-62706E023703}">
                      <ahyp:hlinkClr xmlns:ahyp="http://schemas.microsoft.com/office/drawing/2018/hyperlinkcolor" val="tx"/>
                    </a:ext>
                  </a:extLst>
                </a:hlinkClick>
              </a:rPr>
              <a:t>http://dx.doi.org/10.2139/ssrn.3899107</a:t>
            </a:r>
            <a:endParaRPr lang="en-US" sz="800" dirty="0"/>
          </a:p>
        </p:txBody>
      </p:sp>
      <p:sp>
        <p:nvSpPr>
          <p:cNvPr id="3" name="CuadroTexto 2"/>
          <p:cNvSpPr txBox="1"/>
          <p:nvPr/>
        </p:nvSpPr>
        <p:spPr>
          <a:xfrm>
            <a:off x="5196816" y="1425916"/>
            <a:ext cx="5883934" cy="106680"/>
          </a:xfrm>
          <a:prstGeom prst="rect">
            <a:avLst/>
          </a:prstGeom>
          <a:noFill/>
        </p:spPr>
        <p:txBody>
          <a:bodyPr wrap="square" lIns="0" tIns="0" rIns="0" bIns="0" rtlCol="0">
            <a:spAutoFit/>
          </a:bodyPr>
          <a:lstStyle/>
          <a:p>
            <a:r>
              <a:rPr lang="fr-FR" sz="700" b="1" i="0" strike="noStrike" cap="none" spc="0" baseline="0" dirty="0">
                <a:solidFill>
                  <a:srgbClr val="000000"/>
                </a:solidFill>
                <a:effectLst/>
                <a:latin typeface="Arial Rounded MT Bold"/>
                <a:ea typeface="Arial Rounded MT Bold"/>
                <a:cs typeface="Arial Rounded MT Bold"/>
              </a:rPr>
              <a:t>A : </a:t>
            </a:r>
            <a:r>
              <a:rPr lang="fr-FR" sz="700" b="0" i="0" strike="noStrike" cap="none" spc="0" baseline="0" dirty="0">
                <a:solidFill>
                  <a:srgbClr val="000000"/>
                </a:solidFill>
                <a:effectLst/>
                <a:latin typeface="Arial Rounded MT Bold"/>
                <a:ea typeface="Arial Rounded MT Bold"/>
                <a:cs typeface="Arial Rounded MT Bold"/>
              </a:rPr>
              <a:t>Probabilité cumulative de maintenir une clairance de la créatinine estimée </a:t>
            </a:r>
            <a:r>
              <a:rPr lang="fr-FR" sz="700" b="0" i="0" u="sng" strike="noStrike" cap="none" spc="0" baseline="0" dirty="0">
                <a:solidFill>
                  <a:srgbClr val="000000"/>
                </a:solidFill>
                <a:effectLst/>
                <a:uFill>
                  <a:solidFill>
                    <a:srgbClr val="000000"/>
                  </a:solidFill>
                </a:uFill>
                <a:latin typeface="Arial Rounded MT Bold"/>
                <a:ea typeface="Arial Rounded MT Bold"/>
                <a:cs typeface="Arial Rounded MT Bold"/>
              </a:rPr>
              <a:t>&gt; </a:t>
            </a:r>
            <a:r>
              <a:rPr lang="fr-FR" sz="700" b="0" i="0" strike="noStrike" cap="none" spc="0" baseline="0" dirty="0">
                <a:solidFill>
                  <a:srgbClr val="000000"/>
                </a:solidFill>
                <a:effectLst/>
                <a:latin typeface="Arial Rounded MT Bold"/>
                <a:ea typeface="Arial Rounded MT Bold"/>
                <a:cs typeface="Arial Rounded MT Bold"/>
              </a:rPr>
              <a:t>60 ml/min au fil du temps selon l’âge</a:t>
            </a:r>
            <a:r>
              <a:rPr lang="fr-FR" sz="600" b="0" i="0" strike="noStrike" cap="none" spc="0" baseline="0" dirty="0">
                <a:solidFill>
                  <a:srgbClr val="000000"/>
                </a:solidFill>
                <a:effectLst/>
                <a:latin typeface="Arial Rounded MT Bold"/>
                <a:ea typeface="Arial Rounded MT Bold"/>
                <a:cs typeface="Arial Rounded MT Bold"/>
              </a:rPr>
              <a:t>. </a:t>
            </a:r>
            <a:endParaRPr lang="es-PE" sz="600" dirty="0">
              <a:latin typeface="Arial Rounded MT Bold" panose="020F0704030504030204" pitchFamily="34" charset="0"/>
            </a:endParaRPr>
          </a:p>
        </p:txBody>
      </p:sp>
      <p:sp>
        <p:nvSpPr>
          <p:cNvPr id="9" name="CuadroTexto 8"/>
          <p:cNvSpPr txBox="1"/>
          <p:nvPr/>
        </p:nvSpPr>
        <p:spPr>
          <a:xfrm>
            <a:off x="7566474" y="1600570"/>
            <a:ext cx="2136326" cy="274320"/>
          </a:xfrm>
          <a:prstGeom prst="rect">
            <a:avLst/>
          </a:prstGeom>
          <a:noFill/>
        </p:spPr>
        <p:txBody>
          <a:bodyPr wrap="square" lIns="0" tIns="0" rIns="0" bIns="0" rtlCol="0">
            <a:spAutoFit/>
          </a:bodyPr>
          <a:lstStyle/>
          <a:p>
            <a:pPr algn="ctr"/>
            <a:r>
              <a:rPr lang="fr-FR" sz="1000" b="1" i="0" strike="noStrike" cap="none" spc="0" baseline="0" dirty="0">
                <a:solidFill>
                  <a:srgbClr val="000000"/>
                </a:solidFill>
                <a:effectLst/>
                <a:latin typeface="Calibri"/>
                <a:ea typeface="Calibri" panose="020F0502020204030204"/>
                <a:cs typeface="Calibri"/>
              </a:rPr>
              <a:t>Estimations de la survie Produit-Limite</a:t>
            </a:r>
            <a:endParaRPr lang="es-ES" sz="1000" b="1" dirty="0">
              <a:latin typeface="+mj-lt"/>
            </a:endParaRPr>
          </a:p>
          <a:p>
            <a:pPr algn="ctr"/>
            <a:r>
              <a:rPr lang="fr-FR" sz="800" b="0" i="0" strike="noStrike" cap="none" spc="0" baseline="0" dirty="0">
                <a:solidFill>
                  <a:srgbClr val="000000"/>
                </a:solidFill>
                <a:effectLst/>
                <a:latin typeface="Calibri"/>
                <a:ea typeface="Calibri" panose="020F0502020204030204"/>
                <a:cs typeface="Calibri"/>
              </a:rPr>
              <a:t>Avec le nombre de sujets à risque</a:t>
            </a:r>
            <a:r>
              <a:rPr lang="fr-FR" sz="800" b="0" i="0" strike="noStrike" cap="none" spc="0" baseline="0" dirty="0">
                <a:solidFill>
                  <a:srgbClr val="000000"/>
                </a:solidFill>
                <a:effectLst/>
                <a:latin typeface="Arial Rounded MT Bold"/>
                <a:ea typeface="Arial Rounded MT Bold"/>
                <a:cs typeface="Arial Rounded MT Bold"/>
              </a:rPr>
              <a:t> </a:t>
            </a:r>
            <a:endParaRPr lang="es-PE" sz="800" dirty="0">
              <a:latin typeface="Arial Rounded MT Bold" panose="020F0704030504030204" pitchFamily="34" charset="0"/>
            </a:endParaRPr>
          </a:p>
        </p:txBody>
      </p:sp>
      <p:sp>
        <p:nvSpPr>
          <p:cNvPr id="10" name="CuadroTexto 9"/>
          <p:cNvSpPr txBox="1"/>
          <p:nvPr/>
        </p:nvSpPr>
        <p:spPr>
          <a:xfrm>
            <a:off x="8263206" y="5672305"/>
            <a:ext cx="906193" cy="160020"/>
          </a:xfrm>
          <a:prstGeom prst="rect">
            <a:avLst/>
          </a:prstGeom>
          <a:solidFill>
            <a:schemeClr val="bg1"/>
          </a:solid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Temps (mois) </a:t>
            </a:r>
            <a:endParaRPr lang="es-PE" sz="1050" dirty="0">
              <a:latin typeface="+mj-lt"/>
            </a:endParaRPr>
          </a:p>
        </p:txBody>
      </p:sp>
      <p:sp>
        <p:nvSpPr>
          <p:cNvPr id="11" name="CuadroTexto 10"/>
          <p:cNvSpPr txBox="1"/>
          <p:nvPr/>
        </p:nvSpPr>
        <p:spPr>
          <a:xfrm rot="16200000">
            <a:off x="4199537" y="3423397"/>
            <a:ext cx="2950878" cy="160020"/>
          </a:xfrm>
          <a:prstGeom prst="rect">
            <a:avLst/>
          </a:prstGeom>
          <a:noFill/>
        </p:spPr>
        <p:txBody>
          <a:bodyPr wrap="square" lIns="0" tIns="0" rIns="0" bIns="0" rtlCol="0">
            <a:spAutoFit/>
          </a:bodyPr>
          <a:lstStyle/>
          <a:p>
            <a:r>
              <a:rPr lang="fr-FR" sz="1050" b="0" i="0" strike="noStrike" cap="none" spc="0" baseline="0" dirty="0">
                <a:solidFill>
                  <a:srgbClr val="000000"/>
                </a:solidFill>
                <a:effectLst/>
                <a:latin typeface="Calibri"/>
                <a:ea typeface="Calibri" panose="020F0502020204030204"/>
                <a:cs typeface="Calibri"/>
              </a:rPr>
              <a:t>Probabilité de clairance de la créatinine </a:t>
            </a:r>
            <a:r>
              <a:rPr lang="fr-FR" sz="1050" b="0" i="0" u="sng" strike="noStrike" cap="none" spc="0" baseline="0" dirty="0">
                <a:solidFill>
                  <a:srgbClr val="000000"/>
                </a:solidFill>
                <a:effectLst/>
                <a:uFill>
                  <a:solidFill>
                    <a:srgbClr val="000000"/>
                  </a:solidFill>
                </a:uFill>
                <a:latin typeface="Calibri"/>
                <a:ea typeface="Calibri" panose="020F0502020204030204"/>
                <a:cs typeface="Calibri"/>
              </a:rPr>
              <a:t>&gt; </a:t>
            </a:r>
            <a:r>
              <a:rPr lang="fr-FR" sz="1050" b="0" i="0" strike="noStrike" cap="none" spc="0" baseline="0" dirty="0">
                <a:solidFill>
                  <a:srgbClr val="000000"/>
                </a:solidFill>
                <a:effectLst/>
                <a:latin typeface="Calibri"/>
                <a:ea typeface="Calibri" panose="020F0502020204030204"/>
                <a:cs typeface="Calibri"/>
              </a:rPr>
              <a:t>60 ml/min </a:t>
            </a:r>
            <a:endParaRPr lang="es-PE" sz="1050" dirty="0">
              <a:latin typeface="+mj-lt"/>
            </a:endParaRPr>
          </a:p>
        </p:txBody>
      </p:sp>
      <p:sp>
        <p:nvSpPr>
          <p:cNvPr id="12" name="CuadroTexto 11"/>
          <p:cNvSpPr txBox="1"/>
          <p:nvPr/>
        </p:nvSpPr>
        <p:spPr>
          <a:xfrm>
            <a:off x="9539557" y="4059903"/>
            <a:ext cx="639494" cy="137160"/>
          </a:xfrm>
          <a:prstGeom prst="rect">
            <a:avLst/>
          </a:prstGeom>
          <a:noFill/>
        </p:spPr>
        <p:txBody>
          <a:bodyPr wrap="square" lIns="0" tIns="0" rIns="0" bIns="0" rtlCol="0">
            <a:spAutoFit/>
          </a:bodyPr>
          <a:lstStyle/>
          <a:p>
            <a:r>
              <a:rPr lang="fr-FR" sz="900" b="0" i="0" strike="noStrike" cap="none" spc="0" baseline="0" dirty="0">
                <a:solidFill>
                  <a:srgbClr val="000000"/>
                </a:solidFill>
                <a:effectLst/>
                <a:latin typeface="Calibri"/>
                <a:ea typeface="Calibri" panose="020F0502020204030204"/>
                <a:cs typeface="Calibri"/>
              </a:rPr>
              <a:t>Âge (années)</a:t>
            </a:r>
            <a:endParaRPr lang="es-PE" sz="900" dirty="0">
              <a:latin typeface="+mj-lt"/>
            </a:endParaRPr>
          </a:p>
        </p:txBody>
      </p:sp>
    </p:spTree>
    <p:extLst>
      <p:ext uri="{BB962C8B-B14F-4D97-AF65-F5344CB8AC3E}">
        <p14:creationId xmlns:p14="http://schemas.microsoft.com/office/powerpoint/2010/main" val="1999947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r>
              <a:rPr lang="fr-FR" sz="3600" b="1" i="0" strike="noStrike" cap="none" spc="0" baseline="0" dirty="0">
                <a:solidFill>
                  <a:srgbClr val="1F497D"/>
                </a:solidFill>
                <a:effectLst/>
                <a:latin typeface="Calibri"/>
                <a:ea typeface="Calibri" panose="020F0502020204030204"/>
                <a:cs typeface="Calibri"/>
              </a:rPr>
              <a:t> </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clients qui présentent des effets indésirables gastro-intestinaux rapportent généralement qu’ils durent plusieurs mois.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dirty="0">
              <a:effectLst/>
              <a:latin typeface="+mj-lt"/>
              <a:ea typeface="Times New Roman" panose="02020603050405020304" pitchFamily="18" charset="0"/>
            </a:endParaRPr>
          </a:p>
          <a:p>
            <a:pPr marL="457216" indent="-457216">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457216" indent="-457216">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Faux </a:t>
            </a:r>
            <a:endParaRPr lang="en-US" sz="26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3997962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Les clients qui présentent des effets indésirables gastro-intestinaux rapportent généralement qu’ils durent plusieurs mois.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457216" indent="-457216">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457216" indent="-457216">
              <a:spcBef>
                <a:spcPct val="0"/>
              </a:spcBef>
              <a:spcAft>
                <a:spcPct val="0"/>
              </a:spcAft>
              <a:buFont typeface="+mj-l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 </a:t>
            </a:r>
            <a:endParaRPr lang="en-US" sz="2600" u="sng" dirty="0"/>
          </a:p>
        </p:txBody>
      </p:sp>
      <p:sp>
        <p:nvSpPr>
          <p:cNvPr id="4" name="Content Placeholder 2">
            <a:extLst>
              <a:ext uri="{FF2B5EF4-FFF2-40B4-BE49-F238E27FC236}">
                <a16:creationId xmlns:a16="http://schemas.microsoft.com/office/drawing/2014/main" id="{C1D2E77E-FA94-416E-85F3-DF8FCD04FB21}"/>
              </a:ext>
            </a:extLst>
          </p:cNvPr>
          <p:cNvSpPr txBox="1"/>
          <p:nvPr/>
        </p:nvSpPr>
        <p:spPr bwMode="auto">
          <a:xfrm>
            <a:off x="1148933" y="5241850"/>
            <a:ext cx="10433470" cy="829767"/>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Si les clients présentent des effets indésirables gastro-intestinaux, ils sont généralement légers et ne persistent pas plus d’un mois.</a:t>
            </a:r>
          </a:p>
        </p:txBody>
      </p:sp>
    </p:spTree>
    <p:extLst>
      <p:ext uri="{BB962C8B-B14F-4D97-AF65-F5344CB8AC3E}">
        <p14:creationId xmlns:p14="http://schemas.microsoft.com/office/powerpoint/2010/main" val="178132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En personne : Matériel nécessaire pour cette formation</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a:xfrm>
            <a:off x="1200154" y="1600203"/>
            <a:ext cx="10382249" cy="4444997"/>
          </a:xfrm>
        </p:spPr>
        <p:txBody>
          <a:bodyPr>
            <a:normAutofit lnSpcReduction="10000"/>
          </a:bodyPr>
          <a:lstStyle/>
          <a:p>
            <a:pPr marL="0" indent="0">
              <a:buNone/>
            </a:pPr>
            <a:r>
              <a:rPr lang="fr-FR" sz="2000" b="1" i="0" strike="noStrike" cap="none" spc="0" baseline="0" dirty="0">
                <a:solidFill>
                  <a:srgbClr val="000000"/>
                </a:solidFill>
                <a:effectLst/>
                <a:latin typeface="Calibri"/>
                <a:ea typeface="Calibri" panose="020F0502020204030204"/>
                <a:cs typeface="Calibri"/>
              </a:rPr>
              <a:t>Section 1 (Présentation et Module 1)</a:t>
            </a:r>
            <a:r>
              <a:rPr lang="fr-FR" sz="2000" b="0" i="0" strike="noStrike" cap="none" spc="0" baseline="0" dirty="0">
                <a:solidFill>
                  <a:srgbClr val="000000"/>
                </a:solidFill>
                <a:effectLst/>
                <a:latin typeface="Calibri"/>
                <a:ea typeface="Calibri" panose="020F0502020204030204"/>
                <a:cs typeface="Calibri"/>
              </a:rPr>
              <a:t> :</a:t>
            </a:r>
          </a:p>
          <a:p>
            <a:r>
              <a:rPr lang="fr-FR" sz="2000" b="0" i="0" strike="noStrike" cap="none" spc="0" baseline="0" dirty="0">
                <a:solidFill>
                  <a:srgbClr val="000000"/>
                </a:solidFill>
                <a:effectLst/>
                <a:latin typeface="Calibri"/>
                <a:ea typeface="Calibri" panose="020F0502020204030204"/>
                <a:cs typeface="Calibri"/>
              </a:rPr>
              <a:t>Pour chaque participant : feuille de papier vierge pour faire les cartes de réponses au sondage, copie de l’évaluation préalable à la formation,</a:t>
            </a:r>
            <a:endParaRPr lang="en-US" sz="2000" b="1" dirty="0"/>
          </a:p>
          <a:p>
            <a:pPr marL="0" indent="0">
              <a:buNone/>
            </a:pPr>
            <a:r>
              <a:rPr lang="fr-FR" sz="2000" b="1" i="0" strike="noStrike" cap="none" spc="0" baseline="0" dirty="0">
                <a:solidFill>
                  <a:srgbClr val="000000"/>
                </a:solidFill>
                <a:effectLst/>
                <a:latin typeface="Calibri"/>
                <a:ea typeface="Calibri" panose="020F0502020204030204"/>
                <a:cs typeface="Calibri"/>
              </a:rPr>
              <a:t>Section 2 (Modules 1 et 2)</a:t>
            </a:r>
            <a:r>
              <a:rPr lang="fr-FR" sz="2000" b="0" i="0" strike="noStrike" cap="none" spc="0" baseline="0" dirty="0">
                <a:solidFill>
                  <a:srgbClr val="000000"/>
                </a:solidFill>
                <a:effectLst/>
                <a:latin typeface="Calibri"/>
                <a:ea typeface="Calibri" panose="020F0502020204030204"/>
                <a:cs typeface="Calibri"/>
              </a:rPr>
              <a:t> :</a:t>
            </a:r>
          </a:p>
          <a:p>
            <a:r>
              <a:rPr lang="fr-FR" sz="2000" b="0" i="0" strike="noStrike" cap="none" spc="0" baseline="0" dirty="0">
                <a:solidFill>
                  <a:srgbClr val="000000"/>
                </a:solidFill>
                <a:effectLst/>
                <a:latin typeface="Calibri"/>
                <a:ea typeface="Calibri" panose="020F0502020204030204"/>
                <a:cs typeface="Calibri"/>
              </a:rPr>
              <a:t>Pour chaque participant : Copie du formulaire d’évaluation de l’éligibilité pour l’instauration d’une PrEP orale </a:t>
            </a:r>
            <a:endParaRPr lang="en-US" sz="2000" b="1" dirty="0">
              <a:cs typeface="Calibri"/>
            </a:endParaRPr>
          </a:p>
          <a:p>
            <a:pPr marL="0" indent="0">
              <a:buNone/>
            </a:pPr>
            <a:r>
              <a:rPr lang="fr-FR" sz="2000" b="1" i="0" strike="noStrike" cap="none" spc="0" baseline="0" dirty="0">
                <a:solidFill>
                  <a:srgbClr val="000000"/>
                </a:solidFill>
                <a:effectLst/>
                <a:latin typeface="Calibri"/>
                <a:ea typeface="Calibri" panose="020F0502020204030204"/>
                <a:cs typeface="Calibri"/>
              </a:rPr>
              <a:t>Section 3 (Modules 2 et 3)</a:t>
            </a:r>
          </a:p>
          <a:p>
            <a:r>
              <a:rPr lang="fr-FR" sz="2000" b="0" i="0" strike="noStrike" cap="none" spc="0" baseline="0" dirty="0">
                <a:solidFill>
                  <a:srgbClr val="000000"/>
                </a:solidFill>
                <a:effectLst/>
                <a:latin typeface="Calibri"/>
                <a:ea typeface="Calibri" panose="020F0502020204030204"/>
                <a:cs typeface="Calibri"/>
              </a:rPr>
              <a:t>Pour chaque participant : Copie des diapositives avec messages de conseil</a:t>
            </a:r>
            <a:endParaRPr lang="en-US" sz="2000" b="1" dirty="0">
              <a:cs typeface="Calibri"/>
            </a:endParaRPr>
          </a:p>
          <a:p>
            <a:pPr marL="0" indent="0">
              <a:buNone/>
            </a:pPr>
            <a:r>
              <a:rPr lang="fr-FR" sz="2000" b="1" i="0" strike="noStrike" cap="none" spc="0" baseline="0" dirty="0">
                <a:solidFill>
                  <a:srgbClr val="000000"/>
                </a:solidFill>
                <a:effectLst/>
                <a:latin typeface="Calibri"/>
                <a:ea typeface="Calibri" panose="020F0502020204030204"/>
                <a:cs typeface="Calibri"/>
              </a:rPr>
              <a:t>Section 4 (Modules 3 et 4)</a:t>
            </a:r>
            <a:endParaRPr lang="en-US" sz="2000" b="1" dirty="0"/>
          </a:p>
          <a:p>
            <a:pPr marL="0" indent="0">
              <a:buNone/>
            </a:pPr>
            <a:r>
              <a:rPr lang="fr-FR" sz="2000" b="1" i="0" strike="noStrike" cap="none" spc="0" baseline="0" dirty="0">
                <a:solidFill>
                  <a:srgbClr val="000000"/>
                </a:solidFill>
                <a:effectLst/>
                <a:latin typeface="Calibri"/>
                <a:ea typeface="Calibri" panose="020F0502020204030204"/>
                <a:cs typeface="Calibri"/>
              </a:rPr>
              <a:t>Section 5</a:t>
            </a:r>
            <a:r>
              <a:rPr lang="fr-FR" sz="2000" b="0" i="0" strike="noStrike" cap="none" spc="0" baseline="0" dirty="0">
                <a:solidFill>
                  <a:srgbClr val="000000"/>
                </a:solidFill>
                <a:effectLst/>
                <a:latin typeface="Calibri"/>
                <a:ea typeface="Calibri" panose="020F0502020204030204"/>
                <a:cs typeface="Calibri"/>
              </a:rPr>
              <a:t> </a:t>
            </a:r>
            <a:r>
              <a:rPr lang="fr-FR" sz="2000" b="1" i="0" strike="noStrike" cap="none" spc="0" baseline="0" dirty="0">
                <a:solidFill>
                  <a:srgbClr val="000000"/>
                </a:solidFill>
                <a:effectLst/>
                <a:latin typeface="Calibri"/>
                <a:ea typeface="Calibri" panose="020F0502020204030204"/>
                <a:cs typeface="Calibri"/>
              </a:rPr>
              <a:t>(Modules 5, 6 et 7)</a:t>
            </a:r>
            <a:r>
              <a:rPr lang="fr-FR" sz="2000" b="0" i="0" strike="noStrike" cap="none" spc="0" baseline="0" dirty="0">
                <a:solidFill>
                  <a:srgbClr val="000000"/>
                </a:solidFill>
                <a:effectLst/>
                <a:latin typeface="Calibri"/>
                <a:ea typeface="Calibri" panose="020F0502020204030204"/>
                <a:cs typeface="Calibri"/>
              </a:rPr>
              <a:t> :</a:t>
            </a:r>
          </a:p>
          <a:p>
            <a:r>
              <a:rPr lang="fr-FR" sz="2000" b="0" i="0" strike="noStrike" cap="none" spc="0" baseline="0" dirty="0">
                <a:solidFill>
                  <a:srgbClr val="000000"/>
                </a:solidFill>
                <a:effectLst/>
                <a:latin typeface="Calibri"/>
                <a:ea typeface="Calibri" panose="020F0502020204030204"/>
                <a:cs typeface="Calibri"/>
              </a:rPr>
              <a:t>Pour chaque participant : Copie de l’évaluation post-formation, copie du formulaire d’évaluation de la formation</a:t>
            </a:r>
            <a:endParaRPr lang="en-US" sz="2000" b="1" dirty="0">
              <a:cs typeface="Calibri"/>
            </a:endParaRPr>
          </a:p>
        </p:txBody>
      </p:sp>
      <p:graphicFrame>
        <p:nvGraphicFramePr>
          <p:cNvPr id="4" name="Object 3">
            <a:extLst>
              <a:ext uri="{FF2B5EF4-FFF2-40B4-BE49-F238E27FC236}">
                <a16:creationId xmlns:a16="http://schemas.microsoft.com/office/drawing/2014/main" id="{C942C1FE-8E4C-491A-9681-9292C19FC641}"/>
              </a:ext>
            </a:extLst>
          </p:cNvPr>
          <p:cNvGraphicFramePr>
            <a:graphicFrameLocks noChangeAspect="1"/>
          </p:cNvGraphicFramePr>
          <p:nvPr>
            <p:extLst>
              <p:ext uri="{D42A27DB-BD31-4B8C-83A1-F6EECF244321}">
                <p14:modId xmlns:p14="http://schemas.microsoft.com/office/powerpoint/2010/main" val="3365630579"/>
              </p:ext>
            </p:extLst>
          </p:nvPr>
        </p:nvGraphicFramePr>
        <p:xfrm>
          <a:off x="10312400" y="3467100"/>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embed/>
                </p:oleObj>
              </mc:Choice>
              <mc:Fallback>
                <p:oleObj name="Document" showAsIcon="1" r:id="rId2" imgW="914400" imgH="792360" progId="Word.Document.12">
                  <p:embed/>
                  <p:pic>
                    <p:nvPicPr>
                      <p:cNvPr id="4" name="Object 3">
                        <a:extLst>
                          <a:ext uri="{FF2B5EF4-FFF2-40B4-BE49-F238E27FC236}">
                            <a16:creationId xmlns:a16="http://schemas.microsoft.com/office/drawing/2014/main" id="{C942C1FE-8E4C-491A-9681-9292C19FC641}"/>
                          </a:ext>
                        </a:extLst>
                      </p:cNvPr>
                      <p:cNvPicPr/>
                      <p:nvPr/>
                    </p:nvPicPr>
                    <p:blipFill>
                      <a:blip r:embed="rId3"/>
                      <a:stretch>
                        <a:fillRect/>
                      </a:stretch>
                    </p:blipFill>
                    <p:spPr>
                      <a:xfrm>
                        <a:off x="10312400" y="34671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74576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BA03-F88D-43D8-B87F-50E6A7D3CEF3}"/>
              </a:ext>
            </a:extLst>
          </p:cNvPr>
          <p:cNvSpPr>
            <a:spLocks noGrp="1"/>
          </p:cNvSpPr>
          <p:nvPr>
            <p:ph type="title"/>
          </p:nvPr>
        </p:nvSpPr>
        <p:spPr/>
        <p:txBody>
          <a:bodyPr/>
          <a:lstStyle/>
          <a:p>
            <a:r>
              <a:rPr lang="fr-FR" sz="2600" b="1" i="0" strike="noStrike" cap="none" spc="0" baseline="0" dirty="0">
                <a:solidFill>
                  <a:srgbClr val="1F497D"/>
                </a:solidFill>
                <a:effectLst/>
                <a:latin typeface="Calibri"/>
                <a:ea typeface="Calibri" panose="020F0502020204030204"/>
                <a:cs typeface="Calibri"/>
              </a:rPr>
              <a:t>La PrEP orale encouragera-t-elle les personnes à utiliser moins souvent des préservatifs ou à avoir plus de partenaires sexuels (c.-à-d., « compensation du risque ») ?</a:t>
            </a:r>
          </a:p>
        </p:txBody>
      </p:sp>
      <p:sp>
        <p:nvSpPr>
          <p:cNvPr id="3" name="Content Placeholder 2">
            <a:extLst>
              <a:ext uri="{FF2B5EF4-FFF2-40B4-BE49-F238E27FC236}">
                <a16:creationId xmlns:a16="http://schemas.microsoft.com/office/drawing/2014/main" id="{2430549C-D0F1-48D0-81D8-110ECA77F246}"/>
              </a:ext>
            </a:extLst>
          </p:cNvPr>
          <p:cNvSpPr>
            <a:spLocks noGrp="1"/>
          </p:cNvSpPr>
          <p:nvPr>
            <p:ph sz="quarter" idx="10"/>
          </p:nvPr>
        </p:nvSpPr>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Il n’y avait </a:t>
            </a:r>
            <a:r>
              <a:rPr lang="fr-FR" sz="2600" b="1" i="1" strike="noStrike" cap="none" spc="0" baseline="0" dirty="0">
                <a:solidFill>
                  <a:srgbClr val="000000"/>
                </a:solidFill>
                <a:effectLst/>
                <a:latin typeface="Calibri"/>
                <a:ea typeface="Calibri" panose="020F0502020204030204"/>
                <a:cs typeface="Calibri"/>
              </a:rPr>
              <a:t>aucune</a:t>
            </a:r>
            <a:r>
              <a:rPr lang="fr-FR" sz="2600" b="0" i="0" strike="noStrike" cap="none" spc="0" baseline="0" dirty="0">
                <a:solidFill>
                  <a:srgbClr val="000000"/>
                </a:solidFill>
                <a:effectLst/>
                <a:latin typeface="Calibri"/>
                <a:ea typeface="Calibri" panose="020F0502020204030204"/>
                <a:cs typeface="Calibri"/>
              </a:rPr>
              <a:t> preuve de cela dans les essais cliniques, où les participants ont reçu des conseils réguliers, un dépistage et un accès aux préservatifs et aux lubrifiants.</a:t>
            </a:r>
          </a:p>
          <a:p>
            <a:r>
              <a:rPr lang="fr-FR" sz="2600" b="0" i="0" strike="noStrike" cap="none" spc="0" baseline="0" dirty="0">
                <a:solidFill>
                  <a:srgbClr val="000000"/>
                </a:solidFill>
                <a:effectLst/>
                <a:latin typeface="Calibri"/>
                <a:ea typeface="Calibri" panose="020F0502020204030204"/>
                <a:cs typeface="Calibri"/>
              </a:rPr>
              <a:t>Idéalement, les clients seront soutenus dans l’utilisation de la prévention combinée et auront un accès permanent au dépistage et au traitement gratuits des IST, aux préservatifs et aux lubrifiants. </a:t>
            </a:r>
          </a:p>
          <a:p>
            <a:pPr lvl="1"/>
            <a:r>
              <a:rPr lang="fr-FR" sz="2600" b="0" i="0" strike="noStrike" cap="none" spc="0" baseline="0" dirty="0">
                <a:solidFill>
                  <a:srgbClr val="000000"/>
                </a:solidFill>
                <a:effectLst/>
                <a:latin typeface="Calibri"/>
                <a:ea typeface="Calibri" panose="020F0502020204030204"/>
                <a:cs typeface="Calibri"/>
              </a:rPr>
              <a:t>Le fait d’avoir une IST ou de la contracter ne devrait pas empêcher une personne de commencer la PrEP</a:t>
            </a:r>
          </a:p>
          <a:p>
            <a:endParaRPr lang="en-US" sz="2600" dirty="0"/>
          </a:p>
        </p:txBody>
      </p:sp>
    </p:spTree>
    <p:extLst>
      <p:ext uri="{BB962C8B-B14F-4D97-AF65-F5344CB8AC3E}">
        <p14:creationId xmlns:p14="http://schemas.microsoft.com/office/powerpoint/2010/main" val="2685532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FC60-AFD3-4A2D-9AD2-AC82390F0B2D}"/>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La PrEP orale entraînera-t-elle une plus grande résistance aux médicaments contre le VIH ?</a:t>
            </a:r>
          </a:p>
        </p:txBody>
      </p:sp>
      <p:sp>
        <p:nvSpPr>
          <p:cNvPr id="3" name="Content Placeholder 2">
            <a:extLst>
              <a:ext uri="{FF2B5EF4-FFF2-40B4-BE49-F238E27FC236}">
                <a16:creationId xmlns:a16="http://schemas.microsoft.com/office/drawing/2014/main" id="{CBB04FF8-72F1-407B-A412-18857094A015}"/>
              </a:ext>
            </a:extLst>
          </p:cNvPr>
          <p:cNvSpPr>
            <a:spLocks noGrp="1"/>
          </p:cNvSpPr>
          <p:nvPr>
            <p:ph sz="quarter" idx="10"/>
          </p:nvPr>
        </p:nvSpPr>
        <p:spPr/>
        <p:txBody>
          <a:bodyPr>
            <a:normAutofit/>
          </a:bodyPr>
          <a:lstStyle/>
          <a:p>
            <a:pPr lvl="0"/>
            <a:r>
              <a:rPr lang="fr-FR" sz="2000" b="0" i="0" strike="noStrike" cap="none" spc="0" baseline="0" dirty="0">
                <a:solidFill>
                  <a:srgbClr val="000000"/>
                </a:solidFill>
                <a:effectLst/>
                <a:latin typeface="Calibri"/>
                <a:ea typeface="Calibri" panose="020F0502020204030204"/>
                <a:cs typeface="Calibri"/>
              </a:rPr>
              <a:t>La résistance aux médicaments contre le VIH (RMVIH) chez les utilisateurs de PrEP orale était </a:t>
            </a:r>
            <a:r>
              <a:rPr lang="fr-FR" sz="2000" b="1" i="0" strike="noStrike" cap="none" spc="0" baseline="0" dirty="0">
                <a:solidFill>
                  <a:srgbClr val="000000"/>
                </a:solidFill>
                <a:effectLst/>
                <a:latin typeface="Calibri"/>
                <a:ea typeface="Calibri" panose="020F0502020204030204"/>
                <a:cs typeface="Calibri"/>
              </a:rPr>
              <a:t>rare, tant dans les essais cliniques que dans la mise en œuvre réelle</a:t>
            </a:r>
            <a:r>
              <a:rPr lang="fr-FR" sz="2000" b="0" i="0" strike="noStrike" cap="none" spc="0" baseline="0" dirty="0">
                <a:solidFill>
                  <a:srgbClr val="000000"/>
                </a:solidFill>
                <a:effectLst/>
                <a:latin typeface="Calibri"/>
                <a:ea typeface="Calibri" panose="020F0502020204030204"/>
                <a:cs typeface="Calibri"/>
              </a:rPr>
              <a:t>.</a:t>
            </a:r>
          </a:p>
          <a:p>
            <a:r>
              <a:rPr lang="fr-FR" sz="2000" b="0" i="0" strike="noStrike" cap="none" spc="0" baseline="0" dirty="0">
                <a:solidFill>
                  <a:srgbClr val="000000"/>
                </a:solidFill>
                <a:effectLst/>
                <a:latin typeface="Calibri"/>
                <a:ea typeface="Calibri" panose="020F0502020204030204"/>
                <a:cs typeface="Calibri"/>
              </a:rPr>
              <a:t>La RMVIH est apparue principalement dans les cas où la personne avait </a:t>
            </a:r>
            <a:r>
              <a:rPr lang="fr-FR" sz="2000" b="1" i="0" strike="noStrike" cap="none" spc="0" baseline="0" dirty="0">
                <a:solidFill>
                  <a:srgbClr val="000000"/>
                </a:solidFill>
                <a:effectLst/>
                <a:latin typeface="Calibri"/>
                <a:ea typeface="Calibri" panose="020F0502020204030204"/>
                <a:cs typeface="Calibri"/>
              </a:rPr>
              <a:t>un VIH non diagnostiqué au moment de commencer la PrEP orale</a:t>
            </a:r>
            <a:r>
              <a:rPr lang="fr-FR" sz="2000" b="0" i="0" strike="noStrike" cap="none" spc="0" baseline="0" dirty="0">
                <a:solidFill>
                  <a:srgbClr val="000000"/>
                </a:solidFill>
                <a:effectLst/>
                <a:latin typeface="Calibri"/>
                <a:ea typeface="Calibri" panose="020F0502020204030204"/>
                <a:cs typeface="Calibri"/>
              </a:rPr>
              <a:t>.</a:t>
            </a:r>
          </a:p>
          <a:p>
            <a:pPr lvl="1"/>
            <a:r>
              <a:rPr lang="fr-FR" sz="1800" b="0" i="0" strike="noStrike" cap="none" spc="0" baseline="0" dirty="0">
                <a:solidFill>
                  <a:srgbClr val="000000"/>
                </a:solidFill>
                <a:effectLst/>
                <a:latin typeface="Calibri"/>
                <a:ea typeface="Calibri" panose="020F0502020204030204"/>
                <a:cs typeface="Calibri"/>
              </a:rPr>
              <a:t>Dans le Module 2, nous parlerons de la manière d’évaluer l’indication de la PEP et les signes et symptômes de l’infection aiguë par le VIH (IAH) afin de minimiser la possibilité d’une RMVIH</a:t>
            </a:r>
          </a:p>
          <a:p>
            <a:pPr lvl="0"/>
            <a:r>
              <a:rPr lang="fr-FR" sz="2000" b="0" i="0" strike="noStrike" cap="none" spc="0" baseline="0" dirty="0">
                <a:solidFill>
                  <a:srgbClr val="000000"/>
                </a:solidFill>
                <a:effectLst/>
                <a:latin typeface="Calibri"/>
                <a:ea typeface="Calibri" panose="020F0502020204030204"/>
                <a:cs typeface="Calibri"/>
              </a:rPr>
              <a:t>La RMVIH </a:t>
            </a:r>
            <a:r>
              <a:rPr lang="fr-FR" sz="2000" b="1" i="0" strike="noStrike" cap="none" spc="0" baseline="0" dirty="0">
                <a:solidFill>
                  <a:srgbClr val="000000"/>
                </a:solidFill>
                <a:effectLst/>
                <a:latin typeface="Calibri"/>
                <a:ea typeface="Calibri" panose="020F0502020204030204"/>
                <a:cs typeface="Calibri"/>
              </a:rPr>
              <a:t>ne se produira pas lorsque l’observance de la PrEP orale est élevée </a:t>
            </a:r>
            <a:r>
              <a:rPr lang="fr-FR" sz="2000" b="0" i="0" strike="noStrike" cap="none" spc="0" baseline="0" dirty="0">
                <a:solidFill>
                  <a:srgbClr val="000000"/>
                </a:solidFill>
                <a:effectLst/>
                <a:latin typeface="Calibri"/>
                <a:ea typeface="Calibri" panose="020F0502020204030204"/>
                <a:cs typeface="Calibri"/>
              </a:rPr>
              <a:t>et qu’il n’y a pas de séroconversion au VIH.</a:t>
            </a:r>
          </a:p>
          <a:p>
            <a:pPr lvl="1"/>
            <a:r>
              <a:rPr lang="fr-FR" sz="1800" b="0" i="0" strike="noStrike" cap="none" spc="0" baseline="0" dirty="0">
                <a:solidFill>
                  <a:srgbClr val="000000"/>
                </a:solidFill>
                <a:effectLst/>
                <a:latin typeface="Calibri"/>
                <a:ea typeface="Calibri" panose="020F0502020204030204"/>
                <a:cs typeface="Calibri"/>
              </a:rPr>
              <a:t>Dans le Module 3, nous parlerons de la façon de soutenir l’observance du client afin de minimiser le risque de RMVIH</a:t>
            </a:r>
          </a:p>
          <a:p>
            <a:r>
              <a:rPr lang="fr-FR" sz="2000" b="1" i="0" strike="noStrike" cap="none" spc="0" baseline="0" dirty="0">
                <a:solidFill>
                  <a:srgbClr val="000000"/>
                </a:solidFill>
                <a:effectLst/>
                <a:latin typeface="Calibri"/>
                <a:ea typeface="Calibri" panose="020F0502020204030204"/>
                <a:cs typeface="Calibri"/>
              </a:rPr>
              <a:t>Les prestataires doivent soutenir et surveiller l’observance </a:t>
            </a:r>
            <a:r>
              <a:rPr lang="fr-FR" sz="2000" b="0" i="0" strike="noStrike" cap="none" spc="0" baseline="0" dirty="0">
                <a:solidFill>
                  <a:srgbClr val="000000"/>
                </a:solidFill>
                <a:effectLst/>
                <a:latin typeface="Calibri"/>
                <a:ea typeface="Calibri" panose="020F0502020204030204"/>
                <a:cs typeface="Calibri"/>
              </a:rPr>
              <a:t>et apprendre aux utilisateurs de PrEP orale à reconnaître les signes et symptômes d’IAH</a:t>
            </a:r>
          </a:p>
          <a:p>
            <a:pPr indent="0">
              <a:buNone/>
            </a:pPr>
            <a:endParaRPr lang="en-US" sz="2000" dirty="0"/>
          </a:p>
        </p:txBody>
      </p:sp>
    </p:spTree>
    <p:extLst>
      <p:ext uri="{BB962C8B-B14F-4D97-AF65-F5344CB8AC3E}">
        <p14:creationId xmlns:p14="http://schemas.microsoft.com/office/powerpoint/2010/main" val="202257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764-8FBB-49C0-9362-7119BE569E15}"/>
              </a:ext>
            </a:extLst>
          </p:cNvPr>
          <p:cNvSpPr>
            <a:spLocks noGrp="1"/>
          </p:cNvSpPr>
          <p:nvPr>
            <p:ph type="title"/>
          </p:nvPr>
        </p:nvSpPr>
        <p:spPr>
          <a:xfrm>
            <a:off x="1155941" y="317500"/>
            <a:ext cx="10548382" cy="858837"/>
          </a:xfrm>
        </p:spPr>
        <p:txBody>
          <a:bodyPr/>
          <a:lstStyle/>
          <a:p>
            <a:r>
              <a:rPr lang="fr-FR" sz="3400" b="1" i="0" strike="noStrike" cap="none" spc="0" baseline="0" dirty="0">
                <a:solidFill>
                  <a:srgbClr val="1F497D"/>
                </a:solidFill>
                <a:effectLst/>
                <a:latin typeface="Calibri"/>
                <a:ea typeface="Calibri" panose="020F0502020204030204"/>
                <a:cs typeface="Calibri"/>
              </a:rPr>
              <a:t>La PrEP orale prévient-elle d’autres IST ?</a:t>
            </a:r>
          </a:p>
        </p:txBody>
      </p:sp>
      <p:sp>
        <p:nvSpPr>
          <p:cNvPr id="3" name="Content Placeholder 2">
            <a:extLst>
              <a:ext uri="{FF2B5EF4-FFF2-40B4-BE49-F238E27FC236}">
                <a16:creationId xmlns:a16="http://schemas.microsoft.com/office/drawing/2014/main" id="{DA94ED8F-0F6D-4EE6-9390-F2532DB671B2}"/>
              </a:ext>
            </a:extLst>
          </p:cNvPr>
          <p:cNvSpPr>
            <a:spLocks noGrp="1"/>
          </p:cNvSpPr>
          <p:nvPr>
            <p:ph sz="quarter" idx="4294967295"/>
          </p:nvPr>
        </p:nvSpPr>
        <p:spPr>
          <a:xfrm>
            <a:off x="1155940" y="1587500"/>
            <a:ext cx="10282844" cy="4889500"/>
          </a:xfrm>
        </p:spPr>
        <p:txBody>
          <a:bodyPr/>
          <a:lstStyle/>
          <a:p>
            <a:pPr lvl="0"/>
            <a:r>
              <a:rPr lang="fr-FR" sz="2600" b="0" i="0" strike="noStrike" cap="none" spc="0" baseline="0" dirty="0">
                <a:solidFill>
                  <a:srgbClr val="000000"/>
                </a:solidFill>
                <a:effectLst/>
                <a:latin typeface="Calibri"/>
                <a:ea typeface="Calibri" panose="020F0502020204030204"/>
                <a:cs typeface="Calibri"/>
              </a:rPr>
              <a:t>La PrEP orale ne prévient que le VIH et ne prévient </a:t>
            </a:r>
            <a:r>
              <a:rPr lang="fr-FR" sz="2600" b="1" i="1" strike="noStrike" cap="none" spc="0" baseline="0" dirty="0">
                <a:solidFill>
                  <a:srgbClr val="000000"/>
                </a:solidFill>
                <a:effectLst/>
                <a:latin typeface="Calibri"/>
                <a:ea typeface="Calibri" panose="020F0502020204030204"/>
                <a:cs typeface="Calibri"/>
              </a:rPr>
              <a:t>pas</a:t>
            </a:r>
            <a:r>
              <a:rPr lang="fr-FR" sz="2600" b="0" i="0" strike="noStrike" cap="none" spc="0" baseline="0" dirty="0">
                <a:solidFill>
                  <a:srgbClr val="000000"/>
                </a:solidFill>
                <a:effectLst/>
                <a:latin typeface="Calibri"/>
                <a:ea typeface="Calibri" panose="020F0502020204030204"/>
                <a:cs typeface="Calibri"/>
              </a:rPr>
              <a:t> la syphilis, la gonorrhée, la chlamydia, le virus du papillome humain (VPH) ou d’autres IST.</a:t>
            </a:r>
          </a:p>
          <a:p>
            <a:pPr lvl="0"/>
            <a:r>
              <a:rPr lang="fr-FR" sz="2600" b="0" i="0" strike="noStrike" cap="none" spc="0" baseline="0" dirty="0">
                <a:solidFill>
                  <a:srgbClr val="000000"/>
                </a:solidFill>
                <a:effectLst/>
                <a:latin typeface="Calibri"/>
                <a:ea typeface="Calibri" panose="020F0502020204030204"/>
                <a:cs typeface="Calibri"/>
              </a:rPr>
              <a:t>Alors que les méthodes contraceptives empêchent la grossesse, seuls les préservatifs empêchent les autres IST </a:t>
            </a:r>
            <a:r>
              <a:rPr lang="fr-FR" sz="2600" b="1" i="0" strike="noStrike" cap="none" spc="0" baseline="0" dirty="0">
                <a:solidFill>
                  <a:srgbClr val="000000"/>
                </a:solidFill>
                <a:effectLst/>
                <a:latin typeface="Calibri"/>
                <a:ea typeface="Calibri" panose="020F0502020204030204"/>
                <a:cs typeface="Calibri"/>
              </a:rPr>
              <a:t>et</a:t>
            </a:r>
            <a:r>
              <a:rPr lang="fr-FR" sz="2600" b="0" i="0" strike="noStrike" cap="none" spc="0" baseline="0" dirty="0">
                <a:solidFill>
                  <a:srgbClr val="000000"/>
                </a:solidFill>
                <a:effectLst/>
                <a:latin typeface="Calibri"/>
                <a:ea typeface="Calibri" panose="020F0502020204030204"/>
                <a:cs typeface="Calibri"/>
              </a:rPr>
              <a:t> la grossesse.</a:t>
            </a:r>
          </a:p>
          <a:p>
            <a:r>
              <a:rPr lang="fr-FR" sz="2600" b="0" i="0" strike="noStrike" cap="none" spc="0" baseline="0" dirty="0">
                <a:solidFill>
                  <a:srgbClr val="000000"/>
                </a:solidFill>
                <a:effectLst/>
                <a:latin typeface="Calibri"/>
                <a:ea typeface="Calibri" panose="020F0502020204030204"/>
                <a:cs typeface="Calibri"/>
              </a:rPr>
              <a:t>La prévention combinée comprend des conseils de qualité et l’accès aux préservatifs et aux lubrifiants.</a:t>
            </a:r>
          </a:p>
          <a:p>
            <a:pPr lvl="0"/>
            <a:endParaRPr lang="en-US" sz="2600" noProof="0" dirty="0"/>
          </a:p>
          <a:p>
            <a:pPr lvl="0"/>
            <a:endParaRPr lang="en-US" sz="2600" noProof="0" dirty="0"/>
          </a:p>
        </p:txBody>
      </p:sp>
    </p:spTree>
    <p:extLst>
      <p:ext uri="{BB962C8B-B14F-4D97-AF65-F5344CB8AC3E}">
        <p14:creationId xmlns:p14="http://schemas.microsoft.com/office/powerpoint/2010/main" val="1511652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prévient une variété d’IST. »</a:t>
            </a:r>
            <a:r>
              <a:rPr lang="fr-FR" sz="2600" b="0" i="0" strike="noStrike" cap="none" spc="0" baseline="0" dirty="0">
                <a:solidFill>
                  <a:srgbClr val="000000"/>
                </a:solidFill>
                <a:effectLst/>
                <a:latin typeface="Calibri"/>
                <a:ea typeface="Calibri" panose="020F0502020204030204"/>
                <a:cs typeface="Calibri"/>
              </a:rPr>
              <a:t> </a:t>
            </a:r>
          </a:p>
          <a:p>
            <a:pPr marL="514369" indent="-514369">
              <a:spcBef>
                <a:spcPct val="0"/>
              </a:spcBef>
              <a:spcAft>
                <a:spcPct val="0"/>
              </a:spcAft>
              <a:buFont typeface="+mj-lt"/>
              <a:buAutoNum type="alphaLcParenR"/>
              <a:tabLst>
                <a:tab pos="457216" algn="l"/>
              </a:tabLst>
            </a:pP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Faux </a:t>
            </a:r>
            <a:endParaRPr lang="en-US" sz="2600" dirty="0">
              <a:effectLst/>
              <a:latin typeface="+mj-lt"/>
              <a:ea typeface="Times New Roman" panose="02020603050405020304" pitchFamily="18" charset="0"/>
            </a:endParaRPr>
          </a:p>
        </p:txBody>
      </p:sp>
    </p:spTree>
    <p:extLst>
      <p:ext uri="{BB962C8B-B14F-4D97-AF65-F5344CB8AC3E}">
        <p14:creationId xmlns:p14="http://schemas.microsoft.com/office/powerpoint/2010/main" val="4203503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prévient une variété d’IST. »</a:t>
            </a:r>
            <a:r>
              <a:rPr lang="fr-FR" sz="2600" b="0" i="0" strike="noStrike" cap="none" spc="0" baseline="0" dirty="0">
                <a:solidFill>
                  <a:srgbClr val="000000"/>
                </a:solidFill>
                <a:effectLst/>
                <a:latin typeface="Calibri"/>
                <a:ea typeface="Calibri" panose="020F0502020204030204"/>
                <a:cs typeface="Calibri"/>
              </a:rPr>
              <a:t> </a:t>
            </a:r>
          </a:p>
          <a:p>
            <a:pPr marL="514369" indent="-514369">
              <a:spcBef>
                <a:spcPct val="0"/>
              </a:spcBef>
              <a:spcAft>
                <a:spcPct val="0"/>
              </a:spcAft>
              <a:buFont typeface="+mj-lt"/>
              <a:buAutoNum type="alphaLcParenR"/>
              <a:tabLst>
                <a:tab pos="457216" algn="l"/>
              </a:tabLst>
            </a:pPr>
            <a:endParaRPr lang="en-US"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514369" indent="-514369">
              <a:spcBef>
                <a:spcPct val="0"/>
              </a:spcBef>
              <a:spcAft>
                <a:spcPct val="0"/>
              </a:spcAft>
              <a:buFont typeface="+mj-l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r>
              <a:rPr lang="fr-FR" sz="2600" b="0" i="0" strike="noStrike" cap="none" spc="0" baseline="0" dirty="0">
                <a:solidFill>
                  <a:srgbClr val="000000"/>
                </a:solidFill>
                <a:effectLst/>
                <a:latin typeface="Calibri"/>
                <a:ea typeface="Calibri" panose="020F0502020204030204"/>
                <a:cs typeface="Calibri"/>
              </a:rPr>
              <a:t> </a:t>
            </a:r>
            <a:endParaRPr lang="en-US" sz="2600"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E03D2B3C-387D-4B58-B646-45F9D4A05630}"/>
              </a:ext>
            </a:extLst>
          </p:cNvPr>
          <p:cNvSpPr txBox="1"/>
          <p:nvPr/>
        </p:nvSpPr>
        <p:spPr bwMode="auto">
          <a:xfrm>
            <a:off x="1148933" y="5270501"/>
            <a:ext cx="10433470" cy="801116"/>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400" b="0" i="0" strike="noStrike" cap="none" spc="-50" baseline="0" dirty="0">
                <a:solidFill>
                  <a:srgbClr val="000000"/>
                </a:solidFill>
                <a:effectLst/>
                <a:latin typeface="Calibri"/>
                <a:ea typeface="Calibri" panose="020F0502020204030204"/>
                <a:cs typeface="Calibri"/>
              </a:rPr>
              <a:t>La PrEP orale ne prévient que le VIH. Elle ne prévient pas les autres IST.</a:t>
            </a:r>
          </a:p>
        </p:txBody>
      </p:sp>
    </p:spTree>
    <p:extLst>
      <p:ext uri="{BB962C8B-B14F-4D97-AF65-F5344CB8AC3E}">
        <p14:creationId xmlns:p14="http://schemas.microsoft.com/office/powerpoint/2010/main" val="2827899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6F59-CEAC-4AD9-9BFB-65643EEE5C49}"/>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Utilisation de la PrEP orale avec de l’alcool et d’autres drogues récréatives</a:t>
            </a:r>
          </a:p>
        </p:txBody>
      </p:sp>
      <p:sp>
        <p:nvSpPr>
          <p:cNvPr id="3" name="Content Placeholder 2">
            <a:extLst>
              <a:ext uri="{FF2B5EF4-FFF2-40B4-BE49-F238E27FC236}">
                <a16:creationId xmlns:a16="http://schemas.microsoft.com/office/drawing/2014/main" id="{190698B2-1E6B-448F-80CD-E9370C5935B8}"/>
              </a:ext>
            </a:extLst>
          </p:cNvPr>
          <p:cNvSpPr>
            <a:spLocks noGrp="1"/>
          </p:cNvSpPr>
          <p:nvPr>
            <p:ph sz="quarter" idx="10"/>
          </p:nvPr>
        </p:nvSpPr>
        <p:spPr/>
        <p:txBody>
          <a:bodyPr>
            <a:normAutofit fontScale="90000"/>
          </a:bodyPr>
          <a:lstStyle/>
          <a:p>
            <a:r>
              <a:rPr lang="fr-FR" sz="2600" b="0" i="0" strike="noStrike" cap="none" spc="0" baseline="0" dirty="0">
                <a:solidFill>
                  <a:srgbClr val="000000"/>
                </a:solidFill>
                <a:effectLst/>
                <a:latin typeface="Calibri"/>
                <a:ea typeface="Calibri" panose="020F0502020204030204"/>
                <a:cs typeface="Calibri"/>
              </a:rPr>
              <a:t>Il n’existe aucune preuve connue que la consommation de drogues ou d’autres substances affecte la sécurité d’emploi ou l’efficacité de la PrEP orale. </a:t>
            </a:r>
            <a:endParaRPr lang="en-US" sz="2600" noProof="0" dirty="0"/>
          </a:p>
          <a:p>
            <a:r>
              <a:rPr lang="fr-FR" sz="2600" b="0" i="0" strike="noStrike" cap="none" spc="0" baseline="0" dirty="0">
                <a:solidFill>
                  <a:srgbClr val="000000"/>
                </a:solidFill>
                <a:effectLst/>
                <a:latin typeface="Calibri"/>
                <a:ea typeface="Calibri" panose="020F0502020204030204"/>
                <a:cs typeface="Calibri"/>
              </a:rPr>
              <a:t>Cependant, l’alcool et les autres drogues récréatives peuvent faire oublier à l’utilisateur de prendre la PrEP orale.</a:t>
            </a:r>
          </a:p>
          <a:p>
            <a:r>
              <a:rPr lang="fr-FR" sz="2600" b="0" i="0" strike="noStrike" cap="none" spc="0" baseline="0" dirty="0">
                <a:solidFill>
                  <a:srgbClr val="000000"/>
                </a:solidFill>
                <a:effectLst/>
                <a:latin typeface="Calibri"/>
                <a:ea typeface="Calibri" panose="020F0502020204030204"/>
                <a:cs typeface="Calibri"/>
              </a:rPr>
              <a:t>Les prestataires doivent interroger les clients sur leur consommation d’alcool et d’autres drogues récréatives, discuter avec eux s’ils pensent que cela peut affecter leur capacité à utiliser efficacement la PrEP orale, et élaborer un plan individualisé pour soutenir l’observance. </a:t>
            </a:r>
            <a:endParaRPr lang="en-US" sz="2600" noProof="0" dirty="0">
              <a:cs typeface="Calibri"/>
            </a:endParaRPr>
          </a:p>
          <a:p>
            <a:pPr lvl="0"/>
            <a:r>
              <a:rPr lang="fr-FR" sz="2600" b="0" i="0" strike="noStrike" cap="none" spc="0" baseline="0" dirty="0">
                <a:solidFill>
                  <a:srgbClr val="000000"/>
                </a:solidFill>
                <a:effectLst/>
                <a:latin typeface="Calibri"/>
                <a:ea typeface="Calibri" panose="020F0502020204030204"/>
                <a:cs typeface="Calibri"/>
              </a:rPr>
              <a:t>Les clients ayant des antécédents de toxicomanie doivent être orientés vers les services de soutien appropriés.</a:t>
            </a:r>
            <a:endParaRPr lang="en-US" sz="2600" noProof="0" dirty="0">
              <a:cs typeface="Calibri"/>
            </a:endParaRPr>
          </a:p>
          <a:p>
            <a:endParaRPr lang="en-US" dirty="0"/>
          </a:p>
        </p:txBody>
      </p:sp>
    </p:spTree>
    <p:extLst>
      <p:ext uri="{BB962C8B-B14F-4D97-AF65-F5344CB8AC3E}">
        <p14:creationId xmlns:p14="http://schemas.microsoft.com/office/powerpoint/2010/main" val="130394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400" b="1" i="0" strike="noStrike" cap="none" spc="0" baseline="0" dirty="0">
                <a:solidFill>
                  <a:srgbClr val="1F497D"/>
                </a:solidFill>
                <a:effectLst/>
                <a:latin typeface="Calibri"/>
                <a:ea typeface="Calibri" panose="020F0502020204030204"/>
                <a:cs typeface="Calibri"/>
              </a:rPr>
              <a:t>Utilisation de la PrEP orale pendant la grossesse ou l’allaitement </a:t>
            </a:r>
          </a:p>
        </p:txBody>
      </p:sp>
      <p:sp>
        <p:nvSpPr>
          <p:cNvPr id="3" name="Content Placeholder 2"/>
          <p:cNvSpPr>
            <a:spLocks noGrp="1" noChangeAspect="1"/>
          </p:cNvSpPr>
          <p:nvPr>
            <p:ph sz="quarter" idx="10"/>
          </p:nvPr>
        </p:nvSpPr>
        <p:spPr/>
        <p:txBody>
          <a:bodyPr>
            <a:noAutofit/>
          </a:bodyPr>
          <a:lstStyle/>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Les données de sécurité d’emploi existantes soutiennent l’utilisation de la PrEP orale chez les personnes enceintes ou allaitantes qui présentent une probabilité élevée de contracter le VIH.</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Les lignes directrices de l’OMS indiquent qu’il n’y a pas de raison liée à la sécurité d’emploi pour interdire ou interrompre l’utilisation de la PrEP orale pendant la grossesse et l’allaitement. </a:t>
            </a:r>
          </a:p>
          <a:p>
            <a:pPr marL="365773" indent="-365773">
              <a:lnSpc>
                <a:spcPts val="2601"/>
              </a:lnSpc>
              <a:spcBef>
                <a:spcPts val="1801"/>
              </a:spcBef>
            </a:pPr>
            <a:r>
              <a:rPr lang="fr-FR" sz="2200" b="0" i="0" strike="noStrike" cap="none" spc="-41" baseline="0" dirty="0">
                <a:solidFill>
                  <a:srgbClr val="000000"/>
                </a:solidFill>
                <a:effectLst/>
                <a:latin typeface="Calibri"/>
                <a:ea typeface="Calibri" panose="020F0502020204030204"/>
                <a:cs typeface="Calibri"/>
              </a:rPr>
              <a:t>La PrEP orale ne prévient pas la grossesse.</a:t>
            </a:r>
          </a:p>
          <a:p>
            <a:pPr marL="365773" indent="-365773">
              <a:lnSpc>
                <a:spcPts val="2601"/>
              </a:lnSpc>
              <a:spcBef>
                <a:spcPts val="1801"/>
              </a:spcBef>
            </a:pPr>
            <a:endParaRPr lang="en-US" sz="2400" spc="-41" dirty="0"/>
          </a:p>
          <a:p>
            <a:pPr marL="0" indent="0">
              <a:buNone/>
            </a:pPr>
            <a:endParaRPr lang="en-US" sz="1200" dirty="0"/>
          </a:p>
        </p:txBody>
      </p:sp>
      <p:sp>
        <p:nvSpPr>
          <p:cNvPr id="5" name="TextBox 4">
            <a:extLst>
              <a:ext uri="{FF2B5EF4-FFF2-40B4-BE49-F238E27FC236}">
                <a16:creationId xmlns:a16="http://schemas.microsoft.com/office/drawing/2014/main" id="{450D6E9A-D2AC-42E0-9381-A4AB8EB52BD5}"/>
              </a:ext>
            </a:extLst>
          </p:cNvPr>
          <p:cNvSpPr txBox="1"/>
          <p:nvPr/>
        </p:nvSpPr>
        <p:spPr>
          <a:xfrm>
            <a:off x="1109497" y="5988106"/>
            <a:ext cx="10104484" cy="397918"/>
          </a:xfrm>
          <a:prstGeom prst="rect">
            <a:avLst/>
          </a:prstGeom>
          <a:noFill/>
        </p:spPr>
        <p:txBody>
          <a:bodyPr wrap="square" lIns="91440" tIns="45721" rIns="91440" bIns="45721" rtlCol="0" anchor="t">
            <a:spAutoFit/>
          </a:bodyPr>
          <a:lstStyle/>
          <a:p>
            <a:pPr>
              <a:lnSpc>
                <a:spcPts val="1200"/>
              </a:lnSpc>
            </a:pPr>
            <a:r>
              <a:rPr lang="fr-FR" sz="1050" b="0" i="0" strike="noStrike" cap="none" spc="-50" baseline="0" dirty="0">
                <a:solidFill>
                  <a:srgbClr val="000000"/>
                </a:solidFill>
                <a:effectLst/>
                <a:latin typeface="Calibri"/>
                <a:ea typeface="Calibri" panose="020F0502020204030204"/>
                <a:cs typeface="Calibri"/>
              </a:rPr>
              <a:t>Source : World Health Organization, </a:t>
            </a:r>
            <a:r>
              <a:rPr lang="fr-FR" sz="1050" b="0" i="1" strike="noStrike" cap="none" spc="-50" baseline="0" dirty="0">
                <a:solidFill>
                  <a:srgbClr val="000000"/>
                </a:solidFill>
                <a:effectLst/>
                <a:latin typeface="Calibri"/>
                <a:ea typeface="Calibri" panose="020F0502020204030204"/>
                <a:cs typeface="Calibri"/>
              </a:rPr>
              <a:t>Preventing HIV during Pregnancy and Breastfeeding in the Context of PrEP.  Technical Brief. </a:t>
            </a:r>
            <a:r>
              <a:rPr lang="fr-FR" sz="1050" b="0" i="0" strike="noStrike" cap="none" spc="-50" baseline="0" dirty="0">
                <a:solidFill>
                  <a:srgbClr val="000000"/>
                </a:solidFill>
                <a:effectLst/>
                <a:latin typeface="Calibri"/>
                <a:ea typeface="Calibri" panose="020F0502020204030204"/>
                <a:cs typeface="Calibri"/>
              </a:rPr>
              <a:t>Genève : OMS ; 2016.  Licence : CC BY-NC-SA 3.0 IGO. http://apps.who.int/iris/bitstream/handle/10665/255866/WHO-HIV-2017.09-eng.pdf;jsessionid=83E136DD1FF52102C689748845E57A07?sequence=1.</a:t>
            </a:r>
          </a:p>
        </p:txBody>
      </p:sp>
    </p:spTree>
    <p:extLst>
      <p:ext uri="{BB962C8B-B14F-4D97-AF65-F5344CB8AC3E}">
        <p14:creationId xmlns:p14="http://schemas.microsoft.com/office/powerpoint/2010/main" val="1404085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peut être utilisée </a:t>
            </a:r>
            <a:r>
              <a:rPr lang="fr-FR" sz="2600" b="1" dirty="0">
                <a:solidFill>
                  <a:srgbClr val="000000"/>
                </a:solidFill>
                <a:latin typeface="Calibri"/>
                <a:cs typeface="Calibri"/>
              </a:rPr>
              <a:t>en toute sécurité </a:t>
            </a:r>
            <a:r>
              <a:rPr lang="fr-FR" sz="2600" b="1" i="0" strike="noStrike" cap="none" spc="0" baseline="0" dirty="0">
                <a:solidFill>
                  <a:srgbClr val="000000"/>
                </a:solidFill>
                <a:effectLst/>
                <a:latin typeface="Calibri"/>
                <a:ea typeface="Calibri" panose="020F0502020204030204"/>
                <a:cs typeface="Calibri"/>
              </a:rPr>
              <a:t>pendant la grossesse et l’allaitement.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Vrai  </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Faux </a:t>
            </a:r>
            <a:endParaRPr lang="en-US" sz="2600" dirty="0">
              <a:effectLst/>
              <a:latin typeface="+mj-lt"/>
              <a:ea typeface="Times New Roman" panose="02020603050405020304" pitchFamily="18" charset="0"/>
            </a:endParaRPr>
          </a:p>
        </p:txBody>
      </p:sp>
    </p:spTree>
    <p:extLst>
      <p:ext uri="{BB962C8B-B14F-4D97-AF65-F5344CB8AC3E}">
        <p14:creationId xmlns:p14="http://schemas.microsoft.com/office/powerpoint/2010/main" val="317449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L’affirmation suivante est-elle vraie ou fausse ? « La PrEP orale peut être utilisée en toute sécurité pendant la grossesse et l’allaitement. »</a:t>
            </a:r>
            <a:r>
              <a:rPr lang="fr-FR" sz="26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Vrai</a:t>
            </a:r>
            <a:r>
              <a:rPr lang="fr-FR" sz="2600" b="0" i="0" strike="noStrike" cap="none" spc="0" baseline="0" dirty="0">
                <a:solidFill>
                  <a:srgbClr val="000000"/>
                </a:solidFill>
                <a:effectLst/>
                <a:latin typeface="Calibri"/>
                <a:ea typeface="Calibri" panose="020F0502020204030204"/>
                <a:cs typeface="Calibri"/>
              </a:rPr>
              <a:t>  </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Faux </a:t>
            </a:r>
            <a:endParaRPr lang="en-US" sz="2600" dirty="0">
              <a:effectLst/>
              <a:latin typeface="+mj-lt"/>
              <a:ea typeface="Times New Roman" panose="02020603050405020304" pitchFamily="18" charset="0"/>
            </a:endParaRPr>
          </a:p>
          <a:p>
            <a:pPr marL="0" indent="0">
              <a:buNone/>
            </a:pPr>
            <a:endParaRPr lang="en-US" dirty="0"/>
          </a:p>
        </p:txBody>
      </p:sp>
      <p:sp>
        <p:nvSpPr>
          <p:cNvPr id="4" name="Content Placeholder 2">
            <a:extLst>
              <a:ext uri="{FF2B5EF4-FFF2-40B4-BE49-F238E27FC236}">
                <a16:creationId xmlns:a16="http://schemas.microsoft.com/office/drawing/2014/main" id="{79462ECF-68EF-4EDA-9FB9-2FDFFF81BBF7}"/>
              </a:ext>
            </a:extLst>
          </p:cNvPr>
          <p:cNvSpPr txBox="1"/>
          <p:nvPr/>
        </p:nvSpPr>
        <p:spPr bwMode="auto">
          <a:xfrm>
            <a:off x="1148933" y="4048126"/>
            <a:ext cx="10433470" cy="2023490"/>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La PrEP orale peut être utilisée en toute sécurité pendant la grossesse et l’allaitement.</a:t>
            </a:r>
            <a:r>
              <a:rPr lang="fr-FR" sz="2200" b="0" i="0" strike="noStrike" cap="none" spc="-41" baseline="0" dirty="0">
                <a:solidFill>
                  <a:srgbClr val="000000"/>
                </a:solidFill>
                <a:effectLst/>
                <a:latin typeface="Calibri"/>
                <a:ea typeface="Calibri" panose="020F0502020204030204"/>
                <a:cs typeface="Calibri"/>
              </a:rPr>
              <a:t> Les données de sécurité d’emploi existantes soutiennent l’utilisation de la PrEP orale chez les personnes enceintes ou allaitantes qui présentent une probabilité élevée de contracter le VIH et les lignes directrices de l’OMS indiquent qu’il n’y a pas de raison liée à la sécurité d’emploi pour interdire ou interrompre l’utilisation de la PrEP orale pendant la grossesse et l’allaitement. </a:t>
            </a:r>
          </a:p>
        </p:txBody>
      </p:sp>
    </p:spTree>
    <p:extLst>
      <p:ext uri="{BB962C8B-B14F-4D97-AF65-F5344CB8AC3E}">
        <p14:creationId xmlns:p14="http://schemas.microsoft.com/office/powerpoint/2010/main" val="947882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9EC9-0C72-4150-B32F-F52B181D1508}"/>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Utilisation de la PrEP orale avec d’autres médicaments</a:t>
            </a:r>
          </a:p>
        </p:txBody>
      </p:sp>
      <p:sp>
        <p:nvSpPr>
          <p:cNvPr id="3" name="Content Placeholder 2">
            <a:extLst>
              <a:ext uri="{FF2B5EF4-FFF2-40B4-BE49-F238E27FC236}">
                <a16:creationId xmlns:a16="http://schemas.microsoft.com/office/drawing/2014/main" id="{D01F5B80-0F5B-4881-98ED-1581008758DD}"/>
              </a:ext>
            </a:extLst>
          </p:cNvPr>
          <p:cNvSpPr>
            <a:spLocks noGrp="1"/>
          </p:cNvSpPr>
          <p:nvPr>
            <p:ph sz="quarter" idx="10"/>
          </p:nvPr>
        </p:nvSpPr>
        <p:spPr>
          <a:xfrm>
            <a:off x="1148933" y="1421240"/>
            <a:ext cx="10433470" cy="4794250"/>
          </a:xfrm>
        </p:spPr>
        <p:txBody>
          <a:bodyPr>
            <a:normAutofit fontScale="92500" lnSpcReduction="10000"/>
          </a:bodyPr>
          <a:lstStyle/>
          <a:p>
            <a:r>
              <a:rPr lang="fr-FR" sz="2400" b="0" i="0" strike="noStrike" cap="none" spc="0" baseline="0" dirty="0">
                <a:solidFill>
                  <a:srgbClr val="000000"/>
                </a:solidFill>
                <a:effectLst/>
                <a:latin typeface="Calibri"/>
                <a:ea typeface="Calibri" panose="020F0502020204030204"/>
                <a:cs typeface="Calibri"/>
              </a:rPr>
              <a:t>Le TDF, le FTC et le 3TC ne présentent pas d’interactions avec les médicaments les plus couramment utilisés et peuvent être pris en toute sécurité en même temps que des antidépresseurs, des antibiotiques, des médicaments contre la tuberculose ou le paludisme. </a:t>
            </a:r>
          </a:p>
          <a:p>
            <a:r>
              <a:rPr lang="fr-FR" sz="2400" b="0" i="0" strike="noStrike" cap="none" spc="0" baseline="0" dirty="0">
                <a:solidFill>
                  <a:srgbClr val="000000"/>
                </a:solidFill>
                <a:effectLst/>
                <a:latin typeface="Calibri"/>
                <a:ea typeface="Calibri" panose="020F0502020204030204"/>
                <a:cs typeface="Calibri"/>
              </a:rPr>
              <a:t>Cependant, le TDF est étroitement lié à l’adéfovir, un médicament utilisé pour traiter les infections par le virus de l’hépatite B ; par conséquent, le TDF et l’adéfovir ne doivent pas être utilisés ensemble. </a:t>
            </a:r>
          </a:p>
          <a:p>
            <a:r>
              <a:rPr lang="fr-FR" sz="2400" b="0" i="0" strike="noStrike" cap="none" spc="0" baseline="0" dirty="0">
                <a:solidFill>
                  <a:srgbClr val="000000"/>
                </a:solidFill>
                <a:effectLst/>
                <a:latin typeface="Calibri"/>
                <a:ea typeface="Calibri" panose="020F0502020204030204"/>
                <a:cs typeface="Calibri"/>
              </a:rPr>
              <a:t>Il est possible d’étudier en détail les interactions médicamenteuses en utilisant la base de données gérée par l’Université de Liverpool à l’adresse http://www.hiv-druginteractions.org/checker##table-view-wrap ou la base de données fournie par l’Université de Californie, San Francisco, à l’adresse http://hivinsite.ucsf.edu/interactions.</a:t>
            </a:r>
          </a:p>
        </p:txBody>
      </p:sp>
      <p:sp>
        <p:nvSpPr>
          <p:cNvPr id="5" name="TextBox 4">
            <a:extLst>
              <a:ext uri="{FF2B5EF4-FFF2-40B4-BE49-F238E27FC236}">
                <a16:creationId xmlns:a16="http://schemas.microsoft.com/office/drawing/2014/main" id="{AC613774-3E69-475E-968A-C96D7BC1B2EB}"/>
              </a:ext>
            </a:extLst>
          </p:cNvPr>
          <p:cNvSpPr txBox="1"/>
          <p:nvPr/>
        </p:nvSpPr>
        <p:spPr>
          <a:xfrm>
            <a:off x="1082253" y="6133068"/>
            <a:ext cx="6585372" cy="304800"/>
          </a:xfrm>
          <a:prstGeom prst="rect">
            <a:avLst/>
          </a:prstGeom>
          <a:noFill/>
        </p:spPr>
        <p:txBody>
          <a:bodyPr wrap="square">
            <a:spAutoFit/>
          </a:bodyPr>
          <a:lstStyle/>
          <a:p>
            <a:r>
              <a:rPr lang="fr-FR" sz="1400" b="0" i="0" strike="noStrike" cap="none" spc="0" baseline="0" dirty="0">
                <a:solidFill>
                  <a:srgbClr val="000000"/>
                </a:solidFill>
                <a:effectLst/>
                <a:latin typeface="Calibri"/>
                <a:ea typeface="Calibri" panose="020F0502020204030204"/>
                <a:cs typeface="Calibri"/>
                <a:hlinkClick r:id="rId2" history="0"/>
              </a:rPr>
              <a:t>Module pharmaciens de l’outil de mise en œuvre de la PrEP orale de l’OMS</a:t>
            </a:r>
            <a:endParaRPr lang="en-US" sz="1400" dirty="0"/>
          </a:p>
        </p:txBody>
      </p:sp>
    </p:spTree>
    <p:extLst>
      <p:ext uri="{BB962C8B-B14F-4D97-AF65-F5344CB8AC3E}">
        <p14:creationId xmlns:p14="http://schemas.microsoft.com/office/powerpoint/2010/main" val="3726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fr-FR" sz="4000" b="1" i="0" strike="noStrike" cap="none" spc="0" baseline="0" dirty="0">
                <a:solidFill>
                  <a:srgbClr val="1F497D"/>
                </a:solidFill>
                <a:effectLst/>
                <a:latin typeface="Calibri"/>
                <a:ea typeface="Calibri" panose="020F0502020204030204"/>
                <a:cs typeface="Calibri"/>
              </a:rPr>
              <a:t>Virtuelle : Matériel nécessaire pour cette formation</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a:bodyPr>
          <a:lstStyle/>
          <a:p>
            <a:pPr marL="42545" indent="0">
              <a:buNone/>
            </a:pPr>
            <a:r>
              <a:rPr lang="fr-FR" sz="2200" b="1" i="0" strike="noStrike" cap="none" spc="0" baseline="0" dirty="0">
                <a:solidFill>
                  <a:srgbClr val="000000"/>
                </a:solidFill>
                <a:effectLst/>
                <a:latin typeface="Calibri"/>
                <a:ea typeface="Calibri" panose="020F0502020204030204"/>
                <a:cs typeface="Calibri"/>
              </a:rPr>
              <a:t>Utilisé tous les jours :</a:t>
            </a:r>
            <a:endParaRPr lang="en-US" sz="2200" dirty="0"/>
          </a:p>
          <a:p>
            <a:pPr marL="857250" lvl="2" indent="-171450"/>
            <a:r>
              <a:rPr lang="fr-FR" sz="2200" b="0" i="0" strike="noStrike" cap="none" spc="0" baseline="0" dirty="0">
                <a:effectLst/>
                <a:latin typeface="Calibri"/>
                <a:ea typeface="Calibri" panose="020F0502020204030204"/>
                <a:cs typeface="Calibri"/>
              </a:rPr>
              <a:t>Liste de présence </a:t>
            </a:r>
            <a:r>
              <a:rPr lang="fr-FR" sz="2200" b="0" i="0" strike="noStrike" cap="none" spc="0" baseline="0" dirty="0">
                <a:solidFill>
                  <a:srgbClr val="000000"/>
                </a:solidFill>
                <a:effectLst/>
                <a:latin typeface="Calibri"/>
                <a:ea typeface="Calibri" panose="020F0502020204030204"/>
                <a:cs typeface="Calibri"/>
              </a:rPr>
              <a:t>(pour conserver une trace de la présence et de la participation si vous le souhaitez)</a:t>
            </a:r>
          </a:p>
          <a:p>
            <a:pPr marL="857250" lvl="2" indent="-171450"/>
            <a:r>
              <a:rPr lang="fr-FR" sz="2200" b="0" i="0" strike="noStrike" cap="none" spc="0" baseline="0" dirty="0">
                <a:solidFill>
                  <a:srgbClr val="000000"/>
                </a:solidFill>
                <a:effectLst/>
                <a:latin typeface="Calibri"/>
                <a:ea typeface="Calibri" panose="020F0502020204030204"/>
                <a:cs typeface="Calibri"/>
              </a:rPr>
              <a:t>Zoom ou autre compte de réunion virtuelle</a:t>
            </a:r>
          </a:p>
          <a:p>
            <a:pPr marL="857250" lvl="2" indent="-171450">
              <a:buClr>
                <a:srgbClr val="1F497D"/>
              </a:buClr>
            </a:pPr>
            <a:r>
              <a:rPr lang="fr-FR" sz="2200" b="0" i="0" strike="noStrike" cap="none" spc="0" baseline="0" dirty="0">
                <a:solidFill>
                  <a:srgbClr val="000000"/>
                </a:solidFill>
                <a:effectLst/>
                <a:latin typeface="Calibri"/>
                <a:ea typeface="Calibri" panose="020F0502020204030204"/>
                <a:cs typeface="Calibri"/>
              </a:rPr>
              <a:t>Ordinateur, chargeur d’ordinateur</a:t>
            </a:r>
          </a:p>
          <a:p>
            <a:pPr marL="857250" lvl="2" indent="-171450"/>
            <a:endParaRPr lang="en-US" sz="2200" dirty="0">
              <a:cs typeface="Calibri"/>
            </a:endParaRPr>
          </a:p>
          <a:p>
            <a:pPr marL="857250" lvl="2" indent="-171450"/>
            <a:endParaRPr lang="en-US" sz="2200" dirty="0">
              <a:cs typeface="Calibri"/>
            </a:endParaRPr>
          </a:p>
        </p:txBody>
      </p:sp>
    </p:spTree>
    <p:extLst>
      <p:ext uri="{BB962C8B-B14F-4D97-AF65-F5344CB8AC3E}">
        <p14:creationId xmlns:p14="http://schemas.microsoft.com/office/powerpoint/2010/main" val="1550039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400" b="1" i="0" strike="noStrike" cap="none" spc="0" baseline="0" dirty="0">
                <a:solidFill>
                  <a:srgbClr val="1F497D"/>
                </a:solidFill>
                <a:effectLst/>
                <a:latin typeface="Calibri"/>
                <a:ea typeface="Calibri" panose="020F0502020204030204"/>
                <a:cs typeface="Calibri"/>
              </a:rPr>
              <a:t>Utilisation de la PrEP orale avec des contraceptifs hormonaux</a:t>
            </a:r>
          </a:p>
        </p:txBody>
      </p:sp>
      <p:sp>
        <p:nvSpPr>
          <p:cNvPr id="3" name="Content Placeholder 2"/>
          <p:cNvSpPr>
            <a:spLocks noGrp="1"/>
          </p:cNvSpPr>
          <p:nvPr>
            <p:ph sz="quarter" idx="10"/>
          </p:nvPr>
        </p:nvSpPr>
        <p:spPr/>
        <p:txBody>
          <a:bodyPr>
            <a:normAutofit/>
          </a:bodyPr>
          <a:lstStyle/>
          <a:p>
            <a:pPr marL="342913" lvl="1" indent="-342913">
              <a:lnSpc>
                <a:spcPts val="2601"/>
              </a:lnSpc>
              <a:spcBef>
                <a:spcPts val="1200"/>
              </a:spcBef>
              <a:spcAft>
                <a:spcPts val="601"/>
              </a:spcAft>
              <a:buFont typeface="Arial" panose="020B0604020202020204" pitchFamily="34" charset="0"/>
              <a:buChar char="•"/>
            </a:pPr>
            <a:r>
              <a:rPr lang="fr-FR" sz="2600" b="0" i="0" strike="noStrike" cap="none" spc="-41" baseline="0" dirty="0">
                <a:solidFill>
                  <a:srgbClr val="000000"/>
                </a:solidFill>
                <a:effectLst/>
                <a:latin typeface="Calibri"/>
                <a:ea typeface="Calibri" panose="020F0502020204030204"/>
                <a:cs typeface="Calibri"/>
              </a:rPr>
              <a:t>La PrEP orale n’affecte pas l’efficacité des contraceptifs hormonaux et les contraceptifs hormonaux n’affectent pas l’efficacité de la PrEP orale.</a:t>
            </a:r>
            <a:endParaRPr lang="en-US" sz="2600" spc="-41" dirty="0">
              <a:cs typeface="Calibri"/>
            </a:endParaRPr>
          </a:p>
          <a:p>
            <a:pPr marL="342913" lvl="1" indent="-342913">
              <a:lnSpc>
                <a:spcPts val="2601"/>
              </a:lnSpc>
              <a:spcBef>
                <a:spcPts val="1200"/>
              </a:spcBef>
              <a:spcAft>
                <a:spcPts val="601"/>
              </a:spcAft>
              <a:buFont typeface="Arial" panose="020B0604020202020204" pitchFamily="34" charset="0"/>
              <a:buChar char="•"/>
            </a:pPr>
            <a:r>
              <a:rPr lang="fr-FR" sz="2600" b="0" i="0" strike="noStrike" cap="none" spc="-41" baseline="0" dirty="0">
                <a:solidFill>
                  <a:srgbClr val="000000"/>
                </a:solidFill>
                <a:effectLst/>
                <a:latin typeface="Calibri"/>
                <a:ea typeface="Calibri" panose="020F0502020204030204"/>
                <a:cs typeface="Calibri"/>
              </a:rPr>
              <a:t>Le fait de prendre la PrEP orale et les contraceptifs hormonaux ensemble ne rend pas l’un ou l’autre moins efficace.</a:t>
            </a:r>
            <a:endParaRPr lang="en-US" sz="2600" spc="-41" dirty="0">
              <a:cs typeface="Calibri"/>
            </a:endParaRPr>
          </a:p>
          <a:p>
            <a:pPr marL="0" indent="0">
              <a:buNone/>
            </a:pPr>
            <a:endParaRPr lang="en-US" dirty="0"/>
          </a:p>
        </p:txBody>
      </p:sp>
    </p:spTree>
    <p:extLst>
      <p:ext uri="{BB962C8B-B14F-4D97-AF65-F5344CB8AC3E}">
        <p14:creationId xmlns:p14="http://schemas.microsoft.com/office/powerpoint/2010/main" val="1528416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746F-9B73-4C6D-8198-AD2B2A8BD6A4}"/>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Utilisation de la PrEP orale avec l’hormonothérapie d’affirmation du genre</a:t>
            </a:r>
          </a:p>
        </p:txBody>
      </p:sp>
      <p:sp>
        <p:nvSpPr>
          <p:cNvPr id="4" name="Content Placeholder 3">
            <a:extLst>
              <a:ext uri="{FF2B5EF4-FFF2-40B4-BE49-F238E27FC236}">
                <a16:creationId xmlns:a16="http://schemas.microsoft.com/office/drawing/2014/main" id="{6A94C222-95A2-453D-B210-798C1D451314}"/>
              </a:ext>
            </a:extLst>
          </p:cNvPr>
          <p:cNvSpPr>
            <a:spLocks noGrp="1"/>
          </p:cNvSpPr>
          <p:nvPr>
            <p:ph sz="quarter" idx="10"/>
          </p:nvPr>
        </p:nvSpPr>
        <p:spPr>
          <a:xfrm>
            <a:off x="1148932" y="1587500"/>
            <a:ext cx="10440555" cy="4583670"/>
          </a:xfrm>
        </p:spPr>
        <p:txBody>
          <a:bodyPr>
            <a:normAutofit fontScale="97500" lnSpcReduction="10000"/>
          </a:bodyPr>
          <a:lstStyle/>
          <a:p>
            <a:pPr algn="l" fontAlgn="base">
              <a:lnSpc>
                <a:spcPct val="110000"/>
              </a:lnSpc>
              <a:spcBef>
                <a:spcPct val="0"/>
              </a:spcBef>
              <a:buFont typeface="Arial" panose="020B0604020202020204" pitchFamily="34" charset="0"/>
              <a:buChar char="•"/>
            </a:pPr>
            <a:r>
              <a:rPr lang="fr-FR" sz="2600" b="0" i="0" strike="noStrike" cap="none" spc="0" baseline="0" dirty="0">
                <a:solidFill>
                  <a:srgbClr val="323232"/>
                </a:solidFill>
                <a:effectLst/>
                <a:latin typeface="Calibri"/>
                <a:ea typeface="Calibri" panose="020F0502020204030204"/>
                <a:cs typeface="Calibri"/>
              </a:rPr>
              <a:t>Les médicaments oraux de la PrEP n’augmentent ni ne diminuent les taux d’hormones d’affirmation du genre.</a:t>
            </a:r>
          </a:p>
          <a:p>
            <a:pPr algn="l" fontAlgn="base">
              <a:lnSpc>
                <a:spcPct val="110000"/>
              </a:lnSpc>
              <a:spcBef>
                <a:spcPct val="0"/>
              </a:spcBef>
              <a:buFont typeface="Arial" panose="020B0604020202020204" pitchFamily="34" charset="0"/>
              <a:buChar char="•"/>
            </a:pPr>
            <a:r>
              <a:rPr lang="fr-FR" sz="2600" b="0" i="0" strike="noStrike" cap="none" spc="0" baseline="0" dirty="0">
                <a:solidFill>
                  <a:srgbClr val="323232"/>
                </a:solidFill>
                <a:effectLst/>
                <a:latin typeface="Calibri"/>
                <a:ea typeface="Calibri" panose="020F0502020204030204"/>
                <a:cs typeface="Calibri"/>
              </a:rPr>
              <a:t>Les hormones prises par les femmes transgenres semblent réduire légèrement les taux de ténofovir, un médicament de la PrEP, mais pas suffisamment pour affecter l’efficacité de la PrEP </a:t>
            </a:r>
            <a:r>
              <a:rPr lang="fr-FR" sz="2600" b="0" i="1" strike="noStrike" cap="none" spc="0" baseline="0" dirty="0">
                <a:solidFill>
                  <a:srgbClr val="323232"/>
                </a:solidFill>
                <a:effectLst/>
                <a:latin typeface="Calibri"/>
                <a:ea typeface="Calibri" panose="020F0502020204030204"/>
                <a:cs typeface="Calibri"/>
              </a:rPr>
              <a:t>quotidienne</a:t>
            </a:r>
            <a:r>
              <a:rPr lang="fr-FR" sz="2600" b="0" i="0" strike="noStrike" cap="none" spc="0" baseline="0" dirty="0">
                <a:solidFill>
                  <a:srgbClr val="323232"/>
                </a:solidFill>
                <a:effectLst/>
                <a:latin typeface="Calibri"/>
                <a:ea typeface="Calibri" panose="020F0502020204030204"/>
                <a:cs typeface="Calibri"/>
              </a:rPr>
              <a:t> .</a:t>
            </a:r>
          </a:p>
          <a:p>
            <a:pPr algn="l" fontAlgn="base">
              <a:lnSpc>
                <a:spcPct val="110000"/>
              </a:lnSpc>
              <a:spcBef>
                <a:spcPct val="0"/>
              </a:spcBef>
              <a:buFont typeface="Arial" panose="020B0604020202020204" pitchFamily="34" charset="0"/>
              <a:buChar char="•"/>
            </a:pPr>
            <a:r>
              <a:rPr lang="fr-FR" sz="2600" b="0" i="0" strike="noStrike" cap="none" spc="0" baseline="0" dirty="0">
                <a:solidFill>
                  <a:srgbClr val="323232"/>
                </a:solidFill>
                <a:effectLst/>
                <a:latin typeface="Calibri"/>
                <a:ea typeface="Calibri" panose="020F0502020204030204"/>
                <a:cs typeface="Calibri"/>
              </a:rPr>
              <a:t>Les hormones prises par les hommes transgenres ne semblent pas augmenter ou diminuer les taux de PrEP.</a:t>
            </a:r>
          </a:p>
          <a:p>
            <a:pPr algn="l" fontAlgn="base">
              <a:lnSpc>
                <a:spcPct val="110000"/>
              </a:lnSpc>
              <a:spcBef>
                <a:spcPct val="0"/>
              </a:spcBef>
              <a:buFont typeface="Arial" panose="020B0604020202020204" pitchFamily="34" charset="0"/>
              <a:buChar char="•"/>
            </a:pPr>
            <a:r>
              <a:rPr lang="fr-FR" sz="2600" b="0" i="0" strike="noStrike" cap="none" spc="0" baseline="0" dirty="0">
                <a:solidFill>
                  <a:srgbClr val="323232"/>
                </a:solidFill>
                <a:effectLst/>
                <a:latin typeface="Calibri"/>
                <a:ea typeface="Calibri" panose="020F0502020204030204"/>
                <a:cs typeface="Calibri"/>
              </a:rPr>
              <a:t>L’ED-PrEP n’est pas recommandée pour les personnes assignées femmes à la naissance. Elle n’est pas non plus recommandée aux personnes assignées hommes à la naissance qui utilisent des hormones exogènes à base d’estradiol.</a:t>
            </a:r>
            <a:endParaRPr lang="en-US" sz="2600" b="0" i="0" dirty="0">
              <a:solidFill>
                <a:srgbClr val="323232"/>
              </a:solidFill>
              <a:effectLst/>
            </a:endParaRPr>
          </a:p>
        </p:txBody>
      </p:sp>
      <p:sp>
        <p:nvSpPr>
          <p:cNvPr id="6" name="TextBox 5">
            <a:extLst>
              <a:ext uri="{FF2B5EF4-FFF2-40B4-BE49-F238E27FC236}">
                <a16:creationId xmlns:a16="http://schemas.microsoft.com/office/drawing/2014/main" id="{2E0E016D-5BA2-4B39-822B-2BE95BA7A22A}"/>
              </a:ext>
            </a:extLst>
          </p:cNvPr>
          <p:cNvSpPr txBox="1"/>
          <p:nvPr/>
        </p:nvSpPr>
        <p:spPr>
          <a:xfrm>
            <a:off x="1148928" y="6171170"/>
            <a:ext cx="11167333" cy="304800"/>
          </a:xfrm>
          <a:prstGeom prst="rect">
            <a:avLst/>
          </a:prstGeom>
          <a:noFill/>
        </p:spPr>
        <p:txBody>
          <a:bodyPr wrap="square">
            <a:spAutoFit/>
          </a:bodyPr>
          <a:lstStyle/>
          <a:p>
            <a:r>
              <a:rPr lang="fr-FR" sz="1400" b="0" i="0" strike="noStrike" cap="none" spc="0" baseline="0" dirty="0">
                <a:effectLst/>
                <a:latin typeface="Calibri"/>
                <a:ea typeface="Calibri" panose="020F0502020204030204"/>
                <a:cs typeface="Calibri"/>
                <a:hlinkClick r:id="rId2" history="0">
                  <a:extLst>
                    <a:ext uri="{A12FA001-AC4F-418D-AE19-62706E023703}">
                      <ahyp:hlinkClr xmlns:ahyp="http://schemas.microsoft.com/office/drawing/2018/hyperlinkcolor" val="tx"/>
                    </a:ext>
                  </a:extLst>
                </a:hlinkClick>
              </a:rPr>
              <a:t>https://www.aidsmap.com/about-hiv/interactions-between-prep-and-gender-affirming-hormone-</a:t>
            </a:r>
            <a:r>
              <a:rPr lang="fr-FR" sz="1400" b="0" i="0" strike="noStrike" cap="none" spc="0" baseline="0" dirty="0" err="1">
                <a:effectLst/>
                <a:latin typeface="Calibri"/>
                <a:ea typeface="Calibri" panose="020F0502020204030204"/>
                <a:cs typeface="Calibri"/>
                <a:hlinkClick r:id="rId2" history="0">
                  <a:extLst>
                    <a:ext uri="{A12FA001-AC4F-418D-AE19-62706E023703}">
                      <ahyp:hlinkClr xmlns:ahyp="http://schemas.microsoft.com/office/drawing/2018/hyperlinkcolor" val="tx"/>
                    </a:ext>
                  </a:extLst>
                </a:hlinkClick>
              </a:rPr>
              <a:t>therapy</a:t>
            </a:r>
            <a:endParaRPr lang="en-US" sz="1400" dirty="0"/>
          </a:p>
        </p:txBody>
      </p:sp>
    </p:spTree>
    <p:extLst>
      <p:ext uri="{BB962C8B-B14F-4D97-AF65-F5344CB8AC3E}">
        <p14:creationId xmlns:p14="http://schemas.microsoft.com/office/powerpoint/2010/main" val="846911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p:txBody>
          <a:bodyPr/>
          <a:lstStyle/>
          <a:p>
            <a:pPr marL="0" indent="0">
              <a:spcBef>
                <a:spcPct val="0"/>
              </a:spcBef>
              <a:spcAft>
                <a:spcPct val="0"/>
              </a:spcAft>
              <a:buNone/>
              <a:tabLst>
                <a:tab pos="457216" algn="l"/>
              </a:tabLst>
            </a:pPr>
            <a:r>
              <a:rPr lang="fr-FR" sz="2600" b="1" i="0" strike="noStrike" cap="none" spc="0" baseline="0" dirty="0">
                <a:solidFill>
                  <a:srgbClr val="000000"/>
                </a:solidFill>
                <a:effectLst/>
                <a:latin typeface="Calibri"/>
                <a:ea typeface="Calibri" panose="020F0502020204030204"/>
                <a:cs typeface="Calibri"/>
              </a:rPr>
              <a:t>La PrEP orale peut être utilisée en toute sécurité avec ce qui suit :</a:t>
            </a:r>
            <a:r>
              <a:rPr lang="fr-FR" sz="2600" b="0" i="0" strike="noStrike" cap="none" spc="0" baseline="0" dirty="0">
                <a:solidFill>
                  <a:srgbClr val="000000"/>
                </a:solidFill>
                <a:effectLst/>
                <a:latin typeface="Calibri"/>
                <a:ea typeface="Calibri" panose="020F0502020204030204"/>
                <a:cs typeface="Calibri"/>
              </a:rPr>
              <a:t> </a:t>
            </a:r>
            <a:endParaRPr lang="en-US" sz="2600" dirty="0">
              <a:effectLst/>
              <a:latin typeface="+mj-lt"/>
              <a:ea typeface="Times New Roman" panose="02020603050405020304" pitchFamily="18" charset="0"/>
            </a:endParaRP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Contraception hormonale, mais pas l’alcool et les autres drogues récréatives, les hormones d’affirmation du genre ou les antibiotiques</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L’alcool et les autres drogues récréatives, mais pas les contraceptifs hormonaux, les hormones d’affirmation du genre ou les antibiotiques</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L’alcool et les autres drogues récréatives, la contraception hormonale, les hormones d’affirmation du genre et les antibiotiques </a:t>
            </a:r>
          </a:p>
          <a:p>
            <a:pPr marL="342913" indent="-342913">
              <a:spcBef>
                <a:spcPct val="0"/>
              </a:spcBef>
              <a:spcAft>
                <a:spcPct val="0"/>
              </a:spcAft>
              <a:buFont typeface="+mj-lt"/>
              <a:buAutoNum type="alphaLcParenR"/>
              <a:tabLst>
                <a:tab pos="457216" algn="l"/>
              </a:tabLst>
            </a:pPr>
            <a:r>
              <a:rPr lang="fr-FR" sz="2600" b="0" i="0" strike="noStrike" cap="none" spc="0" baseline="0" dirty="0">
                <a:solidFill>
                  <a:srgbClr val="000000"/>
                </a:solidFill>
                <a:effectLst/>
                <a:latin typeface="Calibri"/>
                <a:ea typeface="Calibri" panose="020F0502020204030204"/>
                <a:cs typeface="Calibri"/>
              </a:rPr>
              <a:t>Les antibiotiques, mais aussi l’alcool et les autres drogues récréatives, la contraception hormonale ou les hormones d’affirmation du genre</a:t>
            </a:r>
            <a:endParaRPr lang="en-US" sz="2600" dirty="0">
              <a:effectLst/>
              <a:latin typeface="+mj-lt"/>
              <a:ea typeface="Times New Roman" panose="02020603050405020304" pitchFamily="18" charset="0"/>
            </a:endParaRPr>
          </a:p>
        </p:txBody>
      </p:sp>
    </p:spTree>
    <p:extLst>
      <p:ext uri="{BB962C8B-B14F-4D97-AF65-F5344CB8AC3E}">
        <p14:creationId xmlns:p14="http://schemas.microsoft.com/office/powerpoint/2010/main" val="1014457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C2E-0071-4698-8D89-EAD1DE3FAB91}"/>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 </a:t>
            </a:r>
            <a:r>
              <a:rPr lang="fr-FR" sz="3400" dirty="0">
                <a:solidFill>
                  <a:srgbClr val="1F497D"/>
                </a:solidFill>
                <a:cs typeface="Calibri"/>
              </a:rPr>
              <a:t>– </a:t>
            </a:r>
            <a:r>
              <a:rPr lang="fr-FR" sz="3400" b="1" i="0" u="sng" strike="noStrike" cap="none" spc="0" baseline="0" dirty="0">
                <a:solidFill>
                  <a:srgbClr val="1F497D"/>
                </a:solidFill>
                <a:effectLst/>
                <a:uFill>
                  <a:solidFill>
                    <a:srgbClr val="1F497D"/>
                  </a:solidFill>
                </a:uFill>
                <a:latin typeface="Calibri"/>
                <a:ea typeface="Calibri" panose="020F0502020204030204"/>
                <a:cs typeface="Calibri"/>
              </a:rPr>
              <a:t>Réponse</a:t>
            </a:r>
          </a:p>
        </p:txBody>
      </p:sp>
      <p:sp>
        <p:nvSpPr>
          <p:cNvPr id="3" name="Content Placeholder 2">
            <a:extLst>
              <a:ext uri="{FF2B5EF4-FFF2-40B4-BE49-F238E27FC236}">
                <a16:creationId xmlns:a16="http://schemas.microsoft.com/office/drawing/2014/main" id="{7F2CCCAE-C1DD-4BAF-9AB2-FFC5AA4982F4}"/>
              </a:ext>
            </a:extLst>
          </p:cNvPr>
          <p:cNvSpPr>
            <a:spLocks noGrp="1"/>
          </p:cNvSpPr>
          <p:nvPr>
            <p:ph idx="1"/>
          </p:nvPr>
        </p:nvSpPr>
        <p:spPr>
          <a:xfrm>
            <a:off x="1200154" y="1769360"/>
            <a:ext cx="10382249" cy="3387431"/>
          </a:xfrm>
        </p:spPr>
        <p:txBody>
          <a:bodyPr>
            <a:normAutofit lnSpcReduction="10000"/>
          </a:bodyPr>
          <a:lstStyle/>
          <a:p>
            <a:pPr marL="0" indent="0">
              <a:spcBef>
                <a:spcPct val="0"/>
              </a:spcBef>
              <a:spcAft>
                <a:spcPct val="0"/>
              </a:spcAft>
              <a:buNone/>
              <a:tabLst>
                <a:tab pos="457216" algn="l"/>
              </a:tabLst>
            </a:pPr>
            <a:r>
              <a:rPr lang="fr-FR" sz="2400" b="1" i="0" strike="noStrike" cap="none" spc="0" baseline="0" dirty="0">
                <a:solidFill>
                  <a:srgbClr val="000000"/>
                </a:solidFill>
                <a:effectLst/>
                <a:latin typeface="Calibri"/>
                <a:ea typeface="Calibri" panose="020F0502020204030204"/>
                <a:cs typeface="Calibri"/>
              </a:rPr>
              <a:t>La PrEP orale peut être utilisée en toute sécurité avec ce qui suit :</a:t>
            </a:r>
            <a:r>
              <a:rPr lang="fr-FR" sz="2400" b="0" i="0" strike="noStrike" cap="none" spc="0" baseline="0" dirty="0">
                <a:solidFill>
                  <a:srgbClr val="000000"/>
                </a:solidFill>
                <a:effectLst/>
                <a:latin typeface="Calibri"/>
                <a:ea typeface="Calibri" panose="020F0502020204030204"/>
                <a:cs typeface="Calibri"/>
              </a:rPr>
              <a:t> </a:t>
            </a:r>
          </a:p>
          <a:p>
            <a:pPr marL="0" indent="0">
              <a:spcBef>
                <a:spcPct val="0"/>
              </a:spcBef>
              <a:spcAft>
                <a:spcPct val="0"/>
              </a:spcAft>
              <a:buNone/>
              <a:tabLst>
                <a:tab pos="457216" algn="l"/>
              </a:tabLst>
            </a:pP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Contraception hormonale, mais pas l’alcool et les autres drogues récréatives, les hormones d’affirmation du genre ou les antibiotiques</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L’alcool et les autres drogues récréatives, mais pas les contraceptifs hormonaux, les hormones d’affirmation du genre ou les antibiotiques</a:t>
            </a:r>
            <a:endParaRPr lang="en-US" sz="2600" dirty="0">
              <a:effectLst/>
              <a:latin typeface="+mj-lt"/>
              <a:ea typeface="Times New Roman" panose="02020603050405020304" pitchFamily="18" charset="0"/>
            </a:endParaRPr>
          </a:p>
          <a:p>
            <a:pPr marL="342913" indent="-342913">
              <a:spcBef>
                <a:spcPct val="0"/>
              </a:spcBef>
              <a:spcAft>
                <a:spcPct val="0"/>
              </a:spcAft>
              <a:buFont typeface="+mj-lt"/>
              <a:buAutoNum type="alphaLcParenR"/>
              <a:tabLst>
                <a:tab pos="457216" algn="l"/>
              </a:tabLst>
            </a:pPr>
            <a:r>
              <a:rPr lang="fr-FR" sz="2400" b="0" i="0" u="sng" strike="noStrike" cap="none" spc="0" baseline="0" dirty="0">
                <a:solidFill>
                  <a:srgbClr val="000000"/>
                </a:solidFill>
                <a:effectLst/>
                <a:uFill>
                  <a:solidFill>
                    <a:srgbClr val="000000"/>
                  </a:solidFill>
                </a:uFill>
                <a:latin typeface="Calibri"/>
                <a:ea typeface="Calibri" panose="020F0502020204030204"/>
                <a:cs typeface="Calibri"/>
              </a:rPr>
              <a:t>L’alcool et les autres drogues récréatives, la contraception hormonale, les hormones d’affirmation du genre et les antibiotiques </a:t>
            </a:r>
          </a:p>
          <a:p>
            <a:pPr marL="342913" indent="-342913">
              <a:spcBef>
                <a:spcPct val="0"/>
              </a:spcBef>
              <a:spcAft>
                <a:spcPct val="0"/>
              </a:spcAft>
              <a:buFont typeface="+mj-lt"/>
              <a:buAutoNum type="alphaLcParenR"/>
              <a:tabLst>
                <a:tab pos="457216" algn="l"/>
              </a:tabLst>
            </a:pPr>
            <a:r>
              <a:rPr lang="fr-FR" sz="2400" b="0" i="0" strike="noStrike" cap="none" spc="0" baseline="0" dirty="0">
                <a:solidFill>
                  <a:srgbClr val="000000"/>
                </a:solidFill>
                <a:effectLst/>
                <a:latin typeface="Calibri"/>
                <a:ea typeface="Calibri" panose="020F0502020204030204"/>
                <a:cs typeface="Calibri"/>
              </a:rPr>
              <a:t>Les antibiotiques, mais aussi l’alcool et les autres drogues récréatives, la contraception hormonale ou les hormones d’affirmation du genre</a:t>
            </a:r>
            <a:endParaRPr lang="en-US" sz="2600" dirty="0">
              <a:effectLst/>
              <a:latin typeface="+mj-lt"/>
              <a:ea typeface="Times New Roman" panose="02020603050405020304" pitchFamily="18" charset="0"/>
            </a:endParaRPr>
          </a:p>
        </p:txBody>
      </p:sp>
      <p:sp>
        <p:nvSpPr>
          <p:cNvPr id="4" name="Content Placeholder 2">
            <a:extLst>
              <a:ext uri="{FF2B5EF4-FFF2-40B4-BE49-F238E27FC236}">
                <a16:creationId xmlns:a16="http://schemas.microsoft.com/office/drawing/2014/main" id="{E9186E10-722B-4D08-9888-538E51BD38C4}"/>
              </a:ext>
            </a:extLst>
          </p:cNvPr>
          <p:cNvSpPr txBox="1"/>
          <p:nvPr/>
        </p:nvSpPr>
        <p:spPr bwMode="auto">
          <a:xfrm>
            <a:off x="1148933" y="5270501"/>
            <a:ext cx="10433470" cy="801116"/>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La PrEP orale peut être utilisée en toute sécurité avec la contraception hormonale, l’alcool et les autres drogues récréatives, les antibiotiques et les hormones d’affirmation du genre.</a:t>
            </a:r>
          </a:p>
        </p:txBody>
      </p:sp>
    </p:spTree>
    <p:extLst>
      <p:ext uri="{BB962C8B-B14F-4D97-AF65-F5344CB8AC3E}">
        <p14:creationId xmlns:p14="http://schemas.microsoft.com/office/powerpoint/2010/main" val="3859258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Autofit/>
          </a:bodyPr>
          <a:lstStyle/>
          <a:p>
            <a:pPr eaLnBrk="1" hangingPunct="1">
              <a:lnSpc>
                <a:spcPct val="70000"/>
              </a:lnSpc>
            </a:pPr>
            <a:r>
              <a:rPr lang="fr-FR" sz="3400" b="1" i="0" strike="noStrike" cap="none" spc="0" baseline="0" dirty="0">
                <a:solidFill>
                  <a:srgbClr val="1F497D"/>
                </a:solidFill>
                <a:effectLst/>
                <a:latin typeface="Calibri"/>
                <a:ea typeface="Calibri" panose="020F0502020204030204"/>
                <a:cs typeface="Calibri"/>
              </a:rPr>
              <a:t>Résumé du Module 1</a:t>
            </a:r>
            <a:endParaRPr lang="en-GB" sz="3400" dirty="0">
              <a:latin typeface="Calibri"/>
              <a:cs typeface="MS PGothic" pitchFamily="34" charset="-128"/>
            </a:endParaRPr>
          </a:p>
        </p:txBody>
      </p:sp>
      <p:sp>
        <p:nvSpPr>
          <p:cNvPr id="2" name="Content Placeholder 1">
            <a:extLst>
              <a:ext uri="{FF2B5EF4-FFF2-40B4-BE49-F238E27FC236}">
                <a16:creationId xmlns:a16="http://schemas.microsoft.com/office/drawing/2014/main" id="{85E05404-6414-402D-A449-0D83EF10EB08}"/>
              </a:ext>
            </a:extLst>
          </p:cNvPr>
          <p:cNvSpPr>
            <a:spLocks noGrp="1"/>
          </p:cNvSpPr>
          <p:nvPr>
            <p:ph sz="quarter" idx="10"/>
          </p:nvPr>
        </p:nvSpPr>
        <p:spPr/>
        <p:txBody>
          <a:bodyPr>
            <a:normAutofit fontScale="92500"/>
          </a:bodyPr>
          <a:lstStyle/>
          <a:p>
            <a:pPr marL="0" lvl="1" indent="0" defTabSz="0">
              <a:lnSpc>
                <a:spcPct val="150000"/>
              </a:lnSpc>
              <a:spcBef>
                <a:spcPct val="0"/>
              </a:spcBef>
              <a:spcAft>
                <a:spcPct val="0"/>
              </a:spcAft>
              <a:buNone/>
            </a:pPr>
            <a:r>
              <a:rPr lang="fr-FR" sz="2200" b="1" i="0" strike="noStrike" cap="none" spc="-50" baseline="0" dirty="0">
                <a:solidFill>
                  <a:srgbClr val="000000"/>
                </a:solidFill>
                <a:effectLst/>
                <a:latin typeface="Calibri"/>
                <a:ea typeface="Calibri" panose="020F0502020204030204"/>
                <a:cs typeface="Calibri"/>
              </a:rPr>
              <a:t>Après avoir terminé le Module 1, les participants peuvent désormais :</a:t>
            </a:r>
          </a:p>
          <a:p>
            <a:pPr marL="365773" lvl="1" indent="-365773" defTabSz="0">
              <a:lnSpc>
                <a:spcPct val="150000"/>
              </a:lnSpc>
              <a:spcBef>
                <a:spcPct val="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Définir la PrEP orale et décrire la nécessité de la PrEP orale</a:t>
            </a:r>
            <a:endParaRPr lang="en-US" spc="-41" dirty="0">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Différencier la PrEP orale de la prophylaxie post-exposition (PEP) et du traitement antirétroviral (TAR)</a:t>
            </a:r>
            <a:endParaRPr lang="en-US" spc="-41" dirty="0">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Identifier les personnes présentant une probabilité élevée de contracter le VIH</a:t>
            </a:r>
            <a:endParaRPr lang="en-US" spc="-41" dirty="0">
              <a:cs typeface="Calibri"/>
            </a:endParaRPr>
          </a:p>
          <a:p>
            <a:pPr marL="365773" lvl="1" indent="-365773" defTabSz="0">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Identifier les populations clés (KP) pour la PrEP orale au niveau local</a:t>
            </a:r>
            <a:endParaRPr lang="en-US" spc="-41" dirty="0">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la relation entre l’efficacité de la PrEP orale et l’observance</a:t>
            </a:r>
            <a:endParaRPr lang="en-US" spc="-41" dirty="0">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Indiquer les principales raisons pour lesquelles la PrEP orale est nécessaire</a:t>
            </a:r>
            <a:endParaRPr lang="en-US" spc="-41" dirty="0">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Préciser les schémas de PrEP orale approuvés par l’Organisation mondiale de la Santé (OMS) </a:t>
            </a:r>
          </a:p>
          <a:p>
            <a:pPr marL="365773" lvl="1" indent="-365773" defTabSz="137166">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Identifier les préoccupations concernant la mise en œuvre de la PrEP orale.</a:t>
            </a:r>
            <a:endParaRPr lang="en-US" spc="-41" dirty="0">
              <a:cs typeface="Calibri"/>
            </a:endParaRPr>
          </a:p>
          <a:p>
            <a:pPr marL="365773" lvl="1" indent="-365773" defTabSz="137166">
              <a:lnSpc>
                <a:spcPct val="100000"/>
              </a:lnSpc>
              <a:spcBef>
                <a:spcPts val="1200"/>
              </a:spcBef>
              <a:spcAft>
                <a:spcPct val="0"/>
              </a:spcAft>
              <a:buFont typeface="Arial" panose="020B0604020202020204" pitchFamily="34" charset="0"/>
              <a:buChar char="•"/>
            </a:pPr>
            <a:r>
              <a:rPr lang="fr-FR" sz="2200" b="0" i="0" strike="noStrike" cap="none" spc="-41" baseline="0" dirty="0">
                <a:solidFill>
                  <a:srgbClr val="000000"/>
                </a:solidFill>
                <a:effectLst/>
                <a:latin typeface="Calibri"/>
                <a:ea typeface="Calibri" panose="020F0502020204030204"/>
                <a:cs typeface="Calibri"/>
              </a:rPr>
              <a:t>Expliquer les risques et les bénéfices de la PrEP orale.</a:t>
            </a:r>
          </a:p>
          <a:p>
            <a:pPr marL="365773" lvl="1" indent="-365773" defTabSz="137166">
              <a:lnSpc>
                <a:spcPct val="150000"/>
              </a:lnSpc>
              <a:spcBef>
                <a:spcPct val="0"/>
              </a:spcBef>
              <a:spcAft>
                <a:spcPct val="0"/>
              </a:spcAft>
              <a:buFont typeface="Arial" panose="020B0604020202020204" pitchFamily="34" charset="0"/>
              <a:buChar char="•"/>
            </a:pPr>
            <a:endParaRPr lang="en-US" sz="2800" spc="-41" dirty="0"/>
          </a:p>
        </p:txBody>
      </p:sp>
      <p:pic>
        <p:nvPicPr>
          <p:cNvPr id="5" name="Graphic 4" descr="Classroom">
            <a:extLst>
              <a:ext uri="{FF2B5EF4-FFF2-40B4-BE49-F238E27FC236}">
                <a16:creationId xmlns:a16="http://schemas.microsoft.com/office/drawing/2014/main" id="{22569A93-60AD-4821-B683-1ABCD583A9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907164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8A0-F619-4C70-A547-B7D5FC9351AA}"/>
              </a:ext>
            </a:extLst>
          </p:cNvPr>
          <p:cNvSpPr>
            <a:spLocks noGrp="1"/>
          </p:cNvSpPr>
          <p:nvPr>
            <p:ph type="title"/>
          </p:nvPr>
        </p:nvSpPr>
        <p:spPr>
          <a:xfrm>
            <a:off x="8153401" y="317500"/>
            <a:ext cx="3428999" cy="858837"/>
          </a:xfrm>
          <a:solidFill>
            <a:schemeClr val="bg1"/>
          </a:solidFill>
        </p:spPr>
        <p:txBody>
          <a:bodyPr/>
          <a:lstStyle/>
          <a:p>
            <a:pPr algn="ctr"/>
            <a:r>
              <a:rPr lang="fr-FR" sz="3400" b="1" i="0" strike="noStrike" cap="none" spc="0" baseline="0" dirty="0">
                <a:solidFill>
                  <a:srgbClr val="1F497D"/>
                </a:solidFill>
                <a:effectLst/>
                <a:latin typeface="Calibri"/>
                <a:ea typeface="Calibri" panose="020F0502020204030204"/>
                <a:cs typeface="Calibri"/>
              </a:rPr>
              <a:t>Module 2</a:t>
            </a:r>
          </a:p>
        </p:txBody>
      </p:sp>
      <p:sp>
        <p:nvSpPr>
          <p:cNvPr id="58" name="Pentagon 8">
            <a:extLst>
              <a:ext uri="{FF2B5EF4-FFF2-40B4-BE49-F238E27FC236}">
                <a16:creationId xmlns:a16="http://schemas.microsoft.com/office/drawing/2014/main" id="{42410F77-5DB7-4D80-A6A3-A931F89F72E8}"/>
              </a:ext>
            </a:extLst>
          </p:cNvPr>
          <p:cNvSpPr/>
          <p:nvPr/>
        </p:nvSpPr>
        <p:spPr>
          <a:xfrm>
            <a:off x="1681258" y="399374"/>
            <a:ext cx="4308066" cy="709277"/>
          </a:xfrm>
          <a:prstGeom prst="homePlate">
            <a:avLst/>
          </a:prstGeom>
          <a:solidFill>
            <a:schemeClr val="accent2"/>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Principes de base de la PrEP orale</a:t>
            </a:r>
          </a:p>
        </p:txBody>
      </p:sp>
      <p:sp>
        <p:nvSpPr>
          <p:cNvPr id="59" name="Pentagon 9">
            <a:extLst>
              <a:ext uri="{FF2B5EF4-FFF2-40B4-BE49-F238E27FC236}">
                <a16:creationId xmlns:a16="http://schemas.microsoft.com/office/drawing/2014/main" id="{D6EC5C88-3B8A-4FD1-8A05-D7892A617DC3}"/>
              </a:ext>
            </a:extLst>
          </p:cNvPr>
          <p:cNvSpPr/>
          <p:nvPr/>
        </p:nvSpPr>
        <p:spPr>
          <a:xfrm>
            <a:off x="1681255" y="1204912"/>
            <a:ext cx="4963385" cy="743147"/>
          </a:xfrm>
          <a:prstGeom prst="homePlate">
            <a:avLst/>
          </a:prstGeom>
          <a:solidFill>
            <a:schemeClr val="accent6"/>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Évaluation de l’éligibilité à la PrEP orale</a:t>
            </a:r>
          </a:p>
        </p:txBody>
      </p:sp>
      <p:sp>
        <p:nvSpPr>
          <p:cNvPr id="60" name="Pentagon 10">
            <a:extLst>
              <a:ext uri="{FF2B5EF4-FFF2-40B4-BE49-F238E27FC236}">
                <a16:creationId xmlns:a16="http://schemas.microsoft.com/office/drawing/2014/main" id="{66BF645E-BD1F-4863-AC2C-3477298C3654}"/>
              </a:ext>
            </a:extLst>
          </p:cNvPr>
          <p:cNvSpPr/>
          <p:nvPr/>
        </p:nvSpPr>
        <p:spPr>
          <a:xfrm>
            <a:off x="1681259" y="2090236"/>
            <a:ext cx="5694901" cy="640080"/>
          </a:xfrm>
          <a:prstGeom prst="homePlate">
            <a:avLst/>
          </a:prstGeom>
          <a:solidFill>
            <a:srgbClr val="FF6699"/>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Visites initiales et de suivi de la PrEP orale</a:t>
            </a:r>
          </a:p>
        </p:txBody>
      </p:sp>
      <p:sp>
        <p:nvSpPr>
          <p:cNvPr id="65" name="TextBox 64">
            <a:extLst>
              <a:ext uri="{FF2B5EF4-FFF2-40B4-BE49-F238E27FC236}">
                <a16:creationId xmlns:a16="http://schemas.microsoft.com/office/drawing/2014/main" id="{19A2666B-2884-4D31-97BB-B9E7E14D9909}"/>
              </a:ext>
            </a:extLst>
          </p:cNvPr>
          <p:cNvSpPr txBox="1"/>
          <p:nvPr/>
        </p:nvSpPr>
        <p:spPr>
          <a:xfrm>
            <a:off x="1104911" y="399374"/>
            <a:ext cx="462078" cy="461665"/>
          </a:xfrm>
          <a:prstGeom prst="rect">
            <a:avLst/>
          </a:prstGeom>
          <a:noFill/>
        </p:spPr>
        <p:txBody>
          <a:bodyPr wrap="square" rtlCol="0">
            <a:spAutoFit/>
          </a:bodyPr>
          <a:lstStyle/>
          <a:p>
            <a:pPr defTabSz="457216">
              <a:defRPr/>
            </a:pPr>
            <a:r>
              <a:rPr lang="fr-FR" sz="2400" b="1" i="0" strike="noStrike" cap="none" spc="0" baseline="0" dirty="0">
                <a:solidFill>
                  <a:srgbClr val="C0504D"/>
                </a:solidFill>
                <a:effectLst/>
                <a:latin typeface="Arial Narrow"/>
                <a:ea typeface="Arial Narrow"/>
                <a:cs typeface="Arial Narrow"/>
              </a:rPr>
              <a:t>1</a:t>
            </a:r>
          </a:p>
        </p:txBody>
      </p:sp>
      <p:sp>
        <p:nvSpPr>
          <p:cNvPr id="66" name="TextBox 65">
            <a:extLst>
              <a:ext uri="{FF2B5EF4-FFF2-40B4-BE49-F238E27FC236}">
                <a16:creationId xmlns:a16="http://schemas.microsoft.com/office/drawing/2014/main" id="{59C2BF8D-1480-46F2-9029-F595430258B8}"/>
              </a:ext>
            </a:extLst>
          </p:cNvPr>
          <p:cNvSpPr txBox="1"/>
          <p:nvPr/>
        </p:nvSpPr>
        <p:spPr>
          <a:xfrm>
            <a:off x="1117608" y="1189368"/>
            <a:ext cx="462078" cy="461665"/>
          </a:xfrm>
          <a:prstGeom prst="rect">
            <a:avLst/>
          </a:prstGeom>
          <a:noFill/>
        </p:spPr>
        <p:txBody>
          <a:bodyPr wrap="square" rtlCol="0">
            <a:spAutoFit/>
          </a:bodyPr>
          <a:lstStyle/>
          <a:p>
            <a:pPr defTabSz="457216">
              <a:defRPr/>
            </a:pPr>
            <a:r>
              <a:rPr lang="fr-FR" sz="2400" b="1" i="0" strike="noStrike" cap="none" spc="0" baseline="0" dirty="0">
                <a:solidFill>
                  <a:srgbClr val="F79646"/>
                </a:solidFill>
                <a:effectLst/>
                <a:latin typeface="Arial Narrow"/>
                <a:ea typeface="Arial Narrow"/>
                <a:cs typeface="Arial Narrow"/>
              </a:rPr>
              <a:t>2</a:t>
            </a:r>
          </a:p>
        </p:txBody>
      </p:sp>
      <p:sp>
        <p:nvSpPr>
          <p:cNvPr id="67" name="TextBox 66">
            <a:extLst>
              <a:ext uri="{FF2B5EF4-FFF2-40B4-BE49-F238E27FC236}">
                <a16:creationId xmlns:a16="http://schemas.microsoft.com/office/drawing/2014/main" id="{E22FDC47-21BE-49F9-ABBF-B43F9D45F4BB}"/>
              </a:ext>
            </a:extLst>
          </p:cNvPr>
          <p:cNvSpPr txBox="1"/>
          <p:nvPr/>
        </p:nvSpPr>
        <p:spPr>
          <a:xfrm>
            <a:off x="1104915" y="1996949"/>
            <a:ext cx="462078" cy="461665"/>
          </a:xfrm>
          <a:prstGeom prst="rect">
            <a:avLst/>
          </a:prstGeom>
          <a:noFill/>
        </p:spPr>
        <p:txBody>
          <a:bodyPr wrap="square" rtlCol="0">
            <a:spAutoFit/>
          </a:bodyPr>
          <a:lstStyle/>
          <a:p>
            <a:pPr defTabSz="457216">
              <a:defRPr/>
            </a:pPr>
            <a:r>
              <a:rPr lang="fr-FR" sz="2400" b="1" i="0" strike="noStrike" cap="none" spc="0" baseline="0" dirty="0">
                <a:solidFill>
                  <a:srgbClr val="FF6699"/>
                </a:solidFill>
                <a:effectLst/>
                <a:latin typeface="Arial Narrow"/>
                <a:ea typeface="Arial Narrow"/>
                <a:cs typeface="Arial Narrow"/>
              </a:rPr>
              <a:t>3</a:t>
            </a:r>
          </a:p>
        </p:txBody>
      </p:sp>
      <p:sp>
        <p:nvSpPr>
          <p:cNvPr id="68" name="TextBox 67">
            <a:extLst>
              <a:ext uri="{FF2B5EF4-FFF2-40B4-BE49-F238E27FC236}">
                <a16:creationId xmlns:a16="http://schemas.microsoft.com/office/drawing/2014/main" id="{910878B9-6D3D-4142-AB39-277D7F344D7C}"/>
              </a:ext>
            </a:extLst>
          </p:cNvPr>
          <p:cNvSpPr txBox="1"/>
          <p:nvPr/>
        </p:nvSpPr>
        <p:spPr>
          <a:xfrm>
            <a:off x="1117615" y="2888753"/>
            <a:ext cx="462078" cy="461665"/>
          </a:xfrm>
          <a:prstGeom prst="rect">
            <a:avLst/>
          </a:prstGeom>
          <a:noFill/>
        </p:spPr>
        <p:txBody>
          <a:bodyPr wrap="square" rtlCol="0">
            <a:spAutoFit/>
          </a:bodyPr>
          <a:lstStyle/>
          <a:p>
            <a:pPr defTabSz="457216">
              <a:defRPr/>
            </a:pPr>
            <a:r>
              <a:rPr lang="fr-FR" sz="2400" b="1" i="0" strike="noStrike" cap="none" spc="0" baseline="0" dirty="0">
                <a:solidFill>
                  <a:srgbClr val="9BBB59"/>
                </a:solidFill>
                <a:effectLst/>
                <a:latin typeface="Arial Narrow"/>
                <a:ea typeface="Arial Narrow"/>
                <a:cs typeface="Arial Narrow"/>
              </a:rPr>
              <a:t>4</a:t>
            </a:r>
          </a:p>
        </p:txBody>
      </p:sp>
      <p:sp>
        <p:nvSpPr>
          <p:cNvPr id="70" name="Pentagon 11">
            <a:extLst>
              <a:ext uri="{FF2B5EF4-FFF2-40B4-BE49-F238E27FC236}">
                <a16:creationId xmlns:a16="http://schemas.microsoft.com/office/drawing/2014/main" id="{DEEF906A-665D-4D29-B0F7-F576962AEE9E}"/>
              </a:ext>
            </a:extLst>
          </p:cNvPr>
          <p:cNvSpPr/>
          <p:nvPr/>
        </p:nvSpPr>
        <p:spPr>
          <a:xfrm>
            <a:off x="1681257" y="2901068"/>
            <a:ext cx="6472146" cy="89214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Suivi et gestion de l’utilisation de la PrEP orale : créatinine, séroconversion et stigmatisation </a:t>
            </a:r>
          </a:p>
        </p:txBody>
      </p:sp>
      <p:sp>
        <p:nvSpPr>
          <p:cNvPr id="71" name="Pentagon 9">
            <a:extLst>
              <a:ext uri="{FF2B5EF4-FFF2-40B4-BE49-F238E27FC236}">
                <a16:creationId xmlns:a16="http://schemas.microsoft.com/office/drawing/2014/main" id="{953E3954-233D-4222-B702-4A3A1140C442}"/>
              </a:ext>
            </a:extLst>
          </p:cNvPr>
          <p:cNvSpPr/>
          <p:nvPr/>
        </p:nvSpPr>
        <p:spPr>
          <a:xfrm>
            <a:off x="1678663" y="3963964"/>
            <a:ext cx="7282457" cy="640080"/>
          </a:xfrm>
          <a:prstGeom prst="homePlate">
            <a:avLst/>
          </a:prstGeom>
          <a:solidFill>
            <a:schemeClr val="accent1"/>
          </a:solidFill>
          <a:ln w="57150" cap="flat" cmpd="sng" algn="ctr">
            <a:noFill/>
            <a:prstDash val="solid"/>
          </a:ln>
          <a:effectLst/>
        </p:spPr>
        <p:txBody>
          <a:bodyPr lIns="182880" tIns="45721" bIns="45721" rtlCol="0" anchor="ctr"/>
          <a:lstStyle/>
          <a:p>
            <a:pPr defTabSz="457216">
              <a:lnSpc>
                <a:spcPct val="90000"/>
              </a:lnSpc>
              <a:defRPr/>
            </a:pPr>
            <a:r>
              <a:rPr lang="fr-FR" sz="2400" b="1" i="0" strike="noStrike" cap="none" spc="0" baseline="0" dirty="0">
                <a:solidFill>
                  <a:srgbClr val="FFFFFF"/>
                </a:solidFill>
                <a:effectLst/>
                <a:latin typeface="Arial Narrow"/>
                <a:ea typeface="Arial Narrow"/>
                <a:cs typeface="Arial Narrow"/>
              </a:rPr>
              <a:t>PrEP à la demande (ED-PrEP)</a:t>
            </a:r>
          </a:p>
        </p:txBody>
      </p:sp>
      <p:sp>
        <p:nvSpPr>
          <p:cNvPr id="74" name="TextBox 73">
            <a:extLst>
              <a:ext uri="{FF2B5EF4-FFF2-40B4-BE49-F238E27FC236}">
                <a16:creationId xmlns:a16="http://schemas.microsoft.com/office/drawing/2014/main" id="{E9C19564-709B-49ED-8026-19D98A70C626}"/>
              </a:ext>
            </a:extLst>
          </p:cNvPr>
          <p:cNvSpPr txBox="1"/>
          <p:nvPr/>
        </p:nvSpPr>
        <p:spPr>
          <a:xfrm>
            <a:off x="1104911" y="3863854"/>
            <a:ext cx="573755" cy="461665"/>
          </a:xfrm>
          <a:prstGeom prst="rect">
            <a:avLst/>
          </a:prstGeom>
          <a:noFill/>
        </p:spPr>
        <p:txBody>
          <a:bodyPr wrap="square" rtlCol="0">
            <a:spAutoFit/>
          </a:bodyPr>
          <a:lstStyle/>
          <a:p>
            <a:pPr defTabSz="457216">
              <a:defRPr/>
            </a:pPr>
            <a:r>
              <a:rPr lang="fr-FR" sz="2400" b="1" i="0" strike="noStrike" cap="none" spc="0" baseline="0" dirty="0">
                <a:solidFill>
                  <a:srgbClr val="4F81BD"/>
                </a:solidFill>
                <a:effectLst/>
                <a:latin typeface="Arial Narrow"/>
                <a:ea typeface="Arial Narrow"/>
                <a:cs typeface="Arial Narrow"/>
              </a:rPr>
              <a:t>5</a:t>
            </a:r>
          </a:p>
        </p:txBody>
      </p:sp>
      <p:sp>
        <p:nvSpPr>
          <p:cNvPr id="18" name="Pentagon 9">
            <a:extLst>
              <a:ext uri="{FF2B5EF4-FFF2-40B4-BE49-F238E27FC236}">
                <a16:creationId xmlns:a16="http://schemas.microsoft.com/office/drawing/2014/main" id="{8059EDEA-2FE3-4CF9-8EDA-BE5D1628C303}"/>
              </a:ext>
            </a:extLst>
          </p:cNvPr>
          <p:cNvSpPr/>
          <p:nvPr/>
        </p:nvSpPr>
        <p:spPr>
          <a:xfrm>
            <a:off x="1678666" y="4774796"/>
            <a:ext cx="7968258" cy="640080"/>
          </a:xfrm>
          <a:prstGeom prst="homePlate">
            <a:avLst/>
          </a:prstGeom>
          <a:solidFill>
            <a:schemeClr val="accent4"/>
          </a:solidFill>
          <a:ln w="57150" cap="flat" cmpd="sng" algn="ctr">
            <a:noFill/>
            <a:prstDash val="solid"/>
          </a:ln>
          <a:effectLst/>
        </p:spPr>
        <p:txBody>
          <a:bodyPr lIns="182880" tIns="45721" bIns="45721" rtlCol="0" anchor="ctr"/>
          <a:lstStyle/>
          <a:p>
            <a:pPr>
              <a:lnSpc>
                <a:spcPct val="90000"/>
              </a:lnSpc>
              <a:defRPr/>
            </a:pPr>
            <a:r>
              <a:rPr lang="fr-FR" sz="2400" b="1" i="0" strike="noStrike" cap="none" spc="0" baseline="0" dirty="0">
                <a:solidFill>
                  <a:srgbClr val="FFFFFF"/>
                </a:solidFill>
                <a:effectLst/>
                <a:latin typeface="Arial Narrow"/>
                <a:ea typeface="Arial Narrow"/>
                <a:cs typeface="Arial Narrow"/>
              </a:rPr>
              <a:t>Outils de suivi et d’évaluation de la PrEP orale</a:t>
            </a:r>
          </a:p>
        </p:txBody>
      </p:sp>
      <p:sp>
        <p:nvSpPr>
          <p:cNvPr id="20" name="TextBox 19">
            <a:extLst>
              <a:ext uri="{FF2B5EF4-FFF2-40B4-BE49-F238E27FC236}">
                <a16:creationId xmlns:a16="http://schemas.microsoft.com/office/drawing/2014/main" id="{9715E7DF-104C-4893-8C43-FEE0E048A74B}"/>
              </a:ext>
            </a:extLst>
          </p:cNvPr>
          <p:cNvSpPr txBox="1"/>
          <p:nvPr/>
        </p:nvSpPr>
        <p:spPr>
          <a:xfrm>
            <a:off x="1104911" y="4689027"/>
            <a:ext cx="573755" cy="461665"/>
          </a:xfrm>
          <a:prstGeom prst="rect">
            <a:avLst/>
          </a:prstGeom>
          <a:noFill/>
        </p:spPr>
        <p:txBody>
          <a:bodyPr wrap="square" rtlCol="0">
            <a:spAutoFit/>
          </a:bodyPr>
          <a:lstStyle/>
          <a:p>
            <a:pPr defTabSz="457216">
              <a:defRPr/>
            </a:pPr>
            <a:r>
              <a:rPr lang="fr-FR" sz="2400" b="1" i="0" strike="noStrike" cap="none" spc="0" baseline="0" dirty="0">
                <a:solidFill>
                  <a:srgbClr val="8064A2"/>
                </a:solidFill>
                <a:effectLst/>
                <a:latin typeface="Arial Narrow"/>
                <a:ea typeface="Arial Narrow"/>
                <a:cs typeface="Arial Narrow"/>
              </a:rPr>
              <a:t>6</a:t>
            </a:r>
          </a:p>
        </p:txBody>
      </p:sp>
      <p:sp>
        <p:nvSpPr>
          <p:cNvPr id="21" name="Pentagon 9">
            <a:extLst>
              <a:ext uri="{FF2B5EF4-FFF2-40B4-BE49-F238E27FC236}">
                <a16:creationId xmlns:a16="http://schemas.microsoft.com/office/drawing/2014/main" id="{A4ED0C09-BCFE-4E60-BC7A-96B433863664}"/>
              </a:ext>
            </a:extLst>
          </p:cNvPr>
          <p:cNvSpPr/>
          <p:nvPr/>
        </p:nvSpPr>
        <p:spPr>
          <a:xfrm>
            <a:off x="1678665" y="5585627"/>
            <a:ext cx="8643506" cy="640080"/>
          </a:xfrm>
          <a:prstGeom prst="homePlate">
            <a:avLst/>
          </a:prstGeom>
          <a:solidFill>
            <a:schemeClr val="bg1">
              <a:lumMod val="65000"/>
            </a:schemeClr>
          </a:solidFill>
          <a:ln w="57150" cap="flat" cmpd="sng" algn="ctr">
            <a:noFill/>
            <a:prstDash val="solid"/>
          </a:ln>
          <a:effectLst/>
        </p:spPr>
        <p:txBody>
          <a:bodyPr lIns="182880" tIns="45721" bIns="45721" rtlCol="0" anchor="ctr"/>
          <a:lstStyle/>
          <a:p>
            <a:pPr defTabSz="457216">
              <a:defRPr/>
            </a:pPr>
            <a:r>
              <a:rPr lang="fr-FR" sz="2400" b="1" i="0" strike="noStrike" cap="none" spc="0" baseline="0" dirty="0">
                <a:solidFill>
                  <a:srgbClr val="FFFFFF"/>
                </a:solidFill>
                <a:effectLst/>
                <a:latin typeface="Arial Narrow"/>
                <a:ea typeface="Arial Narrow"/>
                <a:cs typeface="Arial Narrow"/>
              </a:rPr>
              <a:t>Évaluation et ressources</a:t>
            </a:r>
          </a:p>
        </p:txBody>
      </p:sp>
      <p:sp>
        <p:nvSpPr>
          <p:cNvPr id="23" name="TextBox 22">
            <a:extLst>
              <a:ext uri="{FF2B5EF4-FFF2-40B4-BE49-F238E27FC236}">
                <a16:creationId xmlns:a16="http://schemas.microsoft.com/office/drawing/2014/main" id="{8C598F08-A1A6-4283-B031-C1754B1FC93F}"/>
              </a:ext>
            </a:extLst>
          </p:cNvPr>
          <p:cNvSpPr txBox="1"/>
          <p:nvPr/>
        </p:nvSpPr>
        <p:spPr>
          <a:xfrm>
            <a:off x="1104911" y="5514202"/>
            <a:ext cx="573755" cy="461665"/>
          </a:xfrm>
          <a:prstGeom prst="rect">
            <a:avLst/>
          </a:prstGeom>
          <a:noFill/>
        </p:spPr>
        <p:txBody>
          <a:bodyPr wrap="square" rtlCol="0">
            <a:spAutoFit/>
          </a:bodyPr>
          <a:lstStyle/>
          <a:p>
            <a:pPr defTabSz="457216">
              <a:defRPr/>
            </a:pPr>
            <a:r>
              <a:rPr lang="fr-FR" sz="2400" b="1" i="0" strike="noStrike" cap="none" spc="0" baseline="0" dirty="0">
                <a:solidFill>
                  <a:srgbClr val="A6A6A6"/>
                </a:solidFill>
                <a:effectLst/>
                <a:latin typeface="Arial Narrow"/>
                <a:ea typeface="Arial Narrow"/>
                <a:cs typeface="Arial Narrow"/>
              </a:rPr>
              <a:t>7</a:t>
            </a:r>
          </a:p>
        </p:txBody>
      </p:sp>
      <p:sp>
        <p:nvSpPr>
          <p:cNvPr id="17" name="Google Shape;361;p32">
            <a:extLst>
              <a:ext uri="{FF2B5EF4-FFF2-40B4-BE49-F238E27FC236}">
                <a16:creationId xmlns:a16="http://schemas.microsoft.com/office/drawing/2014/main" id="{2010F501-C8EF-4071-8222-1D598AE1CEBC}"/>
              </a:ext>
            </a:extLst>
          </p:cNvPr>
          <p:cNvSpPr/>
          <p:nvPr/>
        </p:nvSpPr>
        <p:spPr>
          <a:xfrm>
            <a:off x="1104911" y="1146082"/>
            <a:ext cx="5694900" cy="892200"/>
          </a:xfrm>
          <a:prstGeom prst="roundRect">
            <a:avLst>
              <a:gd name="adj" fmla="val 16667"/>
            </a:avLst>
          </a:prstGeom>
          <a:noFill/>
          <a:ln w="38100" cap="flat" cmpd="sng">
            <a:solidFill>
              <a:srgbClr val="134F5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p>
        </p:txBody>
      </p:sp>
    </p:spTree>
    <p:extLst>
      <p:ext uri="{BB962C8B-B14F-4D97-AF65-F5344CB8AC3E}">
        <p14:creationId xmlns:p14="http://schemas.microsoft.com/office/powerpoint/2010/main" val="1763264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1563" y="317500"/>
            <a:ext cx="10412084"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Objectifs d’apprentissage du Module 2</a:t>
            </a:r>
          </a:p>
        </p:txBody>
      </p:sp>
      <p:sp>
        <p:nvSpPr>
          <p:cNvPr id="6" name="Content Placeholder 2"/>
          <p:cNvSpPr>
            <a:spLocks noGrp="1"/>
          </p:cNvSpPr>
          <p:nvPr>
            <p:ph sz="quarter" idx="4294967295"/>
          </p:nvPr>
        </p:nvSpPr>
        <p:spPr>
          <a:xfrm>
            <a:off x="609601" y="1587500"/>
            <a:ext cx="10417445" cy="4889500"/>
          </a:xfrm>
        </p:spPr>
        <p:txBody>
          <a:bodyPr>
            <a:noAutofit/>
          </a:bodyPr>
          <a:lstStyle/>
          <a:p>
            <a:pPr marL="457216" indent="0">
              <a:lnSpc>
                <a:spcPts val="2601"/>
              </a:lnSpc>
              <a:spcBef>
                <a:spcPts val="1801"/>
              </a:spcBef>
              <a:spcAft>
                <a:spcPts val="500"/>
              </a:spcAft>
              <a:buNone/>
            </a:pPr>
            <a:r>
              <a:rPr lang="fr-FR" sz="2600" b="1" i="0" strike="noStrike" cap="none" spc="-50" baseline="0" dirty="0">
                <a:solidFill>
                  <a:srgbClr val="000000"/>
                </a:solidFill>
                <a:effectLst/>
                <a:latin typeface="Calibri"/>
                <a:ea typeface="Calibri" panose="020F0502020204030204"/>
                <a:cs typeface="Calibri"/>
              </a:rPr>
              <a:t>Après avoir terminé le Module 2, les participants seront en mesure de :</a:t>
            </a:r>
            <a:endParaRPr lang="en-US" sz="2600" b="1" dirty="0">
              <a:cs typeface="Calibri"/>
            </a:endParaRP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600" b="0" i="0" strike="noStrike" cap="none" spc="0" baseline="0" dirty="0">
                <a:solidFill>
                  <a:srgbClr val="000000"/>
                </a:solidFill>
                <a:effectLst/>
                <a:latin typeface="Calibri"/>
                <a:ea typeface="Calibri" panose="020F0502020204030204"/>
                <a:cs typeface="Calibri"/>
              </a:rPr>
              <a:t>Citer les principaux critères d’utilisation de la PrEP orale</a:t>
            </a: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600" b="0" i="0" strike="noStrike" cap="none" spc="0" baseline="0" dirty="0">
                <a:solidFill>
                  <a:srgbClr val="000000"/>
                </a:solidFill>
                <a:effectLst/>
                <a:latin typeface="Calibri"/>
                <a:ea typeface="Calibri" panose="020F0502020204030204"/>
                <a:cs typeface="Calibri"/>
              </a:rPr>
              <a:t>Expliquer comment évaluer l’indication PEP et le risque d’IAH</a:t>
            </a: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600" b="0" i="0" strike="noStrike" cap="none" spc="0" baseline="0" dirty="0">
                <a:solidFill>
                  <a:srgbClr val="000000"/>
                </a:solidFill>
                <a:effectLst/>
                <a:latin typeface="Calibri"/>
                <a:ea typeface="Calibri" panose="020F0502020204030204"/>
                <a:cs typeface="Calibri"/>
              </a:rPr>
              <a:t>Identifier les clients qui pourraient bénéficier de la PrEP en raison de leur probabilité élevée de contracter le VIH</a:t>
            </a: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600" b="0" i="0" strike="noStrike" cap="none" spc="0" baseline="0" dirty="0">
                <a:solidFill>
                  <a:srgbClr val="000000"/>
                </a:solidFill>
                <a:effectLst/>
                <a:latin typeface="Calibri"/>
                <a:ea typeface="Calibri" panose="020F0502020204030204"/>
                <a:cs typeface="Calibri"/>
              </a:rPr>
              <a:t>Citer les contre-indications de la PrEP orale</a:t>
            </a: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600" b="0" i="0" strike="noStrike" cap="none" spc="0" baseline="0" dirty="0">
                <a:solidFill>
                  <a:srgbClr val="000000"/>
                </a:solidFill>
                <a:effectLst/>
                <a:latin typeface="Calibri"/>
                <a:ea typeface="Calibri" panose="020F0502020204030204"/>
                <a:cs typeface="Calibri"/>
              </a:rPr>
              <a:t>Élaborer des questions pour encourager la conversation sur les expositions potentielles d’un client au VIH</a:t>
            </a:r>
          </a:p>
          <a:p>
            <a:pPr marL="628675" lvl="1" indent="-171456">
              <a:lnSpc>
                <a:spcPct val="107000"/>
              </a:lnSpc>
              <a:spcBef>
                <a:spcPct val="0"/>
              </a:spcBef>
              <a:spcAft>
                <a:spcPts val="800"/>
              </a:spcAft>
              <a:buFont typeface="Arial" panose="020B0604020202020204" pitchFamily="34" charset="0"/>
              <a:buChar char="•"/>
              <a:tabLst>
                <a:tab pos="914435" algn="l"/>
              </a:tabLst>
            </a:pPr>
            <a:r>
              <a:rPr lang="fr-FR" sz="2800" b="0" i="0" strike="noStrike" cap="none" spc="0" baseline="0" dirty="0">
                <a:solidFill>
                  <a:srgbClr val="000000"/>
                </a:solidFill>
                <a:effectLst/>
                <a:latin typeface="Calibri"/>
                <a:ea typeface="Calibri" panose="020F0502020204030204"/>
                <a:cs typeface="Calibri"/>
              </a:rPr>
              <a:t>Utiliser le formulaire standard pour sélectionner les clients selon les critères d’utilisation de PrEP orale</a:t>
            </a:r>
          </a:p>
        </p:txBody>
      </p:sp>
      <p:pic>
        <p:nvPicPr>
          <p:cNvPr id="7" name="Graphic 6" descr="Classroom">
            <a:extLst>
              <a:ext uri="{FF2B5EF4-FFF2-40B4-BE49-F238E27FC236}">
                <a16:creationId xmlns:a16="http://schemas.microsoft.com/office/drawing/2014/main" id="{57C291D0-1F62-4B96-861D-60FA660AE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305" y="116058"/>
            <a:ext cx="1520672" cy="1520672"/>
          </a:xfrm>
          <a:prstGeom prst="rect">
            <a:avLst/>
          </a:prstGeom>
        </p:spPr>
      </p:pic>
    </p:spTree>
    <p:extLst>
      <p:ext uri="{BB962C8B-B14F-4D97-AF65-F5344CB8AC3E}">
        <p14:creationId xmlns:p14="http://schemas.microsoft.com/office/powerpoint/2010/main" val="25084562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D01C-A41F-4336-AE43-5D2C58725DC3}"/>
              </a:ext>
            </a:extLst>
          </p:cNvPr>
          <p:cNvSpPr>
            <a:spLocks noGrp="1"/>
          </p:cNvSpPr>
          <p:nvPr>
            <p:ph type="title"/>
          </p:nvPr>
        </p:nvSpPr>
        <p:spPr/>
        <p:txBody>
          <a:bodyPr>
            <a:noAutofit/>
          </a:bodyPr>
          <a:lstStyle/>
          <a:p>
            <a:r>
              <a:rPr lang="fr-FR" sz="3400" b="1" i="0" strike="noStrike" cap="none" spc="0" baseline="0" dirty="0">
                <a:solidFill>
                  <a:srgbClr val="1F497D"/>
                </a:solidFill>
                <a:effectLst/>
                <a:latin typeface="Calibri"/>
                <a:ea typeface="Calibri" panose="020F0502020204030204"/>
                <a:cs typeface="Calibri"/>
              </a:rPr>
              <a:t>Établir un lien avec le client est essentiel !</a:t>
            </a:r>
            <a:endParaRPr lang="x-none" sz="3400">
              <a:latin typeface="Calibri"/>
              <a:cs typeface="Calibri"/>
            </a:endParaRPr>
          </a:p>
        </p:txBody>
      </p:sp>
      <p:sp>
        <p:nvSpPr>
          <p:cNvPr id="3" name="Content Placeholder 2">
            <a:extLst>
              <a:ext uri="{FF2B5EF4-FFF2-40B4-BE49-F238E27FC236}">
                <a16:creationId xmlns:a16="http://schemas.microsoft.com/office/drawing/2014/main" id="{960852A4-F7D1-4C63-A3E1-5FDA20C65DB3}"/>
              </a:ext>
            </a:extLst>
          </p:cNvPr>
          <p:cNvSpPr>
            <a:spLocks noGrp="1"/>
          </p:cNvSpPr>
          <p:nvPr>
            <p:ph sz="quarter" idx="10"/>
          </p:nvPr>
        </p:nvSpPr>
        <p:spPr/>
        <p:txBody>
          <a:bodyPr>
            <a:normAutofit/>
          </a:bodyPr>
          <a:lstStyle/>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Présentez-vous</a:t>
            </a:r>
          </a:p>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Demandez au client comment il préfère être appelé</a:t>
            </a:r>
          </a:p>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Soyez sensible, inclusif, sans jugement et solidaire</a:t>
            </a:r>
          </a:p>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Formulez les questions en fonction du comportement des personnes plutôt que de leur identité</a:t>
            </a:r>
          </a:p>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Commencez par des questions et des demandes ouvertes, puis précisez-les si nécessaire</a:t>
            </a:r>
          </a:p>
          <a:p>
            <a:pPr marL="1123040" lvl="1" indent="-457216">
              <a:lnSpc>
                <a:spcPct val="110000"/>
              </a:lnSpc>
              <a:spcBef>
                <a:spcPct val="0"/>
              </a:spcBef>
            </a:pPr>
            <a:r>
              <a:rPr lang="fr-FR" sz="2000" b="0" i="0" strike="noStrike" cap="none" spc="0" baseline="0" dirty="0">
                <a:solidFill>
                  <a:srgbClr val="000000"/>
                </a:solidFill>
                <a:effectLst/>
                <a:latin typeface="Calibri"/>
                <a:ea typeface="Calibri" panose="020F0502020204030204"/>
                <a:cs typeface="Calibri"/>
              </a:rPr>
              <a:t>Au lieu de commencer par « Au cours des six derniers mois, avez-vous eu des rapports sexuels vaginaux ou anaux sans préservatif ? » commencez par « Parlez-moi de votre vie sexuelle ».</a:t>
            </a:r>
          </a:p>
          <a:p>
            <a:pPr marL="822992" indent="-457216">
              <a:lnSpc>
                <a:spcPct val="110000"/>
              </a:lnSpc>
              <a:spcBef>
                <a:spcPct val="0"/>
              </a:spcBef>
            </a:pPr>
            <a:r>
              <a:rPr lang="fr-FR" sz="2400" b="0" i="0" strike="noStrike" cap="none" spc="0" baseline="0" dirty="0">
                <a:solidFill>
                  <a:srgbClr val="000000"/>
                </a:solidFill>
                <a:effectLst/>
                <a:latin typeface="Calibri"/>
                <a:ea typeface="Calibri" panose="020F0502020204030204"/>
                <a:cs typeface="Calibri"/>
              </a:rPr>
              <a:t>Si le client évoque un problème de vie en dehors du VIH, soyez prêt à l’aiguiller vers les services locaux</a:t>
            </a:r>
          </a:p>
        </p:txBody>
      </p:sp>
    </p:spTree>
    <p:extLst>
      <p:ext uri="{BB962C8B-B14F-4D97-AF65-F5344CB8AC3E}">
        <p14:creationId xmlns:p14="http://schemas.microsoft.com/office/powerpoint/2010/main" val="37530142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7A76-B68B-4617-B638-8F18B1501E5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053A899E-FC27-483C-B09C-F4790C4A241F}"/>
              </a:ext>
            </a:extLst>
          </p:cNvPr>
          <p:cNvSpPr>
            <a:spLocks noGrp="1"/>
          </p:cNvSpPr>
          <p:nvPr>
            <p:ph idx="1"/>
          </p:nvPr>
        </p:nvSpPr>
        <p:spPr/>
        <p:txBody>
          <a:bodyPr/>
          <a:lstStyle/>
          <a:p>
            <a:pPr marL="0" indent="0">
              <a:buNone/>
            </a:pPr>
            <a:endParaRPr lang="en-US" dirty="0">
              <a:ea typeface="+mn-lt"/>
              <a:cs typeface="+mn-lt"/>
            </a:endParaRPr>
          </a:p>
          <a:p>
            <a:pPr marL="0" indent="0">
              <a:buNone/>
            </a:pPr>
            <a:endParaRPr lang="en-US" dirty="0">
              <a:ea typeface="+mn-lt"/>
              <a:cs typeface="+mn-lt"/>
            </a:endParaRPr>
          </a:p>
          <a:p>
            <a:pPr marL="0" indent="0">
              <a:buNone/>
            </a:pPr>
            <a:r>
              <a:rPr lang="fr-FR" sz="2600" b="0" i="0" strike="noStrike" cap="none" spc="0" baseline="0" dirty="0">
                <a:solidFill>
                  <a:srgbClr val="000000"/>
                </a:solidFill>
                <a:effectLst/>
                <a:latin typeface="Calibri"/>
                <a:ea typeface="Calibri" panose="020F0502020204030204"/>
                <a:cs typeface="Calibri"/>
              </a:rPr>
              <a:t>Quelles questions pouvez-vous poser à un client pour établir un lien ?</a:t>
            </a:r>
            <a:endParaRPr lang="en-US" sz="2600" dirty="0"/>
          </a:p>
        </p:txBody>
      </p:sp>
    </p:spTree>
    <p:extLst>
      <p:ext uri="{BB962C8B-B14F-4D97-AF65-F5344CB8AC3E}">
        <p14:creationId xmlns:p14="http://schemas.microsoft.com/office/powerpoint/2010/main" val="2100442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i="0" strike="noStrike" cap="none" spc="0" baseline="0" dirty="0">
                <a:solidFill>
                  <a:srgbClr val="1F497D"/>
                </a:solidFill>
                <a:effectLst/>
                <a:latin typeface="Calibri"/>
                <a:ea typeface="Calibri" panose="020F0502020204030204"/>
                <a:cs typeface="Calibri"/>
              </a:rPr>
              <a:t>Autres facteurs que vous pouvez interroger</a:t>
            </a:r>
          </a:p>
        </p:txBody>
      </p:sp>
      <p:sp>
        <p:nvSpPr>
          <p:cNvPr id="3" name="Content Placeholder 2"/>
          <p:cNvSpPr>
            <a:spLocks noGrp="1"/>
          </p:cNvSpPr>
          <p:nvPr>
            <p:ph sz="quarter" idx="10"/>
          </p:nvPr>
        </p:nvSpPr>
        <p:spPr/>
        <p:txBody>
          <a:bodyPr vert="horz" wrap="square" lIns="91440" tIns="45721" rIns="91440" bIns="45721" numCol="1" anchor="t" anchorCtr="0" compatLnSpc="1">
            <a:prstTxWarp prst="textNoShape">
              <a:avLst/>
            </a:prstTxWarp>
            <a:normAutofit lnSpcReduction="10000"/>
          </a:bodyPr>
          <a:lstStyle/>
          <a:p>
            <a:pPr marL="0" indent="0">
              <a:spcBef>
                <a:spcPct val="0"/>
              </a:spcBef>
              <a:spcAft>
                <a:spcPts val="601"/>
              </a:spcAft>
              <a:buNone/>
            </a:pPr>
            <a:r>
              <a:rPr lang="fr-FR" sz="2000" b="0" i="0" strike="noStrike" cap="none" spc="-41" baseline="0" dirty="0">
                <a:solidFill>
                  <a:srgbClr val="000000"/>
                </a:solidFill>
                <a:effectLst/>
                <a:latin typeface="Calibri"/>
                <a:ea typeface="Calibri" panose="020F0502020204030204"/>
                <a:cs typeface="Calibri"/>
              </a:rPr>
              <a:t>D’autres aspects de la situation d’une personne peuvent augmenter sa probabilité de contracter le VIH. Pour mieux comprendre le contexte du client et ce qui pourrait influencer son désir ou son besoin de PrEP orale, considérez les questions suivantes après avoir établi un lien :</a:t>
            </a:r>
            <a:endParaRPr lang="en-US" sz="2000" spc="-41" dirty="0">
              <a:solidFill>
                <a:srgbClr val="000000"/>
              </a:solidFill>
              <a:cs typeface="Calibri"/>
            </a:endParaRPr>
          </a:p>
          <a:p>
            <a:pPr marL="0" indent="0">
              <a:lnSpc>
                <a:spcPct val="95000"/>
              </a:lnSpc>
              <a:spcBef>
                <a:spcPct val="0"/>
              </a:spcBef>
              <a:spcAft>
                <a:spcPts val="601"/>
              </a:spcAft>
              <a:buNone/>
            </a:pPr>
            <a:r>
              <a:rPr lang="fr-FR" sz="2000" b="0" i="0" strike="noStrike" cap="none" spc="-41" baseline="0" dirty="0">
                <a:solidFill>
                  <a:srgbClr val="000000"/>
                </a:solidFill>
                <a:effectLst/>
                <a:latin typeface="Calibri"/>
                <a:ea typeface="Calibri" panose="020F0502020204030204"/>
                <a:cs typeface="Calibri"/>
              </a:rPr>
              <a:t>Avez-vous... </a:t>
            </a:r>
            <a:endParaRPr lang="en-US" sz="2000" spc="-41" dirty="0">
              <a:cs typeface="Calibri"/>
            </a:endParaRPr>
          </a:p>
          <a:p>
            <a:pPr marL="665505" lvl="1" indent="-365773">
              <a:spcBef>
                <a:spcPct val="0"/>
              </a:spcBef>
              <a:buFont typeface="Arial"/>
              <a:buChar char="•"/>
            </a:pPr>
            <a:r>
              <a:rPr lang="fr-FR" sz="2000" b="0" i="0" strike="noStrike" cap="none" spc="-41" baseline="0" dirty="0">
                <a:solidFill>
                  <a:srgbClr val="000000"/>
                </a:solidFill>
                <a:effectLst/>
                <a:latin typeface="Calibri"/>
                <a:ea typeface="Calibri" panose="020F0502020204030204"/>
                <a:cs typeface="Calibri"/>
              </a:rPr>
              <a:t>reçu de l’argent, un logement, de la nourriture ou des cadeaux en échange de rapports sexuels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été forcé(e) d’avoir des relations sexuelles contre votre volonté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été physiquement agressé(e) par quelqu’un, y compris un partenaire sexuel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utilisé des drogues récréatives ou psychoactives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dû quitter votre domicile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déménagé dans un nouvel endroit ?</a:t>
            </a:r>
            <a:endParaRPr lang="en-US" sz="2000" spc="-41" dirty="0">
              <a:cs typeface="Calibri"/>
            </a:endParaRPr>
          </a:p>
          <a:p>
            <a:pPr marL="665505" lvl="1" indent="-365773">
              <a:spcBef>
                <a:spcPts val="300"/>
              </a:spcBef>
              <a:buFont typeface="Arial"/>
              <a:buChar char="•"/>
            </a:pPr>
            <a:r>
              <a:rPr lang="fr-FR" sz="2000" b="0" i="0" strike="noStrike" cap="none" spc="-41" baseline="0" dirty="0">
                <a:solidFill>
                  <a:srgbClr val="000000"/>
                </a:solidFill>
                <a:effectLst/>
                <a:latin typeface="Calibri"/>
                <a:ea typeface="Calibri" panose="020F0502020204030204"/>
                <a:cs typeface="Calibri"/>
              </a:rPr>
              <a:t>perdu votre emploi ?</a:t>
            </a:r>
            <a:endParaRPr lang="en-US" sz="2000" spc="-41" dirty="0">
              <a:cs typeface="Calibri"/>
            </a:endParaRPr>
          </a:p>
          <a:p>
            <a:pPr marL="0" indent="0">
              <a:spcBef>
                <a:spcPts val="300"/>
              </a:spcBef>
              <a:buNone/>
            </a:pPr>
            <a:r>
              <a:rPr lang="fr-FR" sz="2000" b="0" i="0" strike="noStrike" cap="none" spc="-41" baseline="0" dirty="0">
                <a:solidFill>
                  <a:srgbClr val="000000"/>
                </a:solidFill>
                <a:effectLst/>
                <a:latin typeface="Calibri"/>
                <a:ea typeface="Calibri" panose="020F0502020204030204"/>
                <a:cs typeface="Calibri"/>
              </a:rPr>
              <a:t>Si vous posez des questions sur ces éléments, vous devez être prêt à fournir un soutien et à orienter la personne, si nécessaire.</a:t>
            </a:r>
            <a:endParaRPr lang="en-US" sz="2000" spc="-41" dirty="0">
              <a:solidFill>
                <a:srgbClr val="000000"/>
              </a:solidFill>
              <a:cs typeface="Calibri"/>
            </a:endParaRPr>
          </a:p>
        </p:txBody>
      </p:sp>
    </p:spTree>
    <p:extLst>
      <p:ext uri="{BB962C8B-B14F-4D97-AF65-F5344CB8AC3E}">
        <p14:creationId xmlns:p14="http://schemas.microsoft.com/office/powerpoint/2010/main" val="187325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4178-6C6C-4853-A075-6FD61EC7FA50}"/>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Virtuelle : Matériel nécessaire pour cette formation</a:t>
            </a:r>
          </a:p>
        </p:txBody>
      </p:sp>
      <p:sp>
        <p:nvSpPr>
          <p:cNvPr id="3" name="Content Placeholder 2">
            <a:extLst>
              <a:ext uri="{FF2B5EF4-FFF2-40B4-BE49-F238E27FC236}">
                <a16:creationId xmlns:a16="http://schemas.microsoft.com/office/drawing/2014/main" id="{4AAA5510-550F-47CC-A3AD-6C0CBE3CEBBC}"/>
              </a:ext>
            </a:extLst>
          </p:cNvPr>
          <p:cNvSpPr>
            <a:spLocks noGrp="1"/>
          </p:cNvSpPr>
          <p:nvPr>
            <p:ph idx="1"/>
          </p:nvPr>
        </p:nvSpPr>
        <p:spPr/>
        <p:txBody>
          <a:bodyPr>
            <a:normAutofit/>
          </a:bodyPr>
          <a:lstStyle/>
          <a:p>
            <a:pPr marL="0" indent="0">
              <a:buNone/>
            </a:pPr>
            <a:r>
              <a:rPr lang="fr-FR" sz="2200" b="1" i="0" strike="noStrike" cap="none" spc="0" baseline="0" dirty="0">
                <a:solidFill>
                  <a:srgbClr val="000000"/>
                </a:solidFill>
                <a:effectLst/>
                <a:latin typeface="Calibri"/>
                <a:ea typeface="Calibri" panose="020F0502020204030204"/>
                <a:cs typeface="Calibri"/>
              </a:rPr>
              <a:t>Section 1 (Présentation et Module </a:t>
            </a:r>
            <a:r>
              <a:rPr lang="fr-FR" sz="2200" b="0" i="0" strike="noStrike" cap="none" spc="0" baseline="0" dirty="0">
                <a:solidFill>
                  <a:srgbClr val="000000"/>
                </a:solidFill>
                <a:effectLst/>
                <a:latin typeface="Calibri"/>
                <a:ea typeface="Calibri" panose="020F0502020204030204"/>
                <a:cs typeface="Calibri"/>
              </a:rPr>
              <a:t>1) </a:t>
            </a:r>
            <a:endParaRPr lang="en-US" dirty="0">
              <a:solidFill>
                <a:srgbClr val="000000"/>
              </a:solidFill>
              <a:latin typeface="Calibri"/>
              <a:ea typeface="Calibri" panose="020F0502020204030204"/>
              <a:cs typeface="Arial"/>
            </a:endParaRPr>
          </a:p>
          <a:p>
            <a:pPr marL="0" indent="0">
              <a:buNone/>
            </a:pPr>
            <a:r>
              <a:rPr lang="fr-FR" sz="2200" b="1" i="0" strike="noStrike" cap="none" spc="0" baseline="0" dirty="0">
                <a:solidFill>
                  <a:srgbClr val="000000"/>
                </a:solidFill>
                <a:effectLst/>
                <a:latin typeface="Calibri"/>
                <a:ea typeface="Calibri" panose="020F0502020204030204"/>
                <a:cs typeface="Calibri"/>
              </a:rPr>
              <a:t>Section 2 (Modules 1 et 2)</a:t>
            </a:r>
            <a:endParaRPr lang="fr-FR" sz="2200" dirty="0">
              <a:cs typeface="Calibri"/>
            </a:endParaRPr>
          </a:p>
          <a:p>
            <a:pPr marL="257175" indent="-257175"/>
            <a:r>
              <a:rPr lang="fr-FR" sz="2200" b="0" i="0" strike="noStrike" cap="none" spc="0" baseline="0" dirty="0">
                <a:solidFill>
                  <a:srgbClr val="000000"/>
                </a:solidFill>
                <a:effectLst/>
                <a:latin typeface="Calibri"/>
                <a:ea typeface="Calibri" panose="020F0502020204030204"/>
                <a:cs typeface="Calibri"/>
              </a:rPr>
              <a:t>Pour chaque participant, envoyé par e-mail avant la session : Formulaire d’évaluation de l’éligibilité pour l’instauration d’une PrEP orale (formulaire disponible sur la diapositive 7)</a:t>
            </a:r>
            <a:endParaRPr lang="en-US" sz="2200" b="1" dirty="0">
              <a:cs typeface="Calibri"/>
            </a:endParaRPr>
          </a:p>
          <a:p>
            <a:pPr marL="0" indent="0">
              <a:buNone/>
            </a:pPr>
            <a:r>
              <a:rPr lang="fr-FR" sz="2200" b="1" i="0" strike="noStrike" cap="none" spc="0" baseline="0" dirty="0">
                <a:solidFill>
                  <a:srgbClr val="000000"/>
                </a:solidFill>
                <a:effectLst/>
                <a:latin typeface="Calibri"/>
                <a:ea typeface="Calibri" panose="020F0502020204030204"/>
                <a:cs typeface="Calibri"/>
              </a:rPr>
              <a:t>Section 3 (Modules 2 et 3)</a:t>
            </a:r>
          </a:p>
          <a:p>
            <a:pPr marL="257175" indent="-257175"/>
            <a:r>
              <a:rPr lang="fr-FR" sz="2200" b="0" i="0" strike="noStrike" cap="none" spc="0" baseline="0" dirty="0">
                <a:solidFill>
                  <a:srgbClr val="000000"/>
                </a:solidFill>
                <a:effectLst/>
                <a:latin typeface="Calibri"/>
                <a:ea typeface="Calibri" panose="020F0502020204030204"/>
                <a:cs typeface="Calibri"/>
              </a:rPr>
              <a:t>Pour chaque participant, envoyé par e-mail avant la session : Diapositives avec messages de conseil</a:t>
            </a:r>
            <a:endParaRPr lang="en-US" sz="2200" b="1" dirty="0">
              <a:cs typeface="Calibri"/>
            </a:endParaRPr>
          </a:p>
          <a:p>
            <a:pPr marL="0" indent="0">
              <a:buNone/>
            </a:pPr>
            <a:r>
              <a:rPr lang="fr-FR" sz="2200" b="1" i="0" strike="noStrike" cap="none" spc="0" baseline="0" dirty="0">
                <a:solidFill>
                  <a:srgbClr val="000000"/>
                </a:solidFill>
                <a:effectLst/>
                <a:latin typeface="Calibri"/>
                <a:ea typeface="Calibri" panose="020F0502020204030204"/>
                <a:cs typeface="Calibri"/>
              </a:rPr>
              <a:t>Section 4 (Modules 3 et 4)</a:t>
            </a:r>
            <a:endParaRPr lang="en-US" sz="2200" b="1" dirty="0"/>
          </a:p>
          <a:p>
            <a:pPr marL="0" indent="0">
              <a:buNone/>
            </a:pPr>
            <a:r>
              <a:rPr lang="fr-FR" sz="2200" b="1" i="0" strike="noStrike" cap="none" spc="0" baseline="0" dirty="0">
                <a:solidFill>
                  <a:srgbClr val="000000"/>
                </a:solidFill>
                <a:effectLst/>
                <a:latin typeface="Calibri"/>
                <a:ea typeface="Calibri" panose="020F0502020204030204"/>
                <a:cs typeface="Calibri"/>
              </a:rPr>
              <a:t>Section 5 (Modules 5, 6 et 7)</a:t>
            </a:r>
            <a:endParaRPr lang="en-US" sz="2200" b="1" dirty="0">
              <a:cs typeface="Calibri"/>
            </a:endParaRPr>
          </a:p>
        </p:txBody>
      </p:sp>
    </p:spTree>
    <p:extLst>
      <p:ext uri="{BB962C8B-B14F-4D97-AF65-F5344CB8AC3E}">
        <p14:creationId xmlns:p14="http://schemas.microsoft.com/office/powerpoint/2010/main" val="2036664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CE9C-FC49-4D94-97DF-60439B06F4A6}"/>
              </a:ext>
            </a:extLst>
          </p:cNvPr>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Discussion</a:t>
            </a:r>
            <a:endParaRPr lang="x-none" sz="3400">
              <a:latin typeface="Calibri"/>
              <a:cs typeface="Calibri"/>
            </a:endParaRPr>
          </a:p>
        </p:txBody>
      </p:sp>
      <p:sp>
        <p:nvSpPr>
          <p:cNvPr id="3" name="Content Placeholder 2">
            <a:extLst>
              <a:ext uri="{FF2B5EF4-FFF2-40B4-BE49-F238E27FC236}">
                <a16:creationId xmlns:a16="http://schemas.microsoft.com/office/drawing/2014/main" id="{88E2227F-0CFB-4B3E-9BF2-4DFE123E1F49}"/>
              </a:ext>
            </a:extLst>
          </p:cNvPr>
          <p:cNvSpPr>
            <a:spLocks noGrp="1"/>
          </p:cNvSpPr>
          <p:nvPr>
            <p:ph idx="1"/>
          </p:nvPr>
        </p:nvSpPr>
        <p:spPr/>
        <p:txBody>
          <a:bodyPr>
            <a:normAutofit/>
          </a:bodyPr>
          <a:lstStyle/>
          <a:p>
            <a:endParaRPr lang="en-US" dirty="0"/>
          </a:p>
          <a:p>
            <a:endParaRPr lang="en-US" dirty="0"/>
          </a:p>
          <a:p>
            <a:r>
              <a:rPr lang="fr-FR" sz="2600" b="0" i="0" strike="noStrike" cap="none" spc="0" baseline="0" dirty="0">
                <a:solidFill>
                  <a:srgbClr val="000000"/>
                </a:solidFill>
                <a:effectLst/>
                <a:latin typeface="Calibri"/>
                <a:ea typeface="Calibri" panose="020F0502020204030204"/>
                <a:cs typeface="Calibri"/>
              </a:rPr>
              <a:t>Quels sont les critères d’utilisation de la PrEP orale ?</a:t>
            </a:r>
          </a:p>
          <a:p>
            <a:endParaRPr lang="x-none" dirty="0"/>
          </a:p>
        </p:txBody>
      </p:sp>
    </p:spTree>
    <p:extLst>
      <p:ext uri="{BB962C8B-B14F-4D97-AF65-F5344CB8AC3E}">
        <p14:creationId xmlns:p14="http://schemas.microsoft.com/office/powerpoint/2010/main" val="2480170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Critères d’utilisation de la PrEP orale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normAutofit/>
          </a:bodyPr>
          <a:lstStyle/>
          <a:p>
            <a:pPr marL="0" indent="0">
              <a:buNone/>
            </a:pPr>
            <a:r>
              <a:rPr lang="fr-FR" sz="1800" b="0" i="0" strike="noStrike" cap="none" spc="0" baseline="0" dirty="0">
                <a:solidFill>
                  <a:srgbClr val="000000"/>
                </a:solidFill>
                <a:effectLst/>
                <a:latin typeface="Calibri"/>
                <a:ea typeface="Calibri" panose="020F0502020204030204"/>
                <a:cs typeface="Calibri"/>
              </a:rPr>
              <a:t>Les clients doivent être :</a:t>
            </a:r>
          </a:p>
          <a:p>
            <a:pPr marL="257175" indent="-257175"/>
            <a:r>
              <a:rPr lang="fr-FR" sz="1800" b="0" i="0" strike="noStrike" cap="none" spc="0" baseline="0" dirty="0">
                <a:solidFill>
                  <a:srgbClr val="000000"/>
                </a:solidFill>
                <a:effectLst/>
                <a:latin typeface="Calibri"/>
                <a:ea typeface="Calibri" panose="020F0502020204030204"/>
                <a:cs typeface="Calibri"/>
              </a:rPr>
              <a:t>Séronégatifs</a:t>
            </a:r>
          </a:p>
          <a:p>
            <a:pPr marL="257175" indent="-257175"/>
            <a:r>
              <a:rPr lang="fr-FR" sz="1800" b="0" i="0" strike="noStrike" cap="none" spc="0" baseline="0" dirty="0">
                <a:solidFill>
                  <a:srgbClr val="000000"/>
                </a:solidFill>
                <a:effectLst/>
                <a:latin typeface="Calibri"/>
                <a:ea typeface="Calibri" panose="020F0502020204030204"/>
                <a:cs typeface="Calibri"/>
              </a:rPr>
              <a:t>Non indiqués pour la PEP ou suspectés d’être atteints d’IAH</a:t>
            </a:r>
          </a:p>
          <a:p>
            <a:pPr marL="257175" indent="-257175"/>
            <a:r>
              <a:rPr lang="fr-FR" sz="1800" b="0" i="0" strike="noStrike" cap="none" spc="0" baseline="0" dirty="0">
                <a:solidFill>
                  <a:srgbClr val="000000"/>
                </a:solidFill>
                <a:effectLst/>
                <a:latin typeface="Calibri"/>
                <a:ea typeface="Calibri" panose="020F0502020204030204"/>
                <a:cs typeface="Calibri"/>
              </a:rPr>
              <a:t>Associés à une probabilité élevée de contracter le VIH</a:t>
            </a:r>
          </a:p>
          <a:p>
            <a:pPr marL="257175" indent="-257175"/>
            <a:r>
              <a:rPr lang="fr-FR" sz="1800" b="0" i="0" strike="noStrike" cap="none" spc="0" baseline="0" dirty="0">
                <a:solidFill>
                  <a:srgbClr val="000000"/>
                </a:solidFill>
                <a:effectLst/>
                <a:latin typeface="Calibri"/>
                <a:ea typeface="Calibri" panose="020F0502020204030204"/>
                <a:cs typeface="Calibri"/>
              </a:rPr>
              <a:t>Exempts de contre-indications à la PrEP orale</a:t>
            </a:r>
          </a:p>
        </p:txBody>
      </p:sp>
    </p:spTree>
    <p:extLst>
      <p:ext uri="{BB962C8B-B14F-4D97-AF65-F5344CB8AC3E}">
        <p14:creationId xmlns:p14="http://schemas.microsoft.com/office/powerpoint/2010/main" val="4491490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Critères d’utilisation de la PrEP orale</a:t>
            </a: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10"/>
          </p:nvPr>
        </p:nvSpPr>
        <p:spPr/>
        <p:txBody>
          <a:bodyPr>
            <a:normAutofit/>
          </a:bodyPr>
          <a:lstStyle/>
          <a:p>
            <a:pPr marL="0" indent="0">
              <a:buNone/>
            </a:pPr>
            <a:r>
              <a:rPr lang="fr-FR" sz="1800" b="0" i="0" strike="noStrike" cap="none" spc="0" baseline="0" dirty="0">
                <a:solidFill>
                  <a:srgbClr val="000000"/>
                </a:solidFill>
                <a:effectLst/>
                <a:latin typeface="Calibri"/>
                <a:ea typeface="Calibri" panose="020F0502020204030204"/>
                <a:cs typeface="Calibri"/>
              </a:rPr>
              <a:t>Les clients doivent être :</a:t>
            </a:r>
          </a:p>
          <a:p>
            <a:pPr marL="257175" indent="-257175"/>
            <a:r>
              <a:rPr lang="fr-FR" sz="1800" b="1" i="0" u="sng" strike="noStrike" cap="none" spc="0" baseline="0" dirty="0">
                <a:solidFill>
                  <a:srgbClr val="000000"/>
                </a:solidFill>
                <a:effectLst/>
                <a:uFill>
                  <a:solidFill>
                    <a:srgbClr val="000000"/>
                  </a:solidFill>
                </a:uFill>
                <a:latin typeface="Calibri"/>
                <a:ea typeface="Calibri" panose="020F0502020204030204"/>
                <a:cs typeface="Calibri"/>
              </a:rPr>
              <a:t>Séronégatifs</a:t>
            </a:r>
          </a:p>
          <a:p>
            <a:pPr marL="257175" indent="-257175"/>
            <a:r>
              <a:rPr lang="fr-FR" sz="1800" b="0" i="0" strike="noStrike" cap="none" spc="0" baseline="0" dirty="0">
                <a:solidFill>
                  <a:srgbClr val="000000"/>
                </a:solidFill>
                <a:effectLst/>
                <a:latin typeface="Calibri"/>
                <a:ea typeface="Calibri" panose="020F0502020204030204"/>
                <a:cs typeface="Calibri"/>
              </a:rPr>
              <a:t>Non indiqués pour la PEP ou suspectés d’être atteints d’IAH</a:t>
            </a:r>
          </a:p>
          <a:p>
            <a:pPr marL="257175" indent="-257175"/>
            <a:r>
              <a:rPr lang="fr-FR" sz="1800" b="0" i="0" strike="noStrike" cap="none" spc="0" baseline="0" dirty="0">
                <a:solidFill>
                  <a:srgbClr val="000000"/>
                </a:solidFill>
                <a:effectLst/>
                <a:latin typeface="Calibri"/>
                <a:ea typeface="Calibri" panose="020F0502020204030204"/>
                <a:cs typeface="Calibri"/>
              </a:rPr>
              <a:t>Associés à une probabilité élevée de contracter le VIH</a:t>
            </a:r>
          </a:p>
          <a:p>
            <a:pPr marL="257175" indent="-257175"/>
            <a:r>
              <a:rPr lang="fr-FR" sz="1800" b="0" i="0" strike="noStrike" cap="none" spc="0" baseline="0" dirty="0">
                <a:solidFill>
                  <a:srgbClr val="000000"/>
                </a:solidFill>
                <a:effectLst/>
                <a:latin typeface="Calibri"/>
                <a:ea typeface="Calibri" panose="020F0502020204030204"/>
                <a:cs typeface="Calibri"/>
              </a:rPr>
              <a:t>Exempts de contre-indications à la PrEP orale</a:t>
            </a:r>
          </a:p>
        </p:txBody>
      </p:sp>
    </p:spTree>
    <p:extLst>
      <p:ext uri="{BB962C8B-B14F-4D97-AF65-F5344CB8AC3E}">
        <p14:creationId xmlns:p14="http://schemas.microsoft.com/office/powerpoint/2010/main" val="681257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fr-FR" sz="3400" b="1" i="0" strike="noStrike" cap="none" spc="0" baseline="0" dirty="0">
                <a:solidFill>
                  <a:srgbClr val="1F497D"/>
                </a:solidFill>
                <a:effectLst/>
                <a:latin typeface="Calibri"/>
                <a:ea typeface="Calibri" panose="020F0502020204030204"/>
                <a:cs typeface="Calibri"/>
              </a:rPr>
              <a:t>Dépistage et conseils en matière de VIH</a:t>
            </a:r>
          </a:p>
        </p:txBody>
      </p:sp>
      <p:sp>
        <p:nvSpPr>
          <p:cNvPr id="3" name="Content Placeholder 2"/>
          <p:cNvSpPr>
            <a:spLocks noGrp="1"/>
          </p:cNvSpPr>
          <p:nvPr>
            <p:ph sz="quarter" idx="10"/>
          </p:nvPr>
        </p:nvSpPr>
        <p:spPr/>
        <p:txBody>
          <a:bodyPr>
            <a:normAutofit fontScale="90000"/>
          </a:bodyPr>
          <a:lstStyle/>
          <a:p>
            <a:pPr marL="365773" indent="-365773">
              <a:lnSpc>
                <a:spcPts val="2601"/>
              </a:lnSpc>
              <a:spcBef>
                <a:spcPts val="1801"/>
              </a:spcBef>
              <a:spcAft>
                <a:spcPts val="601"/>
              </a:spcAft>
            </a:pPr>
            <a:r>
              <a:rPr lang="fr-FR" sz="2600" b="0" i="0" strike="noStrike" cap="none" spc="-41" baseline="0" dirty="0">
                <a:solidFill>
                  <a:srgbClr val="000000"/>
                </a:solidFill>
                <a:effectLst/>
                <a:latin typeface="Calibri"/>
                <a:ea typeface="Calibri" panose="020F0502020204030204"/>
                <a:cs typeface="Calibri"/>
              </a:rPr>
              <a:t>Le dépistage du VIH doit être effectué selon les directives et algorithmes nationaux. L’idéal serait d’utiliser des tests rapides de dépistage du VIH au point de service</a:t>
            </a:r>
            <a:endParaRPr lang="en-US" sz="2600" spc="-41" dirty="0">
              <a:cs typeface="Calibri"/>
            </a:endParaRPr>
          </a:p>
          <a:p>
            <a:pPr marL="365773" indent="-365773">
              <a:lnSpc>
                <a:spcPts val="2601"/>
              </a:lnSpc>
              <a:spcBef>
                <a:spcPts val="1801"/>
              </a:spcBef>
              <a:spcAft>
                <a:spcPts val="601"/>
              </a:spcAft>
            </a:pPr>
            <a:r>
              <a:rPr lang="fr-FR" sz="2600" b="0" i="0" strike="noStrike" cap="none" spc="-41" baseline="0" dirty="0">
                <a:solidFill>
                  <a:srgbClr val="000000"/>
                </a:solidFill>
                <a:effectLst/>
                <a:latin typeface="Calibri"/>
                <a:ea typeface="Calibri" panose="020F0502020204030204"/>
                <a:cs typeface="Calibri"/>
              </a:rPr>
              <a:t>Parfois, le dépistage et les conseils en matière de VIH sont prodigués avant ou après qu’un client ait été dépisté et orienté vers une PrEP orale. Cela ne pose pas de problème tant que le client est confirmé séronégatif avant de commencer la PrEP orale.</a:t>
            </a:r>
            <a:endParaRPr lang="en-US" sz="2600" spc="-41" dirty="0">
              <a:cs typeface="Calibri"/>
            </a:endParaRPr>
          </a:p>
          <a:p>
            <a:pPr marL="365773" indent="-365773">
              <a:lnSpc>
                <a:spcPts val="2601"/>
              </a:lnSpc>
              <a:spcBef>
                <a:spcPts val="1801"/>
              </a:spcBef>
              <a:spcAft>
                <a:spcPts val="601"/>
              </a:spcAft>
            </a:pPr>
            <a:r>
              <a:rPr lang="fr-FR" sz="2600" b="0" i="0" strike="noStrike" cap="none" spc="0" baseline="0" dirty="0">
                <a:solidFill>
                  <a:srgbClr val="000000"/>
                </a:solidFill>
                <a:effectLst/>
                <a:latin typeface="Calibri"/>
                <a:ea typeface="Calibri" panose="020F0502020204030204"/>
                <a:cs typeface="Calibri"/>
              </a:rPr>
              <a:t>Le dépistage du VIH le jour même de l’instauration de la PrEP est recommandé et réduit le temps que les clients passent dans la clinique</a:t>
            </a:r>
            <a:endParaRPr lang="en-US" sz="2600" spc="-41" dirty="0"/>
          </a:p>
          <a:p>
            <a:pPr marL="365773" indent="-365773">
              <a:lnSpc>
                <a:spcPts val="2601"/>
              </a:lnSpc>
              <a:spcBef>
                <a:spcPts val="1801"/>
              </a:spcBef>
              <a:spcAft>
                <a:spcPts val="601"/>
              </a:spcAft>
            </a:pPr>
            <a:r>
              <a:rPr lang="fr-FR" sz="2600" b="0" i="0" strike="noStrike" cap="none" spc="-41" baseline="0" dirty="0">
                <a:solidFill>
                  <a:srgbClr val="000000"/>
                </a:solidFill>
                <a:effectLst/>
                <a:latin typeface="Calibri"/>
                <a:ea typeface="Calibri" panose="020F0502020204030204"/>
                <a:cs typeface="Calibri"/>
              </a:rPr>
              <a:t>Dans les situations où les clients sont testés ailleurs et ensuite orientés vers un programme de PrEP, les prestataires peuvent utiliser leur meilleur jugement clinique pour accepter ce résultat au lieu de refaire le test</a:t>
            </a:r>
            <a:endParaRPr lang="en-US" sz="2600" dirty="0"/>
          </a:p>
        </p:txBody>
      </p:sp>
    </p:spTree>
    <p:extLst>
      <p:ext uri="{BB962C8B-B14F-4D97-AF65-F5344CB8AC3E}">
        <p14:creationId xmlns:p14="http://schemas.microsoft.com/office/powerpoint/2010/main" val="39880040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32" y="317500"/>
            <a:ext cx="10352868" cy="858837"/>
          </a:xfrm>
        </p:spPr>
        <p:txBody>
          <a:bodyPr>
            <a:normAutofit/>
          </a:bodyPr>
          <a:lstStyle/>
          <a:p>
            <a:r>
              <a:rPr lang="fr-FR" sz="3400" b="1" i="0" strike="noStrike" cap="none" spc="0" baseline="0" dirty="0">
                <a:solidFill>
                  <a:srgbClr val="1F497D"/>
                </a:solidFill>
                <a:effectLst/>
                <a:latin typeface="Calibri"/>
                <a:ea typeface="Calibri" panose="020F0502020204030204"/>
                <a:cs typeface="Calibri"/>
              </a:rPr>
              <a:t>Algorithme national de dépistage du VIH</a:t>
            </a:r>
          </a:p>
        </p:txBody>
      </p:sp>
    </p:spTree>
    <p:extLst>
      <p:ext uri="{BB962C8B-B14F-4D97-AF65-F5344CB8AC3E}">
        <p14:creationId xmlns:p14="http://schemas.microsoft.com/office/powerpoint/2010/main" val="3132890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A908-E0E5-4478-9482-878C1EE8B645}"/>
              </a:ext>
            </a:extLst>
          </p:cNvPr>
          <p:cNvSpPr>
            <a:spLocks noGrp="1"/>
          </p:cNvSpPr>
          <p:nvPr>
            <p:ph type="title"/>
          </p:nvPr>
        </p:nvSpPr>
        <p:spPr>
          <a:xfrm>
            <a:off x="1139127" y="317500"/>
            <a:ext cx="10443275" cy="858837"/>
          </a:xfrm>
        </p:spPr>
        <p:txBody>
          <a:bodyPr/>
          <a:lstStyle/>
          <a:p>
            <a:r>
              <a:rPr lang="fr-FR" sz="3400" b="1" i="0" strike="noStrike" cap="none" spc="0" baseline="0" dirty="0">
                <a:solidFill>
                  <a:srgbClr val="1F497D"/>
                </a:solidFill>
                <a:effectLst/>
                <a:latin typeface="Calibri"/>
                <a:ea typeface="Calibri" panose="020F0502020204030204"/>
                <a:cs typeface="Calibri"/>
              </a:rPr>
              <a:t>Dépistage et conseils en matière de VIH</a:t>
            </a:r>
          </a:p>
        </p:txBody>
      </p:sp>
      <p:sp>
        <p:nvSpPr>
          <p:cNvPr id="3" name="Content Placeholder 2">
            <a:extLst>
              <a:ext uri="{FF2B5EF4-FFF2-40B4-BE49-F238E27FC236}">
                <a16:creationId xmlns:a16="http://schemas.microsoft.com/office/drawing/2014/main" id="{D4B77861-322E-4953-BD2E-5D2F546F51B1}"/>
              </a:ext>
            </a:extLst>
          </p:cNvPr>
          <p:cNvSpPr>
            <a:spLocks noGrp="1"/>
          </p:cNvSpPr>
          <p:nvPr>
            <p:ph sz="quarter" idx="10"/>
          </p:nvPr>
        </p:nvSpPr>
        <p:spPr>
          <a:xfrm>
            <a:off x="1139127" y="1587499"/>
            <a:ext cx="10443275" cy="4794251"/>
          </a:xfrm>
        </p:spPr>
        <p:txBody>
          <a:bodyPr>
            <a:normAutofit/>
          </a:bodyPr>
          <a:lstStyle/>
          <a:p>
            <a:r>
              <a:rPr lang="fr-FR" sz="2600" b="0" i="0" strike="noStrike" cap="none" spc="0" baseline="0" dirty="0">
                <a:solidFill>
                  <a:srgbClr val="000000"/>
                </a:solidFill>
                <a:effectLst/>
                <a:latin typeface="Calibri"/>
                <a:ea typeface="Calibri" panose="020F0502020204030204"/>
                <a:cs typeface="Calibri"/>
              </a:rPr>
              <a:t>Si le résultat du test est réactif, ne mettez pas en place la PrEP orale et mettez immédiatement la personne sous TAR/orientez-la vers un TAR.</a:t>
            </a:r>
          </a:p>
          <a:p>
            <a:r>
              <a:rPr lang="fr-FR" sz="2600" b="0" i="0" strike="noStrike" cap="none" spc="0" baseline="0" dirty="0">
                <a:solidFill>
                  <a:srgbClr val="000000"/>
                </a:solidFill>
                <a:effectLst/>
                <a:latin typeface="Calibri"/>
                <a:ea typeface="Calibri" panose="020F0502020204030204"/>
                <a:cs typeface="Calibri"/>
              </a:rPr>
              <a:t>Si le résultat du test n’est pas concluant, reportez l’instauration de la PrEP orale et suivez l’algorithme national jusqu’à ce que le résultat du test VIH soit définitif</a:t>
            </a:r>
          </a:p>
        </p:txBody>
      </p:sp>
    </p:spTree>
    <p:extLst>
      <p:ext uri="{BB962C8B-B14F-4D97-AF65-F5344CB8AC3E}">
        <p14:creationId xmlns:p14="http://schemas.microsoft.com/office/powerpoint/2010/main" val="2137838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32AF-590B-4146-BF14-0921D79C3FE0}"/>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Question de sondage</a:t>
            </a:r>
          </a:p>
        </p:txBody>
      </p:sp>
      <p:sp>
        <p:nvSpPr>
          <p:cNvPr id="3" name="Content Placeholder 2">
            <a:extLst>
              <a:ext uri="{FF2B5EF4-FFF2-40B4-BE49-F238E27FC236}">
                <a16:creationId xmlns:a16="http://schemas.microsoft.com/office/drawing/2014/main" id="{5B2BA471-7AD9-4C1A-9FFE-718F81599A80}"/>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 dépistage et les conseils en matière de VIH doivent toujours avoir lieu le jour où le client commence la PrEP orale. »</a:t>
            </a:r>
            <a:endParaRPr lang="en-US" sz="2600" b="1" dirty="0">
              <a:cs typeface="Calibri"/>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Faux</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749920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106F-A8E8-45BA-A503-5977A561B293}"/>
              </a:ext>
            </a:extLst>
          </p:cNvPr>
          <p:cNvSpPr>
            <a:spLocks noGrp="1"/>
          </p:cNvSpPr>
          <p:nvPr>
            <p:ph type="title"/>
          </p:nvPr>
        </p:nvSpPr>
        <p:spPr/>
        <p:txBody>
          <a:bodyPr/>
          <a:lstStyle/>
          <a:p>
            <a:r>
              <a:rPr lang="fr-FR" sz="3400" b="1" i="0" strike="noStrike" cap="none" spc="0" baseline="0" dirty="0">
                <a:solidFill>
                  <a:srgbClr val="1F497D"/>
                </a:solidFill>
                <a:effectLst/>
                <a:latin typeface="Calibri"/>
                <a:ea typeface="Calibri" panose="020F0502020204030204"/>
                <a:cs typeface="Calibri"/>
              </a:rPr>
              <a:t>Réponse au sondage</a:t>
            </a:r>
          </a:p>
        </p:txBody>
      </p:sp>
      <p:sp>
        <p:nvSpPr>
          <p:cNvPr id="3" name="Content Placeholder 2">
            <a:extLst>
              <a:ext uri="{FF2B5EF4-FFF2-40B4-BE49-F238E27FC236}">
                <a16:creationId xmlns:a16="http://schemas.microsoft.com/office/drawing/2014/main" id="{CE5348C2-A074-4317-A0D7-A06B7D8845A0}"/>
              </a:ext>
            </a:extLst>
          </p:cNvPr>
          <p:cNvSpPr>
            <a:spLocks noGrp="1"/>
          </p:cNvSpPr>
          <p:nvPr>
            <p:ph idx="1"/>
          </p:nvPr>
        </p:nvSpPr>
        <p:spPr/>
        <p:txBody>
          <a:bodyPr/>
          <a:lstStyle/>
          <a:p>
            <a:pPr marL="0" indent="0">
              <a:buNone/>
            </a:pPr>
            <a:r>
              <a:rPr lang="fr-FR" sz="2600" b="1" i="0" strike="noStrike" cap="none" spc="0" baseline="0" dirty="0">
                <a:solidFill>
                  <a:srgbClr val="000000"/>
                </a:solidFill>
                <a:effectLst/>
                <a:latin typeface="Calibri"/>
                <a:ea typeface="Calibri" panose="020F0502020204030204"/>
                <a:cs typeface="Calibri"/>
              </a:rPr>
              <a:t>L’affirmation suivante est-elle vraie ou fausse ? « Le dépistage et les conseils en matière de VIH doivent toujours avoir lieu le jour où le client commence la PrEP orale. »</a:t>
            </a:r>
            <a:endParaRPr lang="en-US" sz="2600" b="1" dirty="0">
              <a:cs typeface="Calibri"/>
            </a:endParaRPr>
          </a:p>
          <a:p>
            <a:pPr marL="514350" indent="-514350">
              <a:buAutoNum type="alphaLcParenR"/>
            </a:pPr>
            <a:r>
              <a:rPr lang="fr-FR" sz="2600" b="0" i="0" strike="noStrike" cap="none" spc="0" baseline="0" dirty="0">
                <a:solidFill>
                  <a:srgbClr val="000000"/>
                </a:solidFill>
                <a:effectLst/>
                <a:latin typeface="Calibri"/>
                <a:ea typeface="Calibri" panose="020F0502020204030204"/>
                <a:cs typeface="Calibri"/>
              </a:rPr>
              <a:t>Vrai</a:t>
            </a:r>
          </a:p>
          <a:p>
            <a:pPr marL="514350" indent="-514350">
              <a:buAutoNum type="alphaLcParenR"/>
            </a:pPr>
            <a:r>
              <a:rPr lang="fr-FR" sz="2600" b="0" i="0" u="sng" strike="noStrike" cap="none" spc="0" baseline="0" dirty="0">
                <a:solidFill>
                  <a:srgbClr val="000000"/>
                </a:solidFill>
                <a:effectLst/>
                <a:uFill>
                  <a:solidFill>
                    <a:srgbClr val="000000"/>
                  </a:solidFill>
                </a:uFill>
                <a:latin typeface="Calibri"/>
                <a:ea typeface="Calibri" panose="020F0502020204030204"/>
                <a:cs typeface="Calibri"/>
              </a:rPr>
              <a:t>Faux</a:t>
            </a:r>
          </a:p>
          <a:p>
            <a:pPr marL="0" indent="0">
              <a:buNone/>
            </a:pPr>
            <a:endParaRPr lang="en-US" dirty="0">
              <a:cs typeface="Calibri"/>
            </a:endParaRPr>
          </a:p>
        </p:txBody>
      </p:sp>
      <p:sp>
        <p:nvSpPr>
          <p:cNvPr id="5" name="Content Placeholder 2">
            <a:extLst>
              <a:ext uri="{FF2B5EF4-FFF2-40B4-BE49-F238E27FC236}">
                <a16:creationId xmlns:a16="http://schemas.microsoft.com/office/drawing/2014/main" id="{64D77D12-D2A6-465A-BA35-33529DA6C6DB}"/>
              </a:ext>
            </a:extLst>
          </p:cNvPr>
          <p:cNvSpPr txBox="1"/>
          <p:nvPr/>
        </p:nvSpPr>
        <p:spPr bwMode="auto">
          <a:xfrm>
            <a:off x="1148933" y="5539563"/>
            <a:ext cx="10433470" cy="532054"/>
          </a:xfrm>
          <a:prstGeom prst="rect">
            <a:avLst/>
          </a:prstGeom>
          <a:noFill/>
          <a:ln w="57150" cap="sq">
            <a:solidFill>
              <a:schemeClr val="accent6"/>
            </a:solidFill>
            <a:prstDash val="sysDot"/>
            <a:bevel/>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normAutofit/>
          </a:bodyPr>
          <a:lstStyle>
            <a:lvl1pPr marL="257175" indent="-257175" algn="l" rtl="0" eaLnBrk="1" fontAlgn="base" hangingPunct="1">
              <a:lnSpc>
                <a:spcPct val="95000"/>
              </a:lnSpc>
              <a:spcBef>
                <a:spcPts val="12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57213" indent="-214313" algn="l" rtl="0" eaLnBrk="1" fontAlgn="base" hangingPunct="1">
              <a:lnSpc>
                <a:spcPct val="95000"/>
              </a:lnSpc>
              <a:spcBef>
                <a:spcPts val="600"/>
              </a:spcBef>
              <a:spcAft>
                <a:spcPct val="0"/>
              </a:spcAft>
              <a:buClr>
                <a:srgbClr val="008E40"/>
              </a:buClr>
              <a:buFont typeface="Arial" panose="020B0604020202020204" pitchFamily="34" charset="0"/>
              <a:buChar char="–"/>
              <a:defRPr sz="2400" kern="1200">
                <a:solidFill>
                  <a:schemeClr val="tx1"/>
                </a:solidFill>
                <a:latin typeface="+mn-lt"/>
                <a:ea typeface="+mn-ea"/>
                <a:cs typeface="+mn-cs"/>
              </a:defRPr>
            </a:lvl2pPr>
            <a:lvl3pPr marL="857250" indent="-171450" algn="l" rtl="0" eaLnBrk="1" fontAlgn="base" hangingPunct="1">
              <a:lnSpc>
                <a:spcPct val="95000"/>
              </a:lnSpc>
              <a:spcBef>
                <a:spcPts val="600"/>
              </a:spcBef>
              <a:spcAft>
                <a:spcPct val="0"/>
              </a:spcAft>
              <a:buClr>
                <a:srgbClr val="008E40"/>
              </a:buClr>
              <a:buFont typeface="Calibri" panose="020F0502020204030204" pitchFamily="34" charset="0"/>
              <a:buChar char="-"/>
              <a:defRPr sz="2000" kern="1200">
                <a:solidFill>
                  <a:schemeClr val="tx1"/>
                </a:solidFill>
                <a:latin typeface="+mn-lt"/>
                <a:ea typeface="+mn-ea"/>
                <a:cs typeface="+mn-cs"/>
              </a:defRPr>
            </a:lvl3pPr>
            <a:lvl4pPr marL="1200150" indent="-171450" algn="l" rtl="0" eaLnBrk="1" fontAlgn="base" hangingPunct="1">
              <a:lnSpc>
                <a:spcPct val="95000"/>
              </a:lnSpc>
              <a:spcBef>
                <a:spcPts val="600"/>
              </a:spcBef>
              <a:spcAft>
                <a:spcPct val="0"/>
              </a:spcAft>
              <a:buFont typeface="Calibri" panose="020F0502020204030204" pitchFamily="34" charset="0"/>
              <a:buChar char="-"/>
              <a:defRPr sz="1800" kern="1200">
                <a:solidFill>
                  <a:schemeClr val="tx1"/>
                </a:solidFill>
                <a:latin typeface="+mn-lt"/>
                <a:ea typeface="+mn-ea"/>
                <a:cs typeface="+mn-cs"/>
              </a:defRPr>
            </a:lvl4pPr>
            <a:lvl5pPr marL="1543050" indent="-171450" algn="l" rtl="0" eaLnBrk="1" fontAlgn="base" hangingPunct="1">
              <a:lnSpc>
                <a:spcPct val="95000"/>
              </a:lnSpc>
              <a:spcBef>
                <a:spcPts val="600"/>
              </a:spcBef>
              <a:spcAft>
                <a:spcPct val="0"/>
              </a:spcAft>
              <a:buFont typeface="Calibri" panose="020F0502020204030204"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685827" fontAlgn="auto">
              <a:lnSpc>
                <a:spcPct val="100000"/>
              </a:lnSpc>
              <a:spcBef>
                <a:spcPct val="0"/>
              </a:spcBef>
              <a:spcAft>
                <a:spcPct val="0"/>
              </a:spcAft>
              <a:buClrTx/>
              <a:buNone/>
              <a:defRPr/>
            </a:pPr>
            <a:r>
              <a:rPr lang="fr-FR" sz="2200" b="0" i="0" strike="noStrike" cap="none" spc="-50" baseline="0" dirty="0">
                <a:solidFill>
                  <a:srgbClr val="000000"/>
                </a:solidFill>
                <a:effectLst/>
                <a:latin typeface="Calibri"/>
                <a:ea typeface="Calibri" panose="020F0502020204030204"/>
                <a:cs typeface="Calibri"/>
              </a:rPr>
              <a:t>Un dépistage le jour même est recommandé, mais pas obligatoire.</a:t>
            </a:r>
            <a:endParaRPr lang="en-US" dirty="0">
              <a:cs typeface="Calibri"/>
            </a:endParaRPr>
          </a:p>
        </p:txBody>
      </p:sp>
    </p:spTree>
    <p:extLst>
      <p:ext uri="{BB962C8B-B14F-4D97-AF65-F5344CB8AC3E}">
        <p14:creationId xmlns:p14="http://schemas.microsoft.com/office/powerpoint/2010/main" val="38851058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39" y="317500"/>
            <a:ext cx="10430361" cy="858837"/>
          </a:xfrm>
        </p:spPr>
        <p:txBody>
          <a:bodyPr>
            <a:normAutofit/>
          </a:bodyPr>
          <a:lstStyle/>
          <a:p>
            <a:r>
              <a:rPr lang="fr-FR" sz="3600" dirty="0">
                <a:latin typeface="Calibri"/>
                <a:cs typeface="Calibri"/>
              </a:rPr>
              <a:t>Critères d'utilisation de la </a:t>
            </a:r>
            <a:r>
              <a:rPr lang="fr-FR" sz="3600" dirty="0" err="1">
                <a:latin typeface="Calibri"/>
                <a:cs typeface="Calibri"/>
              </a:rPr>
              <a:t>PrEP</a:t>
            </a:r>
            <a:r>
              <a:rPr lang="fr-FR" sz="3600" dirty="0">
                <a:latin typeface="Calibri"/>
                <a:cs typeface="Calibri"/>
              </a:rPr>
              <a:t> orale</a:t>
            </a:r>
            <a:endParaRPr lang="en-US" sz="3600" dirty="0">
              <a:latin typeface="Calibri"/>
              <a:cs typeface="Calibri"/>
            </a:endParaRPr>
          </a:p>
        </p:txBody>
      </p:sp>
      <p:sp>
        <p:nvSpPr>
          <p:cNvPr id="3" name="Content Placeholder 2">
            <a:extLst>
              <a:ext uri="{FF2B5EF4-FFF2-40B4-BE49-F238E27FC236}">
                <a16:creationId xmlns:a16="http://schemas.microsoft.com/office/drawing/2014/main" id="{CC854B32-A9B7-4777-ACC5-249F7FA59F63}"/>
              </a:ext>
            </a:extLst>
          </p:cNvPr>
          <p:cNvSpPr>
            <a:spLocks noGrp="1"/>
          </p:cNvSpPr>
          <p:nvPr>
            <p:ph sz="quarter" idx="4294967295"/>
          </p:nvPr>
        </p:nvSpPr>
        <p:spPr>
          <a:xfrm>
            <a:off x="1152044" y="1574586"/>
            <a:ext cx="5395326" cy="4889500"/>
          </a:xfrm>
        </p:spPr>
        <p:txBody>
          <a:bodyPr/>
          <a:lstStyle/>
          <a:p>
            <a:pPr marL="0" indent="0">
              <a:buNone/>
            </a:pPr>
            <a:r>
              <a:rPr lang="fr-FR" sz="2000" dirty="0">
                <a:solidFill>
                  <a:srgbClr val="000000"/>
                </a:solidFill>
                <a:latin typeface="Calibri"/>
                <a:ea typeface="Calibri" panose="020F0502020204030204" pitchFamily="34" charset="0"/>
                <a:cs typeface="Calibri"/>
              </a:rPr>
              <a:t>Les clients doivent être :</a:t>
            </a:r>
          </a:p>
          <a:p>
            <a:pPr>
              <a:buFont typeface="Wingdings" panose="05000000000000000000" pitchFamily="2" charset="2"/>
              <a:buChar char="ü"/>
            </a:pPr>
            <a:r>
              <a:rPr lang="fr-FR" sz="2000" dirty="0">
                <a:solidFill>
                  <a:srgbClr val="000000"/>
                </a:solidFill>
                <a:latin typeface="Calibri"/>
                <a:ea typeface="Calibri" panose="020F0502020204030204" pitchFamily="34" charset="0"/>
                <a:cs typeface="Calibri"/>
              </a:rPr>
              <a:t>VIH négatif</a:t>
            </a:r>
          </a:p>
          <a:p>
            <a:pPr>
              <a:buFont typeface="Wingdings" panose="05000000000000000000" pitchFamily="2" charset="2"/>
              <a:buChar char="ü"/>
            </a:pPr>
            <a:r>
              <a:rPr lang="fr-FR" sz="2000" dirty="0">
                <a:solidFill>
                  <a:srgbClr val="000000"/>
                </a:solidFill>
                <a:latin typeface="Calibri"/>
                <a:ea typeface="Calibri" panose="020F0502020204030204" pitchFamily="34" charset="0"/>
                <a:cs typeface="Calibri"/>
              </a:rPr>
              <a:t>Non indiqué pour la PPE ou suspecté d'avoir une IAH </a:t>
            </a:r>
          </a:p>
          <a:p>
            <a:pPr>
              <a:buFont typeface="Wingdings" panose="05000000000000000000" pitchFamily="2" charset="2"/>
              <a:buChar char="ü"/>
            </a:pPr>
            <a:r>
              <a:rPr lang="fr-FR" sz="2000" dirty="0">
                <a:solidFill>
                  <a:srgbClr val="000000"/>
                </a:solidFill>
                <a:latin typeface="Calibri"/>
                <a:ea typeface="Calibri" panose="020F0502020204030204" pitchFamily="34" charset="0"/>
                <a:cs typeface="Calibri"/>
              </a:rPr>
              <a:t>À forte probabilité d'acquisition du VIH</a:t>
            </a:r>
          </a:p>
          <a:p>
            <a:pPr>
              <a:buFont typeface="Wingdings" panose="05000000000000000000" pitchFamily="2" charset="2"/>
              <a:buChar char="ü"/>
            </a:pPr>
            <a:r>
              <a:rPr lang="fr-FR" sz="2000" dirty="0">
                <a:solidFill>
                  <a:srgbClr val="000000"/>
                </a:solidFill>
                <a:latin typeface="Calibri"/>
                <a:ea typeface="Calibri" panose="020F0502020204030204" pitchFamily="34" charset="0"/>
                <a:cs typeface="Calibri"/>
              </a:rPr>
              <a:t>Sans contre-indications à la </a:t>
            </a:r>
            <a:r>
              <a:rPr lang="fr-FR" sz="2000" dirty="0" err="1">
                <a:solidFill>
                  <a:srgbClr val="000000"/>
                </a:solidFill>
                <a:latin typeface="Calibri"/>
                <a:ea typeface="Calibri" panose="020F0502020204030204" pitchFamily="34" charset="0"/>
                <a:cs typeface="Calibri"/>
              </a:rPr>
              <a:t>PrEP</a:t>
            </a:r>
            <a:r>
              <a:rPr lang="fr-FR" sz="2000" dirty="0">
                <a:solidFill>
                  <a:srgbClr val="000000"/>
                </a:solidFill>
                <a:latin typeface="Calibri"/>
                <a:ea typeface="Calibri" panose="020F0502020204030204" pitchFamily="34" charset="0"/>
                <a:cs typeface="Calibri"/>
              </a:rPr>
              <a:t> orale</a:t>
            </a:r>
          </a:p>
          <a:p>
            <a:pPr marL="0" indent="0">
              <a:buNone/>
            </a:pPr>
            <a:r>
              <a:rPr lang="fr-FR" sz="2000" dirty="0">
                <a:solidFill>
                  <a:srgbClr val="000000"/>
                </a:solidFill>
                <a:latin typeface="Calibri"/>
                <a:ea typeface="Calibri" panose="020F0502020204030204" pitchFamily="34" charset="0"/>
                <a:cs typeface="Calibri"/>
              </a:rPr>
              <a:t>La figure de droite illustre le processus par lequel les clients peuvent être identifiés comme candidats potentiels à l'initiation de la </a:t>
            </a:r>
            <a:r>
              <a:rPr lang="fr-FR" sz="2000" dirty="0" err="1">
                <a:solidFill>
                  <a:srgbClr val="000000"/>
                </a:solidFill>
                <a:latin typeface="Calibri"/>
                <a:ea typeface="Calibri" panose="020F0502020204030204" pitchFamily="34" charset="0"/>
                <a:cs typeface="Calibri"/>
              </a:rPr>
              <a:t>PrEP</a:t>
            </a:r>
            <a:r>
              <a:rPr lang="fr-FR" sz="2000" dirty="0">
                <a:solidFill>
                  <a:srgbClr val="000000"/>
                </a:solidFill>
                <a:latin typeface="Calibri"/>
                <a:ea typeface="Calibri" panose="020F0502020204030204" pitchFamily="34" charset="0"/>
                <a:cs typeface="Calibri"/>
              </a:rPr>
              <a:t> après le test de dépistage du VIH et avant qu'un dépistage supplémentaire ne soit effectué.</a:t>
            </a:r>
            <a:endParaRPr lang="en-US" sz="2000" dirty="0">
              <a:solidFill>
                <a:srgbClr val="000000"/>
              </a:solidFill>
              <a:latin typeface="Calibri"/>
              <a:ea typeface="Calibri" panose="020F0502020204030204" pitchFamily="34" charset="0"/>
              <a:cs typeface="Calibri"/>
            </a:endParaRPr>
          </a:p>
        </p:txBody>
      </p:sp>
      <p:sp>
        <p:nvSpPr>
          <p:cNvPr id="6" name="TextBox 5">
            <a:extLst>
              <a:ext uri="{FF2B5EF4-FFF2-40B4-BE49-F238E27FC236}">
                <a16:creationId xmlns:a16="http://schemas.microsoft.com/office/drawing/2014/main" id="{C63F17F5-A300-4AEA-A80F-5E9AE2787D8B}"/>
              </a:ext>
            </a:extLst>
          </p:cNvPr>
          <p:cNvSpPr txBox="1"/>
          <p:nvPr/>
        </p:nvSpPr>
        <p:spPr>
          <a:xfrm>
            <a:off x="6899565" y="1094472"/>
            <a:ext cx="4682836" cy="646589"/>
          </a:xfrm>
          <a:prstGeom prst="rect">
            <a:avLst/>
          </a:prstGeom>
          <a:noFill/>
        </p:spPr>
        <p:txBody>
          <a:bodyPr wrap="square" lIns="91440" tIns="45721" rIns="91440" bIns="45721" rtlCol="0" anchor="t">
            <a:spAutoFit/>
          </a:bodyPr>
          <a:lstStyle/>
          <a:p>
            <a:r>
              <a:rPr lang="fr-FR" sz="1801" b="1" dirty="0">
                <a:latin typeface="Calibri"/>
                <a:ea typeface="Calibri" panose="020F0502020204030204" pitchFamily="34" charset="0"/>
                <a:cs typeface="Calibri"/>
              </a:rPr>
              <a:t>Algorithme pour évaluer l'IAH, l'indication PEP et le potentiel de </a:t>
            </a:r>
            <a:r>
              <a:rPr lang="fr-FR" sz="1801" b="1" dirty="0" err="1">
                <a:latin typeface="Calibri"/>
                <a:ea typeface="Calibri" panose="020F0502020204030204" pitchFamily="34" charset="0"/>
                <a:cs typeface="Calibri"/>
              </a:rPr>
              <a:t>PrEP</a:t>
            </a:r>
            <a:r>
              <a:rPr lang="fr-FR" sz="1801" b="1" dirty="0">
                <a:latin typeface="Calibri"/>
                <a:ea typeface="Calibri" panose="020F0502020204030204" pitchFamily="34" charset="0"/>
                <a:cs typeface="Calibri"/>
              </a:rPr>
              <a:t> orale</a:t>
            </a:r>
            <a:endParaRPr lang="en-US" sz="1801" b="1" dirty="0">
              <a:latin typeface="Calibri"/>
              <a:cs typeface="Calibri"/>
            </a:endParaRPr>
          </a:p>
        </p:txBody>
      </p:sp>
      <p:pic>
        <p:nvPicPr>
          <p:cNvPr id="14" name="Picture 13">
            <a:extLst>
              <a:ext uri="{FF2B5EF4-FFF2-40B4-BE49-F238E27FC236}">
                <a16:creationId xmlns:a16="http://schemas.microsoft.com/office/drawing/2014/main" id="{624D70FB-D9DE-4B94-977D-C38EF766D308}"/>
              </a:ext>
            </a:extLst>
          </p:cNvPr>
          <p:cNvPicPr>
            <a:picLocks noChangeAspect="1"/>
          </p:cNvPicPr>
          <p:nvPr/>
        </p:nvPicPr>
        <p:blipFill>
          <a:blip r:embed="rId3"/>
          <a:stretch>
            <a:fillRect/>
          </a:stretch>
        </p:blipFill>
        <p:spPr>
          <a:xfrm>
            <a:off x="7933120" y="1741061"/>
            <a:ext cx="4507192" cy="4661469"/>
          </a:xfrm>
          <a:prstGeom prst="rect">
            <a:avLst/>
          </a:prstGeom>
        </p:spPr>
      </p:pic>
      <p:sp>
        <p:nvSpPr>
          <p:cNvPr id="33" name="CuadroTexto 29">
            <a:extLst>
              <a:ext uri="{FF2B5EF4-FFF2-40B4-BE49-F238E27FC236}">
                <a16:creationId xmlns:a16="http://schemas.microsoft.com/office/drawing/2014/main" id="{75825A2B-AFF6-40E5-97F7-B76C036CE159}"/>
              </a:ext>
            </a:extLst>
          </p:cNvPr>
          <p:cNvSpPr txBox="1"/>
          <p:nvPr/>
        </p:nvSpPr>
        <p:spPr>
          <a:xfrm>
            <a:off x="6574187" y="5418562"/>
            <a:ext cx="1852758" cy="689932"/>
          </a:xfrm>
          <a:prstGeom prst="rect">
            <a:avLst/>
          </a:prstGeom>
          <a:noFill/>
        </p:spPr>
        <p:txBody>
          <a:bodyPr wrap="square" lIns="0" tIns="0" rIns="0" bIns="0" rtlCol="0">
            <a:spAutoFit/>
          </a:bodyPr>
          <a:lstStyle/>
          <a:p>
            <a:pPr>
              <a:spcAft>
                <a:spcPts val="300"/>
              </a:spcAft>
            </a:pPr>
            <a:r>
              <a:rPr lang="fr-FR" sz="1400" baseline="-25000" dirty="0">
                <a:solidFill>
                  <a:srgbClr val="000000"/>
                </a:solidFill>
                <a:latin typeface="Calibri"/>
                <a:cs typeface="Calibri"/>
              </a:rPr>
              <a:t>IAH: infection aiguë par le VIH</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PEP: prophylaxie post-exposition</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prophylaxie </a:t>
            </a:r>
            <a:r>
              <a:rPr lang="fr-FR" sz="1400" baseline="-25000" dirty="0" err="1">
                <a:solidFill>
                  <a:srgbClr val="000000"/>
                </a:solidFill>
                <a:latin typeface="Calibri"/>
                <a:cs typeface="Calibri"/>
              </a:rPr>
              <a:t>pré-exposition</a:t>
            </a:r>
            <a:endParaRPr lang="fr-FR"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SOC: PrEP </a:t>
            </a:r>
            <a:r>
              <a:rPr lang="fr-FR" sz="1400" b="0" i="0" strike="noStrike" cap="none" spc="0" baseline="-25000" dirty="0">
                <a:solidFill>
                  <a:srgbClr val="000000"/>
                </a:solidFill>
                <a:effectLst/>
                <a:latin typeface="Calibri"/>
                <a:ea typeface="Calibri" panose="020F0502020204030204"/>
                <a:cs typeface="Calibri"/>
              </a:rPr>
              <a:t>de référence </a:t>
            </a:r>
            <a:endParaRPr lang="en-US" sz="1400" baseline="-25000" dirty="0">
              <a:solidFill>
                <a:srgbClr val="000000"/>
              </a:solidFill>
              <a:latin typeface="Calibri"/>
              <a:cs typeface="Calibri"/>
            </a:endParaRPr>
          </a:p>
        </p:txBody>
      </p:sp>
    </p:spTree>
    <p:extLst>
      <p:ext uri="{BB962C8B-B14F-4D97-AF65-F5344CB8AC3E}">
        <p14:creationId xmlns:p14="http://schemas.microsoft.com/office/powerpoint/2010/main" val="25540731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32" y="317500"/>
            <a:ext cx="10352868" cy="858837"/>
          </a:xfrm>
        </p:spPr>
        <p:txBody>
          <a:bodyPr>
            <a:normAutofit fontScale="90000"/>
          </a:bodyPr>
          <a:lstStyle/>
          <a:p>
            <a:r>
              <a:rPr lang="fr-FR" sz="4000" dirty="0">
                <a:latin typeface="Calibri"/>
                <a:cs typeface="Calibri"/>
              </a:rPr>
              <a:t>Algorithme pour évaluer l'indication de PEP, l'IAH et le potentiel de PrEP orale</a:t>
            </a:r>
            <a:endParaRPr lang="en-US" sz="4000" dirty="0">
              <a:latin typeface="Calibri"/>
              <a:cs typeface="Calibri"/>
            </a:endParaRPr>
          </a:p>
        </p:txBody>
      </p:sp>
      <p:sp>
        <p:nvSpPr>
          <p:cNvPr id="10" name="TextBox 9">
            <a:extLst>
              <a:ext uri="{FF2B5EF4-FFF2-40B4-BE49-F238E27FC236}">
                <a16:creationId xmlns:a16="http://schemas.microsoft.com/office/drawing/2014/main" id="{E4AF9819-D3FA-49AF-9921-83136BDA05EA}"/>
              </a:ext>
            </a:extLst>
          </p:cNvPr>
          <p:cNvSpPr txBox="1"/>
          <p:nvPr/>
        </p:nvSpPr>
        <p:spPr>
          <a:xfrm>
            <a:off x="6407812" y="1176337"/>
            <a:ext cx="4997608" cy="4858894"/>
          </a:xfrm>
          <a:prstGeom prst="rect">
            <a:avLst/>
          </a:prstGeom>
          <a:noFill/>
        </p:spPr>
        <p:txBody>
          <a:bodyPr wrap="square">
            <a:spAutoFit/>
          </a:bodyPr>
          <a:lstStyle/>
          <a:p>
            <a:pPr marL="0" marR="0">
              <a:lnSpc>
                <a:spcPct val="107000"/>
              </a:lnSpc>
              <a:spcBef>
                <a:spcPts val="0"/>
              </a:spcBef>
              <a:spcAft>
                <a:spcPts val="6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 réponse « NON » à la question « Potentiellement exposé au VIH au cours des 72 dernières heures ? » signifie aucune exposition antérieure potentielle au VIH ou exposition potentielle au VIH il y a plus de 73 heures.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signes/symptômes </a:t>
            </a:r>
            <a:r>
              <a:rPr lang="fr-FR" sz="1400" dirty="0">
                <a:solidFill>
                  <a:srgbClr val="000000"/>
                </a:solidFill>
                <a:latin typeface="Calibri" panose="020F0502020204030204" pitchFamily="34" charset="0"/>
                <a:ea typeface="Calibri" panose="020F0502020204030204" pitchFamily="34" charset="0"/>
                <a:cs typeface="Calibri" panose="020F0502020204030204" pitchFamily="34" charset="0"/>
              </a:rPr>
              <a:t>évoquant</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une infection aiguë par le VIH (mal de gorge, fièvre, sueurs, ganglions enflés, aphtes, maux de tête, éruption cutanée, douleurs musculaires) sont généralement dus à des maladies autres que le VIH ; les prestataires doivent faire preuve de discernement pour déterminer si la symptomatologie est compatible avec le VIH ou peut s'expliquer par une autre cause.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400" b="1"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a:t>
            </a:r>
            <a:r>
              <a:rPr lang="fr-FR"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 un test de dépistage du VIH peut détecter le VIH de manière fiable compte tenu des expositions potentielles et des délais de ces clients est disponible, la PrEP peut être commencée avant 28 jours, si les résultats ne sont pas réactifs. Le clinicien peut envisager un TAR entièrement suppressif pendant la période intermédiaire de 28 jours s'il attend 28 jours pour refaire un test de dépistage du VIH.</a:t>
            </a:r>
          </a:p>
          <a:p>
            <a:pPr marL="0" marR="0">
              <a:lnSpc>
                <a:spcPct val="107000"/>
              </a:lnSpc>
              <a:spcBef>
                <a:spcPts val="0"/>
              </a:spcBef>
              <a:spcAft>
                <a:spcPts val="600"/>
              </a:spcAft>
            </a:pPr>
            <a:r>
              <a:rPr lang="fr-FR" sz="1200" dirty="0"/>
              <a:t>Algorithme développé par </a:t>
            </a:r>
            <a:r>
              <a:rPr lang="fr-FR" sz="1200" dirty="0" err="1"/>
              <a:t>Jhpiego</a:t>
            </a:r>
            <a:r>
              <a:rPr lang="fr-FR" sz="1200" dirty="0"/>
              <a:t> en collaboration avec Jared </a:t>
            </a:r>
            <a:r>
              <a:rPr lang="fr-FR" sz="1200" dirty="0" err="1"/>
              <a:t>Baeten</a:t>
            </a:r>
            <a:r>
              <a:rPr lang="fr-FR" sz="1200" dirty="0"/>
              <a:t> (Université de Washington) et Rachel Baggaley (OMS) et adapté</a:t>
            </a:r>
            <a:endParaRPr lang="en-US" sz="1200" dirty="0">
              <a:cs typeface="Calibri"/>
            </a:endParaRPr>
          </a:p>
        </p:txBody>
      </p:sp>
      <p:pic>
        <p:nvPicPr>
          <p:cNvPr id="18" name="Picture 17">
            <a:extLst>
              <a:ext uri="{FF2B5EF4-FFF2-40B4-BE49-F238E27FC236}">
                <a16:creationId xmlns:a16="http://schemas.microsoft.com/office/drawing/2014/main" id="{26A0B746-9A80-4A94-B1F0-B668EF9CBBC4}"/>
              </a:ext>
            </a:extLst>
          </p:cNvPr>
          <p:cNvPicPr>
            <a:picLocks noChangeAspect="1"/>
          </p:cNvPicPr>
          <p:nvPr/>
        </p:nvPicPr>
        <p:blipFill>
          <a:blip r:embed="rId3"/>
          <a:stretch>
            <a:fillRect/>
          </a:stretch>
        </p:blipFill>
        <p:spPr>
          <a:xfrm>
            <a:off x="1298358" y="1260620"/>
            <a:ext cx="4866468" cy="5033043"/>
          </a:xfrm>
          <a:prstGeom prst="rect">
            <a:avLst/>
          </a:prstGeom>
        </p:spPr>
      </p:pic>
      <p:sp>
        <p:nvSpPr>
          <p:cNvPr id="20" name="CuadroTexto 29">
            <a:extLst>
              <a:ext uri="{FF2B5EF4-FFF2-40B4-BE49-F238E27FC236}">
                <a16:creationId xmlns:a16="http://schemas.microsoft.com/office/drawing/2014/main" id="{668969D5-BD11-4092-B535-B8B91BBF7499}"/>
              </a:ext>
            </a:extLst>
          </p:cNvPr>
          <p:cNvSpPr txBox="1"/>
          <p:nvPr/>
        </p:nvSpPr>
        <p:spPr>
          <a:xfrm>
            <a:off x="655167" y="5597380"/>
            <a:ext cx="1852758" cy="689932"/>
          </a:xfrm>
          <a:prstGeom prst="rect">
            <a:avLst/>
          </a:prstGeom>
          <a:noFill/>
        </p:spPr>
        <p:txBody>
          <a:bodyPr wrap="square" lIns="0" tIns="0" rIns="0" bIns="0" rtlCol="0">
            <a:spAutoFit/>
          </a:bodyPr>
          <a:lstStyle/>
          <a:p>
            <a:pPr>
              <a:spcAft>
                <a:spcPts val="300"/>
              </a:spcAft>
            </a:pPr>
            <a:r>
              <a:rPr lang="fr-FR" sz="1400" baseline="-25000" dirty="0">
                <a:solidFill>
                  <a:srgbClr val="000000"/>
                </a:solidFill>
                <a:latin typeface="Calibri"/>
                <a:cs typeface="Calibri"/>
              </a:rPr>
              <a:t>IAH: infection aiguë par le VIH</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PEP: prophylaxie post-exposition</a:t>
            </a:r>
            <a:endParaRPr lang="en-US"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prophylaxie </a:t>
            </a:r>
            <a:r>
              <a:rPr lang="fr-FR" sz="1400" baseline="-25000" dirty="0" err="1">
                <a:solidFill>
                  <a:srgbClr val="000000"/>
                </a:solidFill>
                <a:latin typeface="Calibri"/>
                <a:cs typeface="Calibri"/>
              </a:rPr>
              <a:t>pré-exposition</a:t>
            </a:r>
            <a:endParaRPr lang="fr-FR" sz="1400" baseline="-25000" dirty="0">
              <a:solidFill>
                <a:srgbClr val="000000"/>
              </a:solidFill>
              <a:latin typeface="Calibri"/>
              <a:cs typeface="Calibri"/>
            </a:endParaRPr>
          </a:p>
          <a:p>
            <a:pPr>
              <a:spcAft>
                <a:spcPts val="300"/>
              </a:spcAft>
            </a:pPr>
            <a:r>
              <a:rPr lang="fr-FR" sz="1400" baseline="-25000" dirty="0">
                <a:solidFill>
                  <a:srgbClr val="000000"/>
                </a:solidFill>
                <a:latin typeface="Calibri"/>
                <a:cs typeface="Calibri"/>
              </a:rPr>
              <a:t>PrEP SOC: PrEP </a:t>
            </a:r>
            <a:r>
              <a:rPr lang="fr-FR" sz="1400" b="0" i="0" strike="noStrike" cap="none" spc="0" baseline="-25000" dirty="0">
                <a:solidFill>
                  <a:srgbClr val="000000"/>
                </a:solidFill>
                <a:effectLst/>
                <a:latin typeface="Calibri"/>
                <a:ea typeface="Calibri" panose="020F0502020204030204"/>
                <a:cs typeface="Calibri"/>
              </a:rPr>
              <a:t>de référence </a:t>
            </a:r>
            <a:endParaRPr lang="en-US" sz="1400" baseline="-25000" dirty="0">
              <a:solidFill>
                <a:srgbClr val="000000"/>
              </a:solidFill>
              <a:latin typeface="Calibri"/>
              <a:cs typeface="Calibri"/>
            </a:endParaRPr>
          </a:p>
        </p:txBody>
      </p:sp>
    </p:spTree>
    <p:extLst>
      <p:ext uri="{BB962C8B-B14F-4D97-AF65-F5344CB8AC3E}">
        <p14:creationId xmlns:p14="http://schemas.microsoft.com/office/powerpoint/2010/main" val="42519907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10.31"/>
  <p:tag name="AS_TITLE" val="Aspose.Slides for Java"/>
  <p:tag name="AS_VERSION" val="21.10"/>
</p:tagLst>
</file>

<file path=ppt/theme/theme1.xml><?xml version="1.0" encoding="utf-8"?>
<a:theme xmlns:a="http://schemas.openxmlformats.org/drawingml/2006/main" name="2_FM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geria's content with Liberia's design" id="{24F8F199-5D26-4735-8B82-F81E04E924F0}" vid="{F41EF1FE-FD35-4C67-A201-9BEAA7349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0061474-bead-42c2-8024-4c6c5e2c71fe">
      <UserInfo>
        <DisplayName>Chris Akolo</DisplayName>
        <AccountId>16</AccountId>
        <AccountType/>
      </UserInfo>
      <UserInfo>
        <DisplayName>Tiffany Lillie</DisplayName>
        <AccountId>38</AccountId>
        <AccountType/>
      </UserInfo>
      <UserInfo>
        <DisplayName>Mahamadou Yirikoro Coulibaly</DisplayName>
        <AccountId>1227</AccountId>
        <AccountType/>
      </UserInfo>
      <UserInfo>
        <DisplayName>Melchiade Ruberintwari</DisplayName>
        <AccountId>1043</AccountId>
        <AccountType/>
      </UserInfo>
      <UserInfo>
        <DisplayName>Madani Moctar Saidou Tall</DisplayName>
        <AccountId>3286</AccountId>
        <AccountType/>
      </UserInfo>
      <UserInfo>
        <DisplayName>Katie Williams</DisplayName>
        <AccountId>5303</AccountId>
        <AccountType/>
      </UserInfo>
    </SharedWithUsers>
    <TaxCatchAll xmlns="d0061474-bead-42c2-8024-4c6c5e2c71fe" xsi:nil="true"/>
    <lcf76f155ced4ddcb4097134ff3c332f xmlns="6730796f-a597-4ef5-b1dc-f445f3297e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7E93A5ADF3644A8C806F222336F06E" ma:contentTypeVersion="18" ma:contentTypeDescription="Create a new document." ma:contentTypeScope="" ma:versionID="07c424a8be0a5130d5d1a2d6b36678ec">
  <xsd:schema xmlns:xsd="http://www.w3.org/2001/XMLSchema" xmlns:xs="http://www.w3.org/2001/XMLSchema" xmlns:p="http://schemas.microsoft.com/office/2006/metadata/properties" xmlns:ns1="http://schemas.microsoft.com/sharepoint/v3" xmlns:ns2="d0061474-bead-42c2-8024-4c6c5e2c71fe" xmlns:ns3="6730796f-a597-4ef5-b1dc-f445f3297e3b" targetNamespace="http://schemas.microsoft.com/office/2006/metadata/properties" ma:root="true" ma:fieldsID="7141b6c2bf21ecee4301a573f16c8e1f" ns1:_="" ns2:_="" ns3:_="">
    <xsd:import namespace="http://schemas.microsoft.com/sharepoint/v3"/>
    <xsd:import namespace="d0061474-bead-42c2-8024-4c6c5e2c71fe"/>
    <xsd:import namespace="6730796f-a597-4ef5-b1dc-f445f3297e3b"/>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061474-bead-42c2-8024-4c6c5e2c71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c071807-aa7e-4661-a2e6-f95c2e1ef04d}" ma:internalName="TaxCatchAll" ma:showField="CatchAllData" ma:web="d0061474-bead-42c2-8024-4c6c5e2c71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30796f-a597-4ef5-b1dc-f445f3297e3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B57A4-CCA7-4366-9C9A-3139F1A24CD0}">
  <ds:schemaRefs>
    <ds:schemaRef ds:uri="http://schemas.microsoft.com/sharepoint/v3/contenttype/forms"/>
  </ds:schemaRefs>
</ds:datastoreItem>
</file>

<file path=customXml/itemProps2.xml><?xml version="1.0" encoding="utf-8"?>
<ds:datastoreItem xmlns:ds="http://schemas.openxmlformats.org/officeDocument/2006/customXml" ds:itemID="{FDDEBDE0-A549-4672-B423-28B092DCDC61}">
  <ds:schemaRefs>
    <ds:schemaRef ds:uri="http://purl.org/dc/elements/1.1/"/>
    <ds:schemaRef ds:uri="http://schemas.microsoft.com/sharepoint/v3"/>
    <ds:schemaRef ds:uri="http://schemas.microsoft.com/office/infopath/2007/PartnerControls"/>
    <ds:schemaRef ds:uri="http://purl.org/dc/terms/"/>
    <ds:schemaRef ds:uri="http://schemas.microsoft.com/office/2006/documentManagement/types"/>
    <ds:schemaRef ds:uri="d0061474-bead-42c2-8024-4c6c5e2c71fe"/>
    <ds:schemaRef ds:uri="http://schemas.microsoft.com/office/2006/metadata/properties"/>
    <ds:schemaRef ds:uri="http://schemas.openxmlformats.org/package/2006/metadata/core-properties"/>
    <ds:schemaRef ds:uri="6730796f-a597-4ef5-b1dc-f445f3297e3b"/>
    <ds:schemaRef ds:uri="http://www.w3.org/XML/1998/namespace"/>
    <ds:schemaRef ds:uri="http://purl.org/dc/dcmitype/"/>
  </ds:schemaRefs>
</ds:datastoreItem>
</file>

<file path=customXml/itemProps3.xml><?xml version="1.0" encoding="utf-8"?>
<ds:datastoreItem xmlns:ds="http://schemas.openxmlformats.org/officeDocument/2006/customXml" ds:itemID="{0A87F759-3ADF-4C07-9BF5-A6E51BE14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061474-bead-42c2-8024-4c6c5e2c71fe"/>
    <ds:schemaRef ds:uri="6730796f-a597-4ef5-b1dc-f445f3297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3206</TotalTime>
  <Words>38514</Words>
  <Application>Microsoft Office PowerPoint</Application>
  <PresentationFormat>Widescreen</PresentationFormat>
  <Paragraphs>3170</Paragraphs>
  <Slides>304</Slides>
  <Notes>159</Notes>
  <HiddenSlides>18</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304</vt:i4>
      </vt:variant>
    </vt:vector>
  </HeadingPairs>
  <TitlesOfParts>
    <vt:vector size="325" baseType="lpstr">
      <vt:lpstr>Acumin Pro Condensed</vt:lpstr>
      <vt:lpstr>Acumin Variable Concept Semibol</vt:lpstr>
      <vt:lpstr>Arial</vt:lpstr>
      <vt:lpstr>Arial Narrow</vt:lpstr>
      <vt:lpstr>Arial Rounded MT Bold</vt:lpstr>
      <vt:lpstr>Avenir Next Condensed Medium</vt:lpstr>
      <vt:lpstr>Calibri</vt:lpstr>
      <vt:lpstr>Courier New</vt:lpstr>
      <vt:lpstr>Franklin Gothic Demi Cond</vt:lpstr>
      <vt:lpstr>Franklin Gothic Medium Cond</vt:lpstr>
      <vt:lpstr>Garamond</vt:lpstr>
      <vt:lpstr>HelveticaNeueLT Pro 67 MdCn</vt:lpstr>
      <vt:lpstr>Jathafa Demo</vt:lpstr>
      <vt:lpstr>Lato</vt:lpstr>
      <vt:lpstr>Maiandra GD</vt:lpstr>
      <vt:lpstr>Segoe UI</vt:lpstr>
      <vt:lpstr>Symbol</vt:lpstr>
      <vt:lpstr>Times New Roman</vt:lpstr>
      <vt:lpstr>Wingdings</vt:lpstr>
      <vt:lpstr>2_FMOH</vt:lpstr>
      <vt:lpstr>Document</vt:lpstr>
      <vt:lpstr>Formation des prestataires sur l’utilisation de la prophylaxie pré-exposition orale pour la prévention du VIH</vt:lpstr>
      <vt:lpstr>Présentation des supports de formation</vt:lpstr>
      <vt:lpstr> Co-facilitation</vt:lpstr>
      <vt:lpstr>Instructions pour les activités en personne</vt:lpstr>
      <vt:lpstr>Instructions concernant l’activité virtuelle</vt:lpstr>
      <vt:lpstr>En personne : Matériel nécessaire pour cette formation</vt:lpstr>
      <vt:lpstr>En personne : Matériel nécessaire pour cette formation</vt:lpstr>
      <vt:lpstr>Virtuelle : Matériel nécessaire pour cette formation</vt:lpstr>
      <vt:lpstr>Virtuelle : Matériel nécessaire pour cette formation</vt:lpstr>
      <vt:lpstr>Hypothèses sur le timing</vt:lpstr>
      <vt:lpstr>Section N° 1</vt:lpstr>
      <vt:lpstr>Prophylaxie pré-exposition orale Formation des prestataires sur l’utilisation de la prophylaxie pré-exposition orale pour la prévention du VIH en [PAYS] </vt:lpstr>
      <vt:lpstr>Accueil en personne !</vt:lpstr>
      <vt:lpstr>Message de bienvenue virtuelle !</vt:lpstr>
      <vt:lpstr>Présentations</vt:lpstr>
      <vt:lpstr>Poser des questions</vt:lpstr>
      <vt:lpstr>Discussion</vt:lpstr>
      <vt:lpstr>Compétences spécifiques à la PrEP orale</vt:lpstr>
      <vt:lpstr>Contexte de la formation</vt:lpstr>
      <vt:lpstr>Présentation générale de la formation</vt:lpstr>
      <vt:lpstr>Exemple de programme de formation en personne - Jour 1</vt:lpstr>
      <vt:lpstr>Exemple de programme de formation en personne - Jour 2</vt:lpstr>
      <vt:lpstr>Exemple de programme de formation virtuelle</vt:lpstr>
      <vt:lpstr>Règles de base de la discussion</vt:lpstr>
      <vt:lpstr>Remarque sur la terminologie</vt:lpstr>
      <vt:lpstr>Rappel sur la terminologie du genre</vt:lpstr>
      <vt:lpstr>Autre remarque sur la terminologie</vt:lpstr>
      <vt:lpstr>Remarque sur le contenu</vt:lpstr>
      <vt:lpstr>Évaluation pré-formation en personne</vt:lpstr>
      <vt:lpstr>Évaluation virtuelle préalable à la formation</vt:lpstr>
      <vt:lpstr>Discussion sur l’évaluation préalable à la formation</vt:lpstr>
      <vt:lpstr>Préparation aux questions de sondage</vt:lpstr>
      <vt:lpstr>Module 1</vt:lpstr>
      <vt:lpstr>Objectifs d’apprentissage du Module 1</vt:lpstr>
      <vt:lpstr>Prévention combinée</vt:lpstr>
      <vt:lpstr>Discussion</vt:lpstr>
      <vt:lpstr>Prophylaxie pré-exposition</vt:lpstr>
      <vt:lpstr>Discussion</vt:lpstr>
      <vt:lpstr>Élargissement des options de PrEP</vt:lpstr>
      <vt:lpstr>Schémas de PrEP orale</vt:lpstr>
      <vt:lpstr>Progression globale de la PrEP orale</vt:lpstr>
      <vt:lpstr>Question de sondage</vt:lpstr>
      <vt:lpstr>Question de sondage – Réponse</vt:lpstr>
      <vt:lpstr>Expansion globale de la PrEP orale</vt:lpstr>
      <vt:lpstr>Discussion</vt:lpstr>
      <vt:lpstr>Prophylaxie post-exposition (PEP)</vt:lpstr>
      <vt:lpstr>Similitudes et différences</vt:lpstr>
      <vt:lpstr>Similitudes et différences</vt:lpstr>
      <vt:lpstr>Similitudes et différences</vt:lpstr>
      <vt:lpstr>Similitudes et différences</vt:lpstr>
      <vt:lpstr>Pourquoi nous avons besoin de la PrEP orale</vt:lpstr>
      <vt:lpstr>Épidémiologie locale du VIH</vt:lpstr>
      <vt:lpstr>Populations clés et prioritaires</vt:lpstr>
      <vt:lpstr>Discussion</vt:lpstr>
      <vt:lpstr>Preuve que la PrEP orale fonctionne</vt:lpstr>
      <vt:lpstr>Discussion</vt:lpstr>
      <vt:lpstr>Définition de l’observance</vt:lpstr>
      <vt:lpstr>L’efficacité de la PrEP orale dépend de l’observance</vt:lpstr>
      <vt:lpstr>L’efficacité de la PrEP orale dépend de l’observance</vt:lpstr>
      <vt:lpstr>ARV recommandés pour la PrEP orale</vt:lpstr>
      <vt:lpstr>Question de sondage</vt:lpstr>
      <vt:lpstr>Question de sondage – Réponse</vt:lpstr>
      <vt:lpstr>Début et arrêt de la PrEP orale</vt:lpstr>
      <vt:lpstr>Section N° 2</vt:lpstr>
      <vt:lpstr>Effets indésirables de la PrEP orale</vt:lpstr>
      <vt:lpstr>Effets indésirables de la PrEP orale - Clairance de la créatinine</vt:lpstr>
      <vt:lpstr>Effets indésirables de la PrEP orale - Clairance de la créatinine</vt:lpstr>
      <vt:lpstr>Question de sondage </vt:lpstr>
      <vt:lpstr>Question de sondage – Réponse</vt:lpstr>
      <vt:lpstr>La PrEP orale encouragera-t-elle les personnes à utiliser moins souvent des préservatifs ou à avoir plus de partenaires sexuels (c.-à-d., « compensation du risque ») ?</vt:lpstr>
      <vt:lpstr>La PrEP orale entraînera-t-elle une plus grande résistance aux médicaments contre le VIH ?</vt:lpstr>
      <vt:lpstr>La PrEP orale prévient-elle d’autres IST ?</vt:lpstr>
      <vt:lpstr>Question de sondage</vt:lpstr>
      <vt:lpstr>Question de sondage – Réponse</vt:lpstr>
      <vt:lpstr>Utilisation de la PrEP orale avec de l’alcool et d’autres drogues récréatives</vt:lpstr>
      <vt:lpstr>Utilisation de la PrEP orale pendant la grossesse ou l’allaitement </vt:lpstr>
      <vt:lpstr>Question de sondage</vt:lpstr>
      <vt:lpstr>Question de sondage – Réponse</vt:lpstr>
      <vt:lpstr>Utilisation de la PrEP orale avec d’autres médicaments</vt:lpstr>
      <vt:lpstr>Utilisation de la PrEP orale avec des contraceptifs hormonaux</vt:lpstr>
      <vt:lpstr>Utilisation de la PrEP orale avec l’hormonothérapie d’affirmation du genre</vt:lpstr>
      <vt:lpstr>Question de sondage</vt:lpstr>
      <vt:lpstr>Question de sondage – Réponse</vt:lpstr>
      <vt:lpstr>Résumé du Module 1</vt:lpstr>
      <vt:lpstr>Module 2</vt:lpstr>
      <vt:lpstr>Objectifs d’apprentissage du Module 2</vt:lpstr>
      <vt:lpstr>Établir un lien avec le client est essentiel !</vt:lpstr>
      <vt:lpstr>Discussion</vt:lpstr>
      <vt:lpstr>Autres facteurs que vous pouvez interroger</vt:lpstr>
      <vt:lpstr>Discussion</vt:lpstr>
      <vt:lpstr>Critères d’utilisation de la PrEP orale</vt:lpstr>
      <vt:lpstr>Critères d’utilisation de la PrEP orale</vt:lpstr>
      <vt:lpstr>Dépistage et conseils en matière de VIH</vt:lpstr>
      <vt:lpstr>Algorithme national de dépistage du VIH</vt:lpstr>
      <vt:lpstr>Dépistage et conseils en matière de VIH</vt:lpstr>
      <vt:lpstr>Question de sondage</vt:lpstr>
      <vt:lpstr>Réponse au sondage</vt:lpstr>
      <vt:lpstr>Critères d'utilisation de la PrEP orale</vt:lpstr>
      <vt:lpstr>Algorithme pour évaluer l'indication de PEP, l'IAH et le potentiel de PrEP orale</vt:lpstr>
      <vt:lpstr>Évaluer pour l’indication de PEP</vt:lpstr>
      <vt:lpstr>Discussion</vt:lpstr>
      <vt:lpstr>Évaluer l’IAH</vt:lpstr>
      <vt:lpstr>Évaluer l’IAH</vt:lpstr>
      <vt:lpstr>Principaux symptômes de l’infection aiguë par le VIH</vt:lpstr>
      <vt:lpstr>Évaluer l’IAH</vt:lpstr>
      <vt:lpstr>Discussion</vt:lpstr>
      <vt:lpstr>Critères d’utilisation de la PrEP orale</vt:lpstr>
      <vt:lpstr>Discussion</vt:lpstr>
      <vt:lpstr>Qui a une probabilité élevée de contracter le VIH ?</vt:lpstr>
      <vt:lpstr>Clients qui demandent une PrEP orale</vt:lpstr>
      <vt:lpstr>Clients indiqués sur le plan comportemental</vt:lpstr>
      <vt:lpstr>Évaluations des risques</vt:lpstr>
      <vt:lpstr>Discussion</vt:lpstr>
      <vt:lpstr>Discussion de groupe - Débriefing</vt:lpstr>
      <vt:lpstr>Évaluer les expositions potentielles du client au VIH</vt:lpstr>
      <vt:lpstr>PrEP orale pour les couples sérodifférents</vt:lpstr>
      <vt:lpstr>Questions pour aider à identifier les couples sérodifférents qui pourraient bénéficier de l’utilisation de la PrEP orale</vt:lpstr>
      <vt:lpstr>Question de sondage</vt:lpstr>
      <vt:lpstr>Question de sondage – Réponse</vt:lpstr>
      <vt:lpstr>Critères d’utilisation de la PrEP orale</vt:lpstr>
      <vt:lpstr>Évaluer les contre-indications à l’utilisation de la PrEP orale</vt:lpstr>
      <vt:lpstr>Clairance de la créatinine inférieure à 60 ml/min </vt:lpstr>
      <vt:lpstr>Résumé des critères d’utilisation de PrEP par voie orale</vt:lpstr>
      <vt:lpstr>Question de sondage</vt:lpstr>
      <vt:lpstr>Question de sondage – Réponse</vt:lpstr>
      <vt:lpstr>Évaluation de l’éligibilité pour l’instauration d’une PrEP orale</vt:lpstr>
      <vt:lpstr>Évaluation de l’éligibilité pour l’instauration d’une PrEP orale</vt:lpstr>
      <vt:lpstr>Évaluation de l’éligibilité pour l’instauration d’une PrEP orale</vt:lpstr>
      <vt:lpstr>Évaluation de l’éligibilité pour l’instauration d’une PrEP orale</vt:lpstr>
      <vt:lpstr>Scénario clinique 1</vt:lpstr>
      <vt:lpstr>Utilisation du formulaire d’évaluation de l’éligibilité</vt:lpstr>
      <vt:lpstr>Utilisation du formulaire d’évaluation de l’éligibilité</vt:lpstr>
      <vt:lpstr>Utilisation du formulaire d’évaluation de l’éligibilité</vt:lpstr>
      <vt:lpstr>Scénario clinique 2</vt:lpstr>
      <vt:lpstr>Scénario clinique 3</vt:lpstr>
      <vt:lpstr>Section N°3</vt:lpstr>
      <vt:lpstr>Jeu de rôle en personne :  Évaluation de l’éligibilité (40 minutes)</vt:lpstr>
      <vt:lpstr>Jeu de rôle virtuel : Évaluation de l’éligibilité (40 minutes)</vt:lpstr>
      <vt:lpstr>Texte à copier dans le chat si la formation est virtuelle</vt:lpstr>
      <vt:lpstr>Jeu de rôle : Scénario clinique 2</vt:lpstr>
      <vt:lpstr>Jeu de rôle : Scénario clinique 3</vt:lpstr>
      <vt:lpstr>Débriefing du jeu de rôles du scénario clinique 2  (10 minutes)</vt:lpstr>
      <vt:lpstr>Débriefing du jeu de rôles du scénario clinique 3 (10 minutes)</vt:lpstr>
      <vt:lpstr>Résumé du Module 2</vt:lpstr>
      <vt:lpstr>Module 3</vt:lpstr>
      <vt:lpstr>Objectifs d’apprentissage du Module 3</vt:lpstr>
      <vt:lpstr>Composantes essentielles de la visite initiale de la PrEP orale</vt:lpstr>
      <vt:lpstr>Principes de conseil en matière de PrEP orale</vt:lpstr>
      <vt:lpstr>Les conseils en matière de PrEP orale sont centrés sur le client</vt:lpstr>
      <vt:lpstr>Discussion (5 minutes)</vt:lpstr>
      <vt:lpstr>Sujets pour le conseil initial sur la PrEP orale </vt:lpstr>
      <vt:lpstr>Sujets pour le conseil initial sur la PrEP orale </vt:lpstr>
      <vt:lpstr>Amorces potentielles pour discuter du comportement sexuel lors des visites initiales de PrEP orale</vt:lpstr>
      <vt:lpstr>Amorces potentielles pour discuter de la consommation d’alcool et d’autres drogues lors des visites initiales de PrEP orale</vt:lpstr>
      <vt:lpstr>Amorces potentielles pour discuter du plan de prévention du VIH et des autres IST du client lors des visites initiales de PrEP orale</vt:lpstr>
      <vt:lpstr>Messages clés de conseil sur la PrEP orale</vt:lpstr>
      <vt:lpstr>Messages clés de conseil sur la PrEP orale</vt:lpstr>
      <vt:lpstr>Question de sondage</vt:lpstr>
      <vt:lpstr>Question de sondage – Réponse</vt:lpstr>
      <vt:lpstr>Messages clés de conseil sur la PrEP orale</vt:lpstr>
      <vt:lpstr>Messages clés de conseil sur la PrEP orale</vt:lpstr>
      <vt:lpstr>Discussion (5 minutes)</vt:lpstr>
      <vt:lpstr>Quelques raisons pour lesquelles les clients peuvent avoir du mal à observer le traitement</vt:lpstr>
      <vt:lpstr>Discussion (5 minutes)</vt:lpstr>
      <vt:lpstr>Leçons tirées des programmes de TAR</vt:lpstr>
      <vt:lpstr>Messages clés de conseil sur la PrEP orale</vt:lpstr>
      <vt:lpstr>Messages clés de conseil sur la PrEP orale</vt:lpstr>
      <vt:lpstr>Amorces potentielles pour discuter de l’utilisation efficace lors des visites initiales de PrEP orale</vt:lpstr>
      <vt:lpstr>Question de sondage</vt:lpstr>
      <vt:lpstr>Question de sondage – Réponse</vt:lpstr>
      <vt:lpstr>Stratégies supplémentaires pour soutenir l’observance</vt:lpstr>
      <vt:lpstr>Question de sondage</vt:lpstr>
      <vt:lpstr>Question de sondage – Réponse</vt:lpstr>
      <vt:lpstr>Messages clés de conseil sur la PrEP orale</vt:lpstr>
      <vt:lpstr>Messages clés de conseil sur la PrEP orale</vt:lpstr>
      <vt:lpstr>Messages clés de conseil sur la PrEP orale</vt:lpstr>
      <vt:lpstr>Question de sondage</vt:lpstr>
      <vt:lpstr>Question de sondage – Réponse</vt:lpstr>
      <vt:lpstr>Messages clés de conseil sur la PrEP orale</vt:lpstr>
      <vt:lpstr>Messages clés de conseil sur la PrEP orale</vt:lpstr>
      <vt:lpstr>Messages clés de conseil sur la PrEP orale</vt:lpstr>
      <vt:lpstr>Question de sondage</vt:lpstr>
      <vt:lpstr>Question de sondage – Réponse</vt:lpstr>
      <vt:lpstr>Messages clés de conseil sur la PrEP orale</vt:lpstr>
      <vt:lpstr>Messages clés de conseil sur la PrEP orale</vt:lpstr>
      <vt:lpstr>Messages clés de conseil sur la PrEP orale</vt:lpstr>
      <vt:lpstr>Section N°4</vt:lpstr>
      <vt:lpstr>Jeu de rôle en personne : Évaluation de l’éligibilité et conseils (40 minutes)</vt:lpstr>
      <vt:lpstr>Jeu de rôle virtuel : Évaluation de l’éligibilité et conseils (40 minutes)</vt:lpstr>
      <vt:lpstr>Texte à copier dans le chat si la formation est virtuelle</vt:lpstr>
      <vt:lpstr>Scénario clinique 4</vt:lpstr>
      <vt:lpstr>Scénario clinique 5</vt:lpstr>
      <vt:lpstr>Débriefing du jeu de rôles du scénario clinique 4 (10 minutes)</vt:lpstr>
      <vt:lpstr>Débriefing du jeu de rôles du scénario clinique 5 (10 minutes)</vt:lpstr>
      <vt:lpstr>Composantes essentielles de la visite initiale de la PrEP orale</vt:lpstr>
      <vt:lpstr>Prescription de la PrEP orale à l’instauration (PrEP quotidienne et ED-PrEP)</vt:lpstr>
      <vt:lpstr>Composantes facultatives de la visite initiale de PrEP orale (si disponibles)</vt:lpstr>
      <vt:lpstr>Question de sondage</vt:lpstr>
      <vt:lpstr>Question de sondage – Réponse</vt:lpstr>
      <vt:lpstr>Visites de suivi de la PrEP orale</vt:lpstr>
      <vt:lpstr>Composantes essentielles de la visite de suivi de la PrEP orale</vt:lpstr>
      <vt:lpstr>Dépistage et conseils en matière de VIH</vt:lpstr>
      <vt:lpstr>Composantes essentielles de la visite de suivi de la PrEP orale</vt:lpstr>
      <vt:lpstr>Algorithme pour évaluer l’indication de PEP et l’IAH lors des visites de suivi de la PrEP orale</vt:lpstr>
      <vt:lpstr>Évaluation de l’observance de la PrEP orale</vt:lpstr>
      <vt:lpstr>Discussion (5 minutes)</vt:lpstr>
      <vt:lpstr>Évaluation de l’observance de la PrEP orale</vt:lpstr>
      <vt:lpstr>Algorithme pour évaluer l’indication de PEP et l’IAH lors des visites de suivi de la PrEP orale</vt:lpstr>
      <vt:lpstr>Évaluation de l’indication de la PEP et de l’IAH</vt:lpstr>
      <vt:lpstr>Question de sondage</vt:lpstr>
      <vt:lpstr>Question de sondage – Réponse</vt:lpstr>
      <vt:lpstr>Composantes essentielles de la visite de suivi de la PrEP orale</vt:lpstr>
      <vt:lpstr>Conseils sur la PrEP orale lors des visites de suivi</vt:lpstr>
      <vt:lpstr>Arrêt de la PrEP orale</vt:lpstr>
      <vt:lpstr>Arrêt de la PrEP orale</vt:lpstr>
      <vt:lpstr>Question de sondage</vt:lpstr>
      <vt:lpstr>Question de sondage – Réponse</vt:lpstr>
      <vt:lpstr>Composantes essentielles de la visite de suivi de la PrEP orale</vt:lpstr>
      <vt:lpstr>Prescription de PrEP orale lors des visites de suivi  (PrEP quotidienne et ED-PrEP)</vt:lpstr>
      <vt:lpstr>Question de sondage</vt:lpstr>
      <vt:lpstr>Question de sondage</vt:lpstr>
      <vt:lpstr>Composantes facultatives de la visite de suivi de la PrEP orale (si disponibles)</vt:lpstr>
      <vt:lpstr>Dépistage de la clairance de la créatinine (si disponible)</vt:lpstr>
      <vt:lpstr>Dépistage de la clairance de la créatinine (si disponible)</vt:lpstr>
      <vt:lpstr>Reprise de l’utilisation de la PrEP orale</vt:lpstr>
      <vt:lpstr>Question de sondage</vt:lpstr>
      <vt:lpstr>Question de sondage – Réponse</vt:lpstr>
      <vt:lpstr>Résumé du Module 3</vt:lpstr>
      <vt:lpstr>Module 4</vt:lpstr>
      <vt:lpstr>Objectifs d’apprentissage du Module 4</vt:lpstr>
      <vt:lpstr>Surveillance de l’élévation de la créatinine</vt:lpstr>
      <vt:lpstr>Gestion de l’élévation de la créatinine</vt:lpstr>
      <vt:lpstr>Question de sondage</vt:lpstr>
      <vt:lpstr>Question de sondage – Réponse</vt:lpstr>
      <vt:lpstr>Séroconversion sous PrEP orale</vt:lpstr>
      <vt:lpstr>Gestion de la séroconversion</vt:lpstr>
      <vt:lpstr>Minimiser la stigmatisation de la PrEP orale</vt:lpstr>
      <vt:lpstr>Discussion</vt:lpstr>
      <vt:lpstr>Résumé du Module 4</vt:lpstr>
      <vt:lpstr>Section N°5</vt:lpstr>
      <vt:lpstr>Module 5</vt:lpstr>
      <vt:lpstr>Objectifs d’apprentissage du Module 5</vt:lpstr>
      <vt:lpstr>Vidéo des Pays-Bas (4 minutes)</vt:lpstr>
      <vt:lpstr>PrEP à la demande (simplifiée)</vt:lpstr>
      <vt:lpstr>Question de sondage</vt:lpstr>
      <vt:lpstr>Question de sondage – Réponse</vt:lpstr>
      <vt:lpstr>Preuves de l’efficacité de l’ED-PrEP et mise en œuvre</vt:lpstr>
      <vt:lpstr>Preuves de l’efficacité de l’ED-PrEP et mise en œuvre</vt:lpstr>
      <vt:lpstr>Clients appropriés pour l’ED-PrEP</vt:lpstr>
      <vt:lpstr>Question de sondage</vt:lpstr>
      <vt:lpstr>Question de sondage – Réponse</vt:lpstr>
      <vt:lpstr>Scénario d’administration 1 – Rapport sexuel ponctuel</vt:lpstr>
      <vt:lpstr>Question de sondage</vt:lpstr>
      <vt:lpstr>Question de sondage – Réponse</vt:lpstr>
      <vt:lpstr>Scénario d’administration 2 – Rapports sexuels sur plusieurs jours consécutifs</vt:lpstr>
      <vt:lpstr>Scénario d’administration 3 -  Rapports sexuels sur plusieurs jours non consécutifs</vt:lpstr>
      <vt:lpstr>Question de sondage</vt:lpstr>
      <vt:lpstr>Question de sondage – Réponse</vt:lpstr>
      <vt:lpstr>Permutation entre l’ED-PrEP et la PrEP quotidienne</vt:lpstr>
      <vt:lpstr>Scénario d’administration 4 –  Passage de l’ED-PrEP à la PrEP quotidienne</vt:lpstr>
      <vt:lpstr>Scénario d’administration 5 –  Passage de la PrEP quotidienne à l’ED-PrEP</vt:lpstr>
      <vt:lpstr>Question de sondage</vt:lpstr>
      <vt:lpstr>Question de sondage – Réponse</vt:lpstr>
      <vt:lpstr>Scénario d’administration 6 – Les rapports sexuels planifiés n’ont pas lieu</vt:lpstr>
      <vt:lpstr>Visites de suivi* pour les utilisateurs de l’ED-PrEP</vt:lpstr>
      <vt:lpstr>Question de sondage</vt:lpstr>
      <vt:lpstr>Question de sondage – Réponse</vt:lpstr>
      <vt:lpstr>Distribution des médicaments d’ED-PrEP</vt:lpstr>
      <vt:lpstr>Scénario de distribution des médicaments d’ED-PrEP</vt:lpstr>
      <vt:lpstr>Question de sondage</vt:lpstr>
      <vt:lpstr>Question de sondage – Réponse</vt:lpstr>
      <vt:lpstr>Conseils aux utilisateurs de l’ED-PrEP</vt:lpstr>
      <vt:lpstr>Messages de conseil clés  (Utilisateurs potentiels de l’ED-PrEP uniquement) </vt:lpstr>
      <vt:lpstr>Messages de conseil clés  (Utilisateurs potentiels de l’ED-PrEP uniquement) </vt:lpstr>
      <vt:lpstr>Messages de conseil clés  (Utilisateurs potentiels de l’ED-PrEP uniquement) </vt:lpstr>
      <vt:lpstr>Discussion</vt:lpstr>
      <vt:lpstr>Messages de conseil clés  (Utilisateurs potentiels de l’ED-PrEP uniquement) </vt:lpstr>
      <vt:lpstr>Messages de conseil clés  (Utilisateurs potentiels de l’ED-PrEP uniquement) </vt:lpstr>
      <vt:lpstr>Discussion</vt:lpstr>
      <vt:lpstr>Messages de conseil clés  (Utilisateurs potentiels de l’ED-PrEP uniquement) </vt:lpstr>
      <vt:lpstr>Messages de conseil clés  (Utilisateurs potentiels de l’ED-PrEP uniquement) </vt:lpstr>
      <vt:lpstr>Messages de conseil clés  (Utilisateurs potentiels de l’ED-PrEP uniquement) </vt:lpstr>
      <vt:lpstr>Question de sondage</vt:lpstr>
      <vt:lpstr>Question de sondage – Réponse</vt:lpstr>
      <vt:lpstr>Résumé du Module 5</vt:lpstr>
      <vt:lpstr>Module 6</vt:lpstr>
      <vt:lpstr>Objectifs d’apprentissage du Module 6</vt:lpstr>
      <vt:lpstr>Discussion</vt:lpstr>
      <vt:lpstr>Points d’entrée pour la PrEP orale</vt:lpstr>
      <vt:lpstr>Résumé du Module 6</vt:lpstr>
      <vt:lpstr>Module 7</vt:lpstr>
      <vt:lpstr>Compétences spécifiques à la PrEP orale</vt:lpstr>
      <vt:lpstr>Évaluation post-formation en personne</vt:lpstr>
      <vt:lpstr>Évaluation post-formation virtuelle</vt:lpstr>
      <vt:lpstr>Évaluation de la formation</vt:lpstr>
      <vt:lpstr>Exemple de formulaire d’évaluation de la formation (copier et coller dans un autre document pour le formater et l’imprimer)</vt:lpstr>
      <vt:lpstr>Exemple de formulaire d’évaluation de la formation (copier et coller dans un autre document pour le formater et l’imprimer)</vt:lpstr>
      <vt:lpstr>Remarque sur les ressources</vt:lpstr>
      <vt:lpstr>Le cours d’apprentissage en ligne sur la PrEP orale de l’OMS/Jhpiego comprend la PrEP quotidienne et l’ED-PrEP</vt:lpstr>
      <vt:lpstr>Ressources pour les prestataires</vt:lpstr>
      <vt:lpstr>Ressources pour les utilisateurs de la PrEP orale</vt:lpstr>
      <vt:lpstr>Ressources sur l’ED-PrEP</vt:lpstr>
      <vt:lpstr>Recherches sélectionnées sur l’ED-PrEP</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Training for Providers in Clinical Settings</dc:title>
  <dc:creator>Matthew</dc:creator>
  <cp:lastModifiedBy>Katie Williams</cp:lastModifiedBy>
  <cp:revision>437</cp:revision>
  <cp:lastPrinted>2018-10-01T18:50:55Z</cp:lastPrinted>
  <dcterms:created xsi:type="dcterms:W3CDTF">2016-07-18T12:59:56Z</dcterms:created>
  <dcterms:modified xsi:type="dcterms:W3CDTF">2022-06-09T20:43:58Z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0x010100BF7E93A5ADF3644A8C806F222336F06E</vt:lpwstr>
  </property>
  <property fmtid="{D5CDD505-2E9C-101B-9397-08002B2CF9AE}" pid="3" name="MediaServiceImageTags">
    <vt:lpwstr/>
  </property>
</Properties>
</file>