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59" r:id="rId3"/>
    <p:sldId id="260" r:id="rId4"/>
    <p:sldId id="273" r:id="rId5"/>
    <p:sldId id="262" r:id="rId6"/>
    <p:sldId id="274" r:id="rId7"/>
    <p:sldId id="264" r:id="rId8"/>
    <p:sldId id="265" r:id="rId9"/>
    <p:sldId id="266" r:id="rId10"/>
    <p:sldId id="267" r:id="rId11"/>
    <p:sldId id="268" r:id="rId12"/>
    <p:sldId id="272"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orhouse" initials="MM" lastIdx="1" clrIdx="0">
    <p:extLst/>
  </p:cmAuthor>
  <p:cmAuthor id="2" name="Michelle Moorhouse" initials="MM [2]" lastIdx="1" clrIdx="1">
    <p:extLst/>
  </p:cmAuthor>
  <p:cmAuthor id="3" name="Michelle Moorhouse" initials="MM [3]" lastIdx="1" clrIdx="2">
    <p:extLst/>
  </p:cmAuthor>
  <p:cmAuthor id="4" name="Michelle Moorhouse" initials="MM [4]" lastIdx="1" clrIdx="3">
    <p:extLst/>
  </p:cmAuthor>
  <p:cmAuthor id="5" name="Michelle Moorhouse" initials="MM [5]" lastIdx="1" clrIdx="4">
    <p:extLst/>
  </p:cmAuthor>
  <p:cmAuthor id="6" name="Michelle Moorhouse" initials="MM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p:restoredTop sz="81146" autoAdjust="0"/>
  </p:normalViewPr>
  <p:slideViewPr>
    <p:cSldViewPr snapToGrid="0" snapToObjects="1">
      <p:cViewPr>
        <p:scale>
          <a:sx n="90" d="100"/>
          <a:sy n="90" d="100"/>
        </p:scale>
        <p:origin x="140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0B4A3-6668-2B41-BBC6-EC1EDC07D544}" type="datetimeFigureOut">
              <a:rPr lang="en-GB" smtClean="0"/>
              <a:t>02/02/2017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7CF-AB0D-2146-9519-80FA39626EF2}" type="slidenum">
              <a:rPr lang="en-GB" smtClean="0"/>
              <a:t>‹#›</a:t>
            </a:fld>
            <a:endParaRPr lang="en-GB"/>
          </a:p>
        </p:txBody>
      </p:sp>
    </p:spTree>
    <p:extLst>
      <p:ext uri="{BB962C8B-B14F-4D97-AF65-F5344CB8AC3E}">
        <p14:creationId xmlns:p14="http://schemas.microsoft.com/office/powerpoint/2010/main" val="2828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hri.global/files/2016/03/10/Report_The_Case_for_a_Harm_Reduction_Decade.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a:t>
            </a:fld>
            <a:endParaRPr lang="en-GB"/>
          </a:p>
        </p:txBody>
      </p:sp>
    </p:spTree>
    <p:extLst>
      <p:ext uri="{BB962C8B-B14F-4D97-AF65-F5344CB8AC3E}">
        <p14:creationId xmlns:p14="http://schemas.microsoft.com/office/powerpoint/2010/main" val="179513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10</a:t>
            </a:fld>
            <a:endParaRPr lang="en-GB"/>
          </a:p>
        </p:txBody>
      </p:sp>
    </p:spTree>
    <p:extLst>
      <p:ext uri="{BB962C8B-B14F-4D97-AF65-F5344CB8AC3E}">
        <p14:creationId xmlns:p14="http://schemas.microsoft.com/office/powerpoint/2010/main" val="1200032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People who use drugs have fundamental concerns about the potential impacts of pre-exposure prophylaxis for HIV which reflect a 'fault line' in HIV prevention: a predominance of biomedical approaches over community perspectives. Greater community engagement in HIV prevention strategy is needed, or we risk continuing to ignore the need for action on the underlying structural drivers and social context of the HIV epidemic.</a:t>
            </a:r>
          </a:p>
          <a:p>
            <a:endParaRPr lang="en-US" sz="1200" b="0" i="0" kern="1200" dirty="0" smtClean="0">
              <a:solidFill>
                <a:schemeClr val="tx1"/>
              </a:solidFill>
              <a:effectLst/>
              <a:latin typeface="+mn-lt"/>
              <a:ea typeface="+mn-ea"/>
              <a:cs typeface="+mn-cs"/>
            </a:endParaRPr>
          </a:p>
          <a:p>
            <a:endParaRPr lang="en-GB" sz="1200" dirty="0"/>
          </a:p>
        </p:txBody>
      </p:sp>
      <p:sp>
        <p:nvSpPr>
          <p:cNvPr id="4" name="Slide Number Placeholder 3"/>
          <p:cNvSpPr>
            <a:spLocks noGrp="1"/>
          </p:cNvSpPr>
          <p:nvPr>
            <p:ph type="sldNum" sz="quarter" idx="10"/>
          </p:nvPr>
        </p:nvSpPr>
        <p:spPr/>
        <p:txBody>
          <a:bodyPr/>
          <a:lstStyle/>
          <a:p>
            <a:fld id="{F09317CF-AB0D-2146-9519-80FA39626EF2}" type="slidenum">
              <a:rPr lang="en-GB" smtClean="0"/>
              <a:t>11</a:t>
            </a:fld>
            <a:endParaRPr lang="en-GB"/>
          </a:p>
        </p:txBody>
      </p:sp>
    </p:spTree>
    <p:extLst>
      <p:ext uri="{BB962C8B-B14F-4D97-AF65-F5344CB8AC3E}">
        <p14:creationId xmlns:p14="http://schemas.microsoft.com/office/powerpoint/2010/main" val="204216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Eisingerich AB et al 2012</a:t>
            </a:r>
          </a:p>
          <a:p>
            <a:endParaRPr lang="en-ZA" dirty="0"/>
          </a:p>
        </p:txBody>
      </p:sp>
      <p:sp>
        <p:nvSpPr>
          <p:cNvPr id="4" name="Slide Number Placeholder 3"/>
          <p:cNvSpPr>
            <a:spLocks noGrp="1"/>
          </p:cNvSpPr>
          <p:nvPr>
            <p:ph type="sldNum" sz="quarter" idx="10"/>
          </p:nvPr>
        </p:nvSpPr>
        <p:spPr/>
        <p:txBody>
          <a:bodyPr/>
          <a:lstStyle/>
          <a:p>
            <a:fld id="{F09317CF-AB0D-2146-9519-80FA39626EF2}" type="slidenum">
              <a:rPr lang="en-GB" smtClean="0"/>
              <a:t>12</a:t>
            </a:fld>
            <a:endParaRPr lang="en-GB"/>
          </a:p>
        </p:txBody>
      </p:sp>
    </p:spTree>
    <p:extLst>
      <p:ext uri="{BB962C8B-B14F-4D97-AF65-F5344CB8AC3E}">
        <p14:creationId xmlns:p14="http://schemas.microsoft.com/office/powerpoint/2010/main" val="108307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13</a:t>
            </a:fld>
            <a:endParaRPr lang="en-GB"/>
          </a:p>
        </p:txBody>
      </p:sp>
    </p:spTree>
    <p:extLst>
      <p:ext uri="{BB962C8B-B14F-4D97-AF65-F5344CB8AC3E}">
        <p14:creationId xmlns:p14="http://schemas.microsoft.com/office/powerpoint/2010/main" val="182433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14</a:t>
            </a:fld>
            <a:endParaRPr lang="en-GB"/>
          </a:p>
        </p:txBody>
      </p:sp>
    </p:spTree>
    <p:extLst>
      <p:ext uri="{BB962C8B-B14F-4D97-AF65-F5344CB8AC3E}">
        <p14:creationId xmlns:p14="http://schemas.microsoft.com/office/powerpoint/2010/main" val="25730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15</a:t>
            </a:fld>
            <a:endParaRPr lang="en-GB"/>
          </a:p>
        </p:txBody>
      </p:sp>
    </p:spTree>
    <p:extLst>
      <p:ext uri="{BB962C8B-B14F-4D97-AF65-F5344CB8AC3E}">
        <p14:creationId xmlns:p14="http://schemas.microsoft.com/office/powerpoint/2010/main" val="164672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a:t>
            </a:fld>
            <a:endParaRPr lang="en-GB"/>
          </a:p>
        </p:txBody>
      </p:sp>
    </p:spTree>
    <p:extLst>
      <p:ext uri="{BB962C8B-B14F-4D97-AF65-F5344CB8AC3E}">
        <p14:creationId xmlns:p14="http://schemas.microsoft.com/office/powerpoint/2010/main" val="76259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3</a:t>
            </a:fld>
            <a:endParaRPr lang="en-GB"/>
          </a:p>
        </p:txBody>
      </p:sp>
    </p:spTree>
    <p:extLst>
      <p:ext uri="{BB962C8B-B14F-4D97-AF65-F5344CB8AC3E}">
        <p14:creationId xmlns:p14="http://schemas.microsoft.com/office/powerpoint/2010/main" val="67518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Harm Reduction International (2016) </a:t>
            </a:r>
            <a:r>
              <a:rPr lang="en-US" sz="1200" b="0" i="0" u="none" strike="noStrike" kern="1200" dirty="0" smtClean="0">
                <a:solidFill>
                  <a:schemeClr val="tx1"/>
                </a:solidFill>
                <a:effectLst/>
                <a:latin typeface="+mn-lt"/>
                <a:ea typeface="+mn-ea"/>
                <a:cs typeface="+mn-cs"/>
                <a:hlinkClick r:id="rId3"/>
              </a:rPr>
              <a:t>‘The Case for a Harm Reduction Decade: Progress, potential and paradigm shifts’</a:t>
            </a:r>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4</a:t>
            </a:fld>
            <a:endParaRPr lang="en-GB"/>
          </a:p>
        </p:txBody>
      </p:sp>
    </p:spTree>
    <p:extLst>
      <p:ext uri="{BB962C8B-B14F-4D97-AF65-F5344CB8AC3E}">
        <p14:creationId xmlns:p14="http://schemas.microsoft.com/office/powerpoint/2010/main" val="27798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https://</a:t>
            </a:r>
            <a:r>
              <a:rPr lang="en-ZA" dirty="0" err="1" smtClean="0"/>
              <a:t>www.avert.org</a:t>
            </a:r>
            <a:r>
              <a:rPr lang="en-ZA" dirty="0" smtClean="0"/>
              <a:t>/professionals/</a:t>
            </a:r>
            <a:r>
              <a:rPr lang="en-ZA" dirty="0" err="1" smtClean="0"/>
              <a:t>hiv</a:t>
            </a:r>
            <a:r>
              <a:rPr lang="en-ZA" dirty="0" smtClean="0"/>
              <a:t>-social-issues/key-affected-populations/people-inject-drugs</a:t>
            </a:r>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5</a:t>
            </a:fld>
            <a:endParaRPr lang="en-GB"/>
          </a:p>
        </p:txBody>
      </p:sp>
    </p:spTree>
    <p:extLst>
      <p:ext uri="{BB962C8B-B14F-4D97-AF65-F5344CB8AC3E}">
        <p14:creationId xmlns:p14="http://schemas.microsoft.com/office/powerpoint/2010/main" val="140503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[Insert country specific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p>
        </p:txBody>
      </p:sp>
      <p:sp>
        <p:nvSpPr>
          <p:cNvPr id="4" name="Slide Number Placeholder 3"/>
          <p:cNvSpPr>
            <a:spLocks noGrp="1"/>
          </p:cNvSpPr>
          <p:nvPr>
            <p:ph type="sldNum" sz="quarter" idx="10"/>
          </p:nvPr>
        </p:nvSpPr>
        <p:spPr/>
        <p:txBody>
          <a:bodyPr/>
          <a:lstStyle/>
          <a:p>
            <a:fld id="{F09317CF-AB0D-2146-9519-80FA39626EF2}" type="slidenum">
              <a:rPr lang="en-GB" smtClean="0"/>
              <a:t>6</a:t>
            </a:fld>
            <a:endParaRPr lang="en-GB"/>
          </a:p>
        </p:txBody>
      </p:sp>
    </p:spTree>
    <p:extLst>
      <p:ext uri="{BB962C8B-B14F-4D97-AF65-F5344CB8AC3E}">
        <p14:creationId xmlns:p14="http://schemas.microsoft.com/office/powerpoint/2010/main" val="25351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7</a:t>
            </a:fld>
            <a:endParaRPr lang="en-GB"/>
          </a:p>
        </p:txBody>
      </p:sp>
    </p:spTree>
    <p:extLst>
      <p:ext uri="{BB962C8B-B14F-4D97-AF65-F5344CB8AC3E}">
        <p14:creationId xmlns:p14="http://schemas.microsoft.com/office/powerpoint/2010/main" val="30381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8</a:t>
            </a:fld>
            <a:endParaRPr lang="en-GB"/>
          </a:p>
        </p:txBody>
      </p:sp>
    </p:spTree>
    <p:extLst>
      <p:ext uri="{BB962C8B-B14F-4D97-AF65-F5344CB8AC3E}">
        <p14:creationId xmlns:p14="http://schemas.microsoft.com/office/powerpoint/2010/main" val="159807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Tree>
    <p:extLst>
      <p:ext uri="{BB962C8B-B14F-4D97-AF65-F5344CB8AC3E}">
        <p14:creationId xmlns:p14="http://schemas.microsoft.com/office/powerpoint/2010/main" val="27229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HIVCS">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8511822" y="6400800"/>
            <a:ext cx="1569156" cy="457200"/>
          </a:xfrm>
          <a:prstGeom prst="rect">
            <a:avLst/>
          </a:prstGeom>
          <a:solidFill>
            <a:srgbClr val="1E497C"/>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p:cNvPicPr>
            <a:picLocks noChangeAspect="1"/>
          </p:cNvPicPr>
          <p:nvPr userDrawn="1"/>
        </p:nvPicPr>
        <p:blipFill>
          <a:blip r:embed="rId2"/>
          <a:stretch>
            <a:fillRect/>
          </a:stretch>
        </p:blipFill>
        <p:spPr>
          <a:xfrm>
            <a:off x="9843351" y="4521095"/>
            <a:ext cx="2348649" cy="2336905"/>
          </a:xfrm>
          <a:prstGeom prst="rect">
            <a:avLst/>
          </a:prstGeom>
        </p:spPr>
      </p:pic>
    </p:spTree>
    <p:extLst>
      <p:ext uri="{BB962C8B-B14F-4D97-AF65-F5344CB8AC3E}">
        <p14:creationId xmlns:p14="http://schemas.microsoft.com/office/powerpoint/2010/main" val="21287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83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1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95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0739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txBox="1">
            <a:spLocks/>
          </p:cNvSpPr>
          <p:nvPr userDrawn="1"/>
        </p:nvSpPr>
        <p:spPr>
          <a:xfrm>
            <a:off x="0" y="6598610"/>
            <a:ext cx="12192000" cy="259390"/>
          </a:xfrm>
          <a:prstGeom prst="rect">
            <a:avLst/>
          </a:prstGeom>
          <a:solidFill>
            <a:schemeClr val="tx2"/>
          </a:solidFill>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dirty="0"/>
          </a:p>
        </p:txBody>
      </p:sp>
      <p:sp>
        <p:nvSpPr>
          <p:cNvPr id="5" name="TextBox 4"/>
          <p:cNvSpPr txBox="1"/>
          <p:nvPr userDrawn="1"/>
        </p:nvSpPr>
        <p:spPr>
          <a:xfrm>
            <a:off x="8498360" y="6611779"/>
            <a:ext cx="3525324" cy="246221"/>
          </a:xfrm>
          <a:prstGeom prst="rect">
            <a:avLst/>
          </a:prstGeom>
          <a:noFill/>
        </p:spPr>
        <p:txBody>
          <a:bodyPr wrap="none" rtlCol="0">
            <a:spAutoFit/>
          </a:bodyPr>
          <a:lstStyle/>
          <a:p>
            <a:r>
              <a:rPr lang="en-GB" sz="1000" dirty="0" smtClean="0">
                <a:solidFill>
                  <a:schemeClr val="bg1"/>
                </a:solidFill>
              </a:rPr>
              <a:t>Southern</a:t>
            </a:r>
            <a:r>
              <a:rPr lang="en-GB" sz="1000" baseline="0" dirty="0" smtClean="0">
                <a:solidFill>
                  <a:schemeClr val="bg1"/>
                </a:solidFill>
              </a:rPr>
              <a:t> African HIV Clinician Society/Wits RHI: </a:t>
            </a:r>
            <a:r>
              <a:rPr lang="en-GB" sz="1000" baseline="0" dirty="0" smtClean="0">
                <a:solidFill>
                  <a:schemeClr val="bg1"/>
                </a:solidFill>
              </a:rPr>
              <a:t>2 February 2017</a:t>
            </a:r>
            <a:endParaRPr lang="en-GB" sz="1000" dirty="0">
              <a:solidFill>
                <a:schemeClr val="bg1"/>
              </a:solidFill>
            </a:endParaRPr>
          </a:p>
        </p:txBody>
      </p:sp>
    </p:spTree>
    <p:extLst>
      <p:ext uri="{BB962C8B-B14F-4D97-AF65-F5344CB8AC3E}">
        <p14:creationId xmlns:p14="http://schemas.microsoft.com/office/powerpoint/2010/main" val="3686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thelancet.com/journals/lancet/issue/vol381no9883/PIIS0140-6736(13)X6029-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tiff"/><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W</a:t>
            </a:r>
            <a:r>
              <a:rPr lang="en-ZA" dirty="0" smtClean="0"/>
              <a:t>orking </a:t>
            </a:r>
            <a:r>
              <a:rPr lang="en-ZA" dirty="0"/>
              <a:t>with </a:t>
            </a:r>
            <a:r>
              <a:rPr lang="en-ZA" dirty="0" smtClean="0"/>
              <a:t>Different Groups</a:t>
            </a:r>
            <a:endParaRPr lang="en-GB" dirty="0"/>
          </a:p>
        </p:txBody>
      </p:sp>
      <p:sp>
        <p:nvSpPr>
          <p:cNvPr id="3" name="Subtitle 2"/>
          <p:cNvSpPr>
            <a:spLocks noGrp="1"/>
          </p:cNvSpPr>
          <p:nvPr>
            <p:ph type="subTitle" idx="1"/>
          </p:nvPr>
        </p:nvSpPr>
        <p:spPr/>
        <p:txBody>
          <a:bodyPr/>
          <a:lstStyle/>
          <a:p>
            <a:r>
              <a:rPr lang="en-GB" dirty="0" smtClean="0"/>
              <a:t>Module 3 (f)</a:t>
            </a:r>
          </a:p>
          <a:p>
            <a:endParaRPr lang="en-GB" dirty="0"/>
          </a:p>
          <a:p>
            <a:r>
              <a:rPr lang="en-ZA" dirty="0" smtClean="0"/>
              <a:t>People who Inject Drugs</a:t>
            </a:r>
            <a:endParaRPr lang="en-ZA" dirty="0"/>
          </a:p>
        </p:txBody>
      </p:sp>
    </p:spTree>
    <p:extLst>
      <p:ext uri="{BB962C8B-B14F-4D97-AF65-F5344CB8AC3E}">
        <p14:creationId xmlns:p14="http://schemas.microsoft.com/office/powerpoint/2010/main" val="183322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t>PWID, </a:t>
            </a:r>
            <a:r>
              <a:rPr lang="en-ZA" dirty="0" err="1" smtClean="0"/>
              <a:t>PrEP</a:t>
            </a:r>
            <a:r>
              <a:rPr lang="en-ZA" dirty="0" smtClean="0"/>
              <a:t>, </a:t>
            </a:r>
            <a:r>
              <a:rPr lang="en-ZA" dirty="0"/>
              <a:t>and r</a:t>
            </a:r>
            <a:r>
              <a:rPr lang="en-ZA" dirty="0" smtClean="0"/>
              <a:t>esearch: A </a:t>
            </a:r>
            <a:r>
              <a:rPr lang="en-ZA" dirty="0"/>
              <a:t>positive </a:t>
            </a:r>
            <a:r>
              <a:rPr lang="en-ZA" dirty="0" smtClean="0"/>
              <a:t>response, </a:t>
            </a:r>
            <a:r>
              <a:rPr lang="en-ZA" dirty="0"/>
              <a:t>with caveats</a:t>
            </a:r>
          </a:p>
        </p:txBody>
      </p:sp>
      <p:sp>
        <p:nvSpPr>
          <p:cNvPr id="3" name="Content Placeholder 2"/>
          <p:cNvSpPr>
            <a:spLocks noGrp="1"/>
          </p:cNvSpPr>
          <p:nvPr>
            <p:ph sz="half" idx="1"/>
          </p:nvPr>
        </p:nvSpPr>
        <p:spPr>
          <a:xfrm>
            <a:off x="838200" y="3073734"/>
            <a:ext cx="10422699" cy="2298505"/>
          </a:xfrm>
        </p:spPr>
        <p:txBody>
          <a:bodyPr>
            <a:normAutofit/>
          </a:bodyPr>
          <a:lstStyle/>
          <a:p>
            <a:pPr>
              <a:lnSpc>
                <a:spcPct val="100000"/>
              </a:lnSpc>
              <a:spcBef>
                <a:spcPts val="0"/>
              </a:spcBef>
            </a:pPr>
            <a:r>
              <a:rPr lang="en-US" sz="2400" dirty="0" smtClean="0"/>
              <a:t>One </a:t>
            </a:r>
            <a:r>
              <a:rPr lang="en-US" sz="2400" dirty="0"/>
              <a:t>third (35.4%) expressed willingness to use </a:t>
            </a:r>
            <a:r>
              <a:rPr lang="en-US" sz="2400" dirty="0" err="1" smtClean="0"/>
              <a:t>PrEP</a:t>
            </a:r>
            <a:endParaRPr lang="en-US" sz="2400" dirty="0" smtClean="0"/>
          </a:p>
          <a:p>
            <a:pPr>
              <a:lnSpc>
                <a:spcPct val="100000"/>
              </a:lnSpc>
              <a:spcBef>
                <a:spcPts val="0"/>
              </a:spcBef>
            </a:pPr>
            <a:endParaRPr lang="en-US" sz="1200" dirty="0" smtClean="0"/>
          </a:p>
          <a:p>
            <a:pPr>
              <a:lnSpc>
                <a:spcPct val="100000"/>
              </a:lnSpc>
              <a:spcBef>
                <a:spcPts val="0"/>
              </a:spcBef>
            </a:pPr>
            <a:r>
              <a:rPr lang="en-US" sz="2400" dirty="0" smtClean="0"/>
              <a:t>Younger </a:t>
            </a:r>
            <a:r>
              <a:rPr lang="en-US" sz="2400" dirty="0"/>
              <a:t>age, no regular employment, requiring help injecting, engaging in sex work, and reporting multiple recent sexual partners were positively associated with willingness to use </a:t>
            </a:r>
            <a:r>
              <a:rPr lang="en-US" sz="2400" dirty="0" err="1"/>
              <a:t>PrEP</a:t>
            </a:r>
            <a:r>
              <a:rPr lang="en-US" sz="2400" dirty="0" err="1" smtClean="0"/>
              <a:t>.</a:t>
            </a:r>
            <a:endParaRPr lang="en-US" sz="2400" dirty="0" smtClean="0"/>
          </a:p>
          <a:p>
            <a:pPr marL="0" indent="0">
              <a:lnSpc>
                <a:spcPct val="100000"/>
              </a:lnSpc>
              <a:spcBef>
                <a:spcPts val="0"/>
              </a:spcBef>
              <a:buNone/>
            </a:pPr>
            <a:endParaRPr lang="en-GB" sz="2400" dirty="0"/>
          </a:p>
        </p:txBody>
      </p:sp>
      <p:sp>
        <p:nvSpPr>
          <p:cNvPr id="6" name="Rectangle 5"/>
          <p:cNvSpPr/>
          <p:nvPr/>
        </p:nvSpPr>
        <p:spPr>
          <a:xfrm>
            <a:off x="9756077" y="6301005"/>
            <a:ext cx="2435923" cy="276999"/>
          </a:xfrm>
          <a:prstGeom prst="rect">
            <a:avLst/>
          </a:prstGeom>
        </p:spPr>
        <p:txBody>
          <a:bodyPr wrap="none">
            <a:spAutoFit/>
          </a:bodyPr>
          <a:lstStyle/>
          <a:p>
            <a:r>
              <a:rPr lang="en-ZA" sz="1200" dirty="0" err="1" smtClean="0"/>
              <a:t>Escudero</a:t>
            </a:r>
            <a:r>
              <a:rPr lang="en-ZA" sz="1200" dirty="0" smtClean="0"/>
              <a:t> DJ, et al. AIDS </a:t>
            </a:r>
            <a:r>
              <a:rPr lang="en-ZA" sz="1200" dirty="0" err="1" smtClean="0"/>
              <a:t>Behav</a:t>
            </a:r>
            <a:r>
              <a:rPr lang="en-ZA" sz="1200" dirty="0" smtClean="0"/>
              <a:t>. 2015</a:t>
            </a:r>
            <a:endParaRPr lang="en-GB" sz="1200" dirty="0"/>
          </a:p>
        </p:txBody>
      </p:sp>
      <p:sp>
        <p:nvSpPr>
          <p:cNvPr id="7" name="Rectangle 6"/>
          <p:cNvSpPr/>
          <p:nvPr/>
        </p:nvSpPr>
        <p:spPr>
          <a:xfrm>
            <a:off x="526206" y="2144968"/>
            <a:ext cx="11139588" cy="574901"/>
          </a:xfrm>
          <a:prstGeom prst="rect">
            <a:avLst/>
          </a:prstGeom>
        </p:spPr>
        <p:txBody>
          <a:bodyPr wrap="none">
            <a:spAutoFit/>
          </a:bodyPr>
          <a:lstStyle/>
          <a:p>
            <a:pPr>
              <a:lnSpc>
                <a:spcPct val="120000"/>
              </a:lnSpc>
            </a:pPr>
            <a:r>
              <a:rPr lang="en-US" sz="2800" smtClean="0"/>
              <a:t>Study looking at willingness </a:t>
            </a:r>
            <a:r>
              <a:rPr lang="en-US" sz="2800" dirty="0"/>
              <a:t>to use </a:t>
            </a:r>
            <a:r>
              <a:rPr lang="en-US" sz="2800" dirty="0" err="1"/>
              <a:t>PrEP</a:t>
            </a:r>
            <a:r>
              <a:rPr lang="en-US" sz="2800" dirty="0"/>
              <a:t> among HIV-negative PWID (n=543) </a:t>
            </a:r>
          </a:p>
        </p:txBody>
      </p:sp>
      <p:sp>
        <p:nvSpPr>
          <p:cNvPr id="8" name="Rectangle 7"/>
          <p:cNvSpPr/>
          <p:nvPr/>
        </p:nvSpPr>
        <p:spPr>
          <a:xfrm>
            <a:off x="961789" y="5271824"/>
            <a:ext cx="10268422" cy="949171"/>
          </a:xfrm>
          <a:prstGeom prst="rect">
            <a:avLst/>
          </a:prstGeom>
        </p:spPr>
        <p:txBody>
          <a:bodyPr wrap="square">
            <a:spAutoFit/>
          </a:bodyPr>
          <a:lstStyle/>
          <a:p>
            <a:pPr algn="ctr">
              <a:lnSpc>
                <a:spcPct val="120000"/>
              </a:lnSpc>
            </a:pPr>
            <a:r>
              <a:rPr lang="en-US" sz="2400" b="1">
                <a:solidFill>
                  <a:schemeClr val="tx2"/>
                </a:solidFill>
              </a:rPr>
              <a:t>Although willingness to use </a:t>
            </a:r>
            <a:r>
              <a:rPr lang="en-US" sz="2400" b="1" dirty="0" err="1">
                <a:solidFill>
                  <a:schemeClr val="tx2"/>
                </a:solidFill>
              </a:rPr>
              <a:t>PrEP</a:t>
            </a:r>
            <a:r>
              <a:rPr lang="en-US" sz="2400" b="1" dirty="0">
                <a:solidFill>
                  <a:schemeClr val="tx2"/>
                </a:solidFill>
              </a:rPr>
              <a:t> was low, </a:t>
            </a:r>
            <a:r>
              <a:rPr lang="en-US" sz="2400" b="1" dirty="0" err="1">
                <a:solidFill>
                  <a:schemeClr val="tx2"/>
                </a:solidFill>
              </a:rPr>
              <a:t>PrEP</a:t>
            </a:r>
            <a:r>
              <a:rPr lang="en-US" sz="2400" b="1" dirty="0">
                <a:solidFill>
                  <a:schemeClr val="tx2"/>
                </a:solidFill>
              </a:rPr>
              <a:t> was acceptable to some PWID at heightened risk for HIV </a:t>
            </a:r>
            <a:r>
              <a:rPr lang="en-US" sz="2400" b="1" dirty="0" smtClean="0">
                <a:solidFill>
                  <a:schemeClr val="tx2"/>
                </a:solidFill>
              </a:rPr>
              <a:t>infection</a:t>
            </a:r>
            <a:endParaRPr lang="en-GB" sz="2400" b="1" dirty="0">
              <a:solidFill>
                <a:schemeClr val="tx2"/>
              </a:solidFill>
            </a:endParaRPr>
          </a:p>
        </p:txBody>
      </p:sp>
    </p:spTree>
    <p:extLst>
      <p:ext uri="{BB962C8B-B14F-4D97-AF65-F5344CB8AC3E}">
        <p14:creationId xmlns:p14="http://schemas.microsoft.com/office/powerpoint/2010/main" val="162981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sz="4400" dirty="0" smtClean="0"/>
              <a:t>PWID, </a:t>
            </a:r>
            <a:r>
              <a:rPr lang="en-ZA" sz="4400" dirty="0" err="1" smtClean="0"/>
              <a:t>PrEP</a:t>
            </a:r>
            <a:r>
              <a:rPr lang="en-ZA" sz="4400" dirty="0" smtClean="0"/>
              <a:t>, and research </a:t>
            </a:r>
            <a:endParaRPr lang="en-ZA" sz="4400" dirty="0"/>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lgn="ctr">
              <a:buNone/>
            </a:pPr>
            <a:r>
              <a:rPr lang="en-US" sz="2400" i="1" dirty="0">
                <a:solidFill>
                  <a:schemeClr val="tx2"/>
                </a:solidFill>
              </a:rPr>
              <a:t>'PrEP is not ready for our community, and our community is not ready for PrEP': pre-exposure prophylaxis for HIV for people who inject drugs and limits to the HIV prevention </a:t>
            </a:r>
            <a:r>
              <a:rPr lang="en-US" sz="2400" i="1" dirty="0" smtClean="0">
                <a:solidFill>
                  <a:schemeClr val="tx2"/>
                </a:solidFill>
              </a:rPr>
              <a:t>response. </a:t>
            </a:r>
            <a:r>
              <a:rPr lang="en-US" sz="1600" dirty="0" smtClean="0">
                <a:solidFill>
                  <a:schemeClr val="tx2"/>
                </a:solidFill>
              </a:rPr>
              <a:t>– Study </a:t>
            </a:r>
            <a:r>
              <a:rPr lang="en-US" sz="1600" dirty="0">
                <a:solidFill>
                  <a:schemeClr val="tx2"/>
                </a:solidFill>
              </a:rPr>
              <a:t>looking at PWID views on </a:t>
            </a:r>
            <a:r>
              <a:rPr lang="en-US" sz="1600" dirty="0" smtClean="0">
                <a:solidFill>
                  <a:schemeClr val="tx2"/>
                </a:solidFill>
              </a:rPr>
              <a:t>PrEP</a:t>
            </a:r>
          </a:p>
          <a:p>
            <a:pPr marL="0" indent="0">
              <a:lnSpc>
                <a:spcPct val="110000"/>
              </a:lnSpc>
              <a:spcBef>
                <a:spcPts val="0"/>
              </a:spcBef>
              <a:buNone/>
            </a:pPr>
            <a:endParaRPr lang="en-US" sz="2000" dirty="0"/>
          </a:p>
          <a:p>
            <a:pPr marL="0" indent="0">
              <a:lnSpc>
                <a:spcPct val="110000"/>
              </a:lnSpc>
              <a:spcBef>
                <a:spcPts val="0"/>
              </a:spcBef>
              <a:buNone/>
            </a:pPr>
            <a:r>
              <a:rPr lang="en-US" sz="2600" dirty="0" smtClean="0"/>
              <a:t>Reflected </a:t>
            </a:r>
            <a:r>
              <a:rPr lang="en-US" sz="2600" dirty="0" smtClean="0"/>
              <a:t>the following: </a:t>
            </a:r>
            <a:endParaRPr lang="en-US" sz="2600" dirty="0"/>
          </a:p>
          <a:p>
            <a:pPr marL="0" indent="0">
              <a:lnSpc>
                <a:spcPct val="110000"/>
              </a:lnSpc>
              <a:spcBef>
                <a:spcPts val="0"/>
              </a:spcBef>
              <a:buNone/>
            </a:pPr>
            <a:r>
              <a:rPr lang="en-US" sz="2200" dirty="0" smtClean="0"/>
              <a:t>Enthusiasm </a:t>
            </a:r>
            <a:r>
              <a:rPr lang="en-US" sz="2200" dirty="0"/>
              <a:t>from PWID for PrEP, </a:t>
            </a:r>
            <a:r>
              <a:rPr lang="en-US" sz="2200" dirty="0" smtClean="0"/>
              <a:t>but three </a:t>
            </a:r>
            <a:r>
              <a:rPr lang="en-US" sz="2200" dirty="0"/>
              <a:t>main concerns: </a:t>
            </a:r>
            <a:endParaRPr lang="en-US" sz="2200" dirty="0" smtClean="0"/>
          </a:p>
          <a:p>
            <a:pPr lvl="1">
              <a:lnSpc>
                <a:spcPct val="110000"/>
              </a:lnSpc>
              <a:spcBef>
                <a:spcPts val="0"/>
              </a:spcBef>
            </a:pPr>
            <a:r>
              <a:rPr lang="en-US" sz="2200" dirty="0"/>
              <a:t>F</a:t>
            </a:r>
            <a:r>
              <a:rPr lang="en-US" sz="2200" dirty="0" smtClean="0"/>
              <a:t>easibility </a:t>
            </a:r>
            <a:r>
              <a:rPr lang="en-US" sz="2200" dirty="0"/>
              <a:t>and ethics of </a:t>
            </a:r>
            <a:r>
              <a:rPr lang="en-US" sz="2200" dirty="0" err="1" smtClean="0"/>
              <a:t>PrEP</a:t>
            </a:r>
            <a:endParaRPr lang="en-US" sz="2200" dirty="0" smtClean="0"/>
          </a:p>
          <a:p>
            <a:pPr lvl="1">
              <a:lnSpc>
                <a:spcPct val="110000"/>
              </a:lnSpc>
              <a:spcBef>
                <a:spcPts val="0"/>
              </a:spcBef>
            </a:pPr>
            <a:r>
              <a:rPr lang="en-US" sz="2200" dirty="0"/>
              <a:t>P</a:t>
            </a:r>
            <a:r>
              <a:rPr lang="en-US" sz="2200" dirty="0" smtClean="0"/>
              <a:t>otential </a:t>
            </a:r>
            <a:r>
              <a:rPr lang="en-US" sz="2200" dirty="0"/>
              <a:t>use as a substitute for other harm reduction strategies </a:t>
            </a:r>
            <a:endParaRPr lang="en-US" sz="2200" dirty="0" smtClean="0"/>
          </a:p>
          <a:p>
            <a:pPr lvl="1">
              <a:lnSpc>
                <a:spcPct val="110000"/>
              </a:lnSpc>
              <a:spcBef>
                <a:spcPts val="0"/>
              </a:spcBef>
            </a:pPr>
            <a:r>
              <a:rPr lang="en-US" sz="2200" dirty="0"/>
              <a:t>H</a:t>
            </a:r>
            <a:r>
              <a:rPr lang="en-US" sz="2200" dirty="0" smtClean="0"/>
              <a:t>ow </a:t>
            </a:r>
            <a:r>
              <a:rPr lang="en-US" sz="2200" dirty="0"/>
              <a:t>a focus on PrEP heralds a </a:t>
            </a:r>
            <a:r>
              <a:rPr lang="en-US" sz="2200" dirty="0" smtClean="0"/>
              <a:t>re-</a:t>
            </a:r>
            <a:r>
              <a:rPr lang="en-US" sz="2200" dirty="0" err="1" smtClean="0"/>
              <a:t>medicalisation</a:t>
            </a:r>
            <a:r>
              <a:rPr lang="en-US" sz="2200" dirty="0" smtClean="0"/>
              <a:t> </a:t>
            </a:r>
            <a:r>
              <a:rPr lang="en-US" sz="2200" dirty="0"/>
              <a:t>of </a:t>
            </a:r>
            <a:r>
              <a:rPr lang="en-US" sz="2200" dirty="0" smtClean="0"/>
              <a:t>HIV </a:t>
            </a:r>
          </a:p>
          <a:p>
            <a:pPr marL="0" indent="0">
              <a:lnSpc>
                <a:spcPct val="110000"/>
              </a:lnSpc>
              <a:spcBef>
                <a:spcPts val="0"/>
              </a:spcBef>
              <a:buNone/>
            </a:pPr>
            <a:endParaRPr lang="en-US" sz="2200" dirty="0" smtClean="0"/>
          </a:p>
          <a:p>
            <a:pPr marL="0" indent="0">
              <a:lnSpc>
                <a:spcPct val="110000"/>
              </a:lnSpc>
              <a:spcBef>
                <a:spcPts val="0"/>
              </a:spcBef>
              <a:buNone/>
            </a:pPr>
            <a:r>
              <a:rPr lang="en-US" sz="2200" dirty="0" smtClean="0"/>
              <a:t>These concerns are related to the broader context  related to poor access to  and gaps in effective services; </a:t>
            </a:r>
            <a:r>
              <a:rPr lang="en-US" sz="2200" dirty="0" smtClean="0"/>
              <a:t>opposition </a:t>
            </a:r>
            <a:r>
              <a:rPr lang="en-US" sz="2200" dirty="0"/>
              <a:t>to harm reduction </a:t>
            </a:r>
            <a:r>
              <a:rPr lang="en-US" sz="2200" dirty="0" smtClean="0"/>
              <a:t>strategies and the funding thereof; and the rights of  PWID</a:t>
            </a:r>
            <a:endParaRPr lang="en-US" sz="2200" dirty="0"/>
          </a:p>
        </p:txBody>
      </p:sp>
      <p:sp>
        <p:nvSpPr>
          <p:cNvPr id="7" name="Rectangle 6"/>
          <p:cNvSpPr/>
          <p:nvPr/>
        </p:nvSpPr>
        <p:spPr>
          <a:xfrm>
            <a:off x="10123805" y="6289894"/>
            <a:ext cx="2068195" cy="276999"/>
          </a:xfrm>
          <a:prstGeom prst="rect">
            <a:avLst/>
          </a:prstGeom>
        </p:spPr>
        <p:txBody>
          <a:bodyPr wrap="none">
            <a:spAutoFit/>
          </a:bodyPr>
          <a:lstStyle/>
          <a:p>
            <a:r>
              <a:rPr lang="en-ZA" sz="1200" dirty="0" smtClean="0"/>
              <a:t>Guise A., et al. Addiction 2016</a:t>
            </a:r>
            <a:endParaRPr lang="en-GB" sz="1200" dirty="0"/>
          </a:p>
        </p:txBody>
      </p:sp>
    </p:spTree>
    <p:extLst>
      <p:ext uri="{BB962C8B-B14F-4D97-AF65-F5344CB8AC3E}">
        <p14:creationId xmlns:p14="http://schemas.microsoft.com/office/powerpoint/2010/main" val="192042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ZA" dirty="0" smtClean="0"/>
              <a:t>PWID research</a:t>
            </a:r>
            <a:endParaRPr lang="en-ZA" dirty="0"/>
          </a:p>
        </p:txBody>
      </p:sp>
      <p:sp>
        <p:nvSpPr>
          <p:cNvPr id="3" name="Content Placeholder 2"/>
          <p:cNvSpPr>
            <a:spLocks noGrp="1"/>
          </p:cNvSpPr>
          <p:nvPr>
            <p:ph sz="half" idx="1"/>
          </p:nvPr>
        </p:nvSpPr>
        <p:spPr>
          <a:xfrm>
            <a:off x="838200" y="1254117"/>
            <a:ext cx="5181600" cy="4351338"/>
          </a:xfrm>
        </p:spPr>
        <p:txBody>
          <a:bodyPr>
            <a:noAutofit/>
          </a:bodyPr>
          <a:lstStyle/>
          <a:p>
            <a:pPr marL="0" indent="0">
              <a:lnSpc>
                <a:spcPct val="100000"/>
              </a:lnSpc>
              <a:spcBef>
                <a:spcPts val="0"/>
              </a:spcBef>
              <a:buNone/>
            </a:pPr>
            <a:r>
              <a:rPr lang="en-ZA" sz="2000" b="1" dirty="0" smtClean="0"/>
              <a:t>Bangkok </a:t>
            </a:r>
            <a:r>
              <a:rPr lang="en-ZA" sz="2000" b="1" dirty="0" err="1" smtClean="0"/>
              <a:t>Tenofovir</a:t>
            </a:r>
            <a:r>
              <a:rPr lang="en-ZA" sz="2000" b="1" dirty="0" smtClean="0"/>
              <a:t> Study: Antiretroviral </a:t>
            </a:r>
            <a:r>
              <a:rPr lang="en-ZA" sz="2000" b="1" dirty="0"/>
              <a:t>prophylaxis for HIV infection in injecting drug </a:t>
            </a:r>
            <a:r>
              <a:rPr lang="en-ZA" sz="2000" b="1" dirty="0" smtClean="0"/>
              <a:t>users: </a:t>
            </a:r>
          </a:p>
          <a:p>
            <a:pPr marL="0" indent="0">
              <a:lnSpc>
                <a:spcPct val="100000"/>
              </a:lnSpc>
              <a:spcBef>
                <a:spcPts val="0"/>
              </a:spcBef>
              <a:buNone/>
            </a:pPr>
            <a:r>
              <a:rPr lang="en-ZA" sz="2000" i="1" dirty="0" smtClean="0"/>
              <a:t>A </a:t>
            </a:r>
            <a:r>
              <a:rPr lang="en-ZA" sz="2000" i="1" dirty="0" smtClean="0"/>
              <a:t>randomised</a:t>
            </a:r>
            <a:r>
              <a:rPr lang="en-ZA" sz="2000" i="1" dirty="0"/>
              <a:t>, double-blind, placebo-controlled phase 3 </a:t>
            </a:r>
            <a:r>
              <a:rPr lang="en-ZA" sz="2000" i="1" dirty="0" smtClean="0"/>
              <a:t>trial</a:t>
            </a:r>
            <a:endParaRPr lang="en-ZA" sz="2000" i="1" dirty="0" smtClean="0"/>
          </a:p>
          <a:p>
            <a:pPr marL="0" indent="0">
              <a:lnSpc>
                <a:spcPct val="100000"/>
              </a:lnSpc>
              <a:spcBef>
                <a:spcPts val="0"/>
              </a:spcBef>
              <a:buNone/>
            </a:pPr>
            <a:endParaRPr lang="en-ZA" sz="2000" dirty="0" smtClean="0"/>
          </a:p>
          <a:p>
            <a:pPr>
              <a:lnSpc>
                <a:spcPct val="100000"/>
              </a:lnSpc>
              <a:spcBef>
                <a:spcPts val="0"/>
              </a:spcBef>
            </a:pPr>
            <a:r>
              <a:rPr lang="en-ZA" sz="2000" dirty="0" smtClean="0"/>
              <a:t>Daily </a:t>
            </a:r>
            <a:r>
              <a:rPr lang="en-ZA" sz="2000" dirty="0"/>
              <a:t>oral </a:t>
            </a:r>
            <a:r>
              <a:rPr lang="en-ZA" sz="2000" dirty="0" err="1"/>
              <a:t>tenofovir</a:t>
            </a:r>
            <a:r>
              <a:rPr lang="en-ZA" sz="2000" dirty="0"/>
              <a:t> reduced the risk of HIV infection in people who inject drugs. </a:t>
            </a:r>
            <a:endParaRPr lang="en-ZA" sz="2000" dirty="0" smtClean="0"/>
          </a:p>
          <a:p>
            <a:pPr>
              <a:lnSpc>
                <a:spcPct val="100000"/>
              </a:lnSpc>
              <a:spcBef>
                <a:spcPts val="0"/>
              </a:spcBef>
            </a:pPr>
            <a:endParaRPr lang="en-ZA" sz="2000" dirty="0" smtClean="0"/>
          </a:p>
          <a:p>
            <a:pPr>
              <a:lnSpc>
                <a:spcPct val="100000"/>
              </a:lnSpc>
              <a:spcBef>
                <a:spcPts val="0"/>
              </a:spcBef>
            </a:pPr>
            <a:r>
              <a:rPr lang="en-ZA" sz="2000" dirty="0" smtClean="0"/>
              <a:t>Pre-exposure </a:t>
            </a:r>
            <a:r>
              <a:rPr lang="en-ZA" sz="2000" dirty="0"/>
              <a:t>prophylaxis with </a:t>
            </a:r>
            <a:r>
              <a:rPr lang="en-ZA" sz="2000" dirty="0" err="1"/>
              <a:t>tenofovir</a:t>
            </a:r>
            <a:r>
              <a:rPr lang="en-ZA" sz="2000" dirty="0"/>
              <a:t> can now be considered for use as part of an HIV prevention package for people who inject drugs</a:t>
            </a:r>
            <a:r>
              <a:rPr lang="en-ZA" sz="2000" dirty="0" smtClean="0"/>
              <a:t>.</a:t>
            </a:r>
            <a:r>
              <a:rPr lang="en-ZA" sz="2000" dirty="0"/>
              <a:t> </a:t>
            </a:r>
            <a:endParaRPr lang="en-ZA" dirty="0"/>
          </a:p>
        </p:txBody>
      </p:sp>
      <p:sp>
        <p:nvSpPr>
          <p:cNvPr id="7" name="Content Placeholder 6"/>
          <p:cNvSpPr>
            <a:spLocks noGrp="1"/>
          </p:cNvSpPr>
          <p:nvPr>
            <p:ph sz="half" idx="2"/>
          </p:nvPr>
        </p:nvSpPr>
        <p:spPr>
          <a:xfrm>
            <a:off x="6172200" y="1254116"/>
            <a:ext cx="5181600" cy="5305441"/>
          </a:xfrm>
        </p:spPr>
        <p:txBody>
          <a:bodyPr>
            <a:noAutofit/>
          </a:bodyPr>
          <a:lstStyle/>
          <a:p>
            <a:pPr marL="0" indent="0">
              <a:lnSpc>
                <a:spcPct val="100000"/>
              </a:lnSpc>
              <a:spcBef>
                <a:spcPts val="0"/>
              </a:spcBef>
              <a:buNone/>
            </a:pPr>
            <a:r>
              <a:rPr lang="en-ZA" sz="1800" b="1" dirty="0" smtClean="0"/>
              <a:t>Attitudes </a:t>
            </a:r>
            <a:r>
              <a:rPr lang="en-ZA" sz="1800" b="1" dirty="0"/>
              <a:t>and acceptance of oral and parenteral HIV </a:t>
            </a:r>
            <a:r>
              <a:rPr lang="en-ZA" sz="1800" b="1" dirty="0" err="1"/>
              <a:t>preexposure</a:t>
            </a:r>
            <a:r>
              <a:rPr lang="en-ZA" sz="1800" b="1" dirty="0"/>
              <a:t> prophylaxis among potential user </a:t>
            </a:r>
            <a:r>
              <a:rPr lang="en-ZA" sz="1800" b="1" dirty="0" smtClean="0"/>
              <a:t>groups</a:t>
            </a:r>
          </a:p>
          <a:p>
            <a:pPr marL="0" indent="0">
              <a:lnSpc>
                <a:spcPct val="100000"/>
              </a:lnSpc>
              <a:spcBef>
                <a:spcPts val="0"/>
              </a:spcBef>
              <a:buNone/>
            </a:pPr>
            <a:r>
              <a:rPr lang="en-ZA" sz="2000" i="1" dirty="0" smtClean="0"/>
              <a:t>A multinational study</a:t>
            </a:r>
            <a:endParaRPr lang="en-ZA" sz="2000" i="1" dirty="0"/>
          </a:p>
          <a:p>
            <a:pPr>
              <a:lnSpc>
                <a:spcPct val="100000"/>
              </a:lnSpc>
              <a:spcBef>
                <a:spcPts val="0"/>
              </a:spcBef>
            </a:pPr>
            <a:r>
              <a:rPr lang="en-ZA" sz="1800" dirty="0" smtClean="0"/>
              <a:t>Surveys </a:t>
            </a:r>
            <a:r>
              <a:rPr lang="en-ZA" sz="1800" dirty="0"/>
              <a:t>of willingness to use PrEP products were conducted with 1,790 members of potential user groups (FSWs, MSM, IDUs, SDCs and young women) in seven countries: Peru, Ukraine, India, Kenya, Botswana, Uganda and South Africa. </a:t>
            </a:r>
            <a:endParaRPr lang="en-ZA" sz="1800" dirty="0" smtClean="0"/>
          </a:p>
          <a:p>
            <a:pPr>
              <a:lnSpc>
                <a:spcPct val="100000"/>
              </a:lnSpc>
              <a:spcBef>
                <a:spcPts val="0"/>
              </a:spcBef>
            </a:pPr>
            <a:r>
              <a:rPr lang="en-ZA" sz="1800" dirty="0" smtClean="0"/>
              <a:t>Results: K</a:t>
            </a:r>
            <a:r>
              <a:rPr lang="en-ZA" sz="1800" dirty="0" smtClean="0"/>
              <a:t>ey </a:t>
            </a:r>
            <a:r>
              <a:rPr lang="en-ZA" sz="1800" dirty="0"/>
              <a:t>user groups </a:t>
            </a:r>
            <a:r>
              <a:rPr lang="en-ZA" sz="1800" dirty="0" smtClean="0"/>
              <a:t>perceived </a:t>
            </a:r>
            <a:r>
              <a:rPr lang="en-ZA" sz="1800" dirty="0"/>
              <a:t>PrEP as giving them new possibilities in their lives and would consider using it </a:t>
            </a:r>
            <a:r>
              <a:rPr lang="en-ZA" sz="1800" dirty="0" smtClean="0"/>
              <a:t>when available</a:t>
            </a:r>
            <a:r>
              <a:rPr lang="en-ZA" sz="1800" dirty="0"/>
              <a:t>. </a:t>
            </a:r>
            <a:endParaRPr lang="en-ZA" sz="1800" b="1" cap="all" dirty="0"/>
          </a:p>
          <a:p>
            <a:pPr>
              <a:lnSpc>
                <a:spcPct val="100000"/>
              </a:lnSpc>
              <a:spcBef>
                <a:spcPts val="0"/>
              </a:spcBef>
            </a:pPr>
            <a:r>
              <a:rPr lang="en-ZA" sz="1800" dirty="0" smtClean="0"/>
              <a:t>A </a:t>
            </a:r>
            <a:r>
              <a:rPr lang="en-ZA" sz="1800" dirty="0"/>
              <a:t>general willingness to adopt PrEP in key populations, which suggests that if efficacious and affordable, it could be a useful tool in HIV </a:t>
            </a:r>
            <a:r>
              <a:rPr lang="en-ZA" sz="1800" dirty="0" smtClean="0"/>
              <a:t>prevention.</a:t>
            </a:r>
          </a:p>
          <a:p>
            <a:pPr>
              <a:lnSpc>
                <a:spcPct val="100000"/>
              </a:lnSpc>
              <a:spcBef>
                <a:spcPts val="0"/>
              </a:spcBef>
            </a:pPr>
            <a:r>
              <a:rPr lang="en-ZA" sz="1800" dirty="0" smtClean="0"/>
              <a:t>The </a:t>
            </a:r>
            <a:r>
              <a:rPr lang="en-ZA" sz="1800" dirty="0"/>
              <a:t>results suggest that delivery in a long lasting injection would be a good target in drug development</a:t>
            </a:r>
            <a:r>
              <a:rPr lang="en-ZA" sz="1800" dirty="0" smtClean="0"/>
              <a:t>.</a:t>
            </a:r>
            <a:endParaRPr lang="en-ZA" sz="1800" dirty="0"/>
          </a:p>
        </p:txBody>
      </p:sp>
      <p:sp>
        <p:nvSpPr>
          <p:cNvPr id="5" name="Rectangle 4"/>
          <p:cNvSpPr/>
          <p:nvPr/>
        </p:nvSpPr>
        <p:spPr>
          <a:xfrm>
            <a:off x="10313289" y="6301005"/>
            <a:ext cx="1718356" cy="276999"/>
          </a:xfrm>
          <a:prstGeom prst="rect">
            <a:avLst/>
          </a:prstGeom>
        </p:spPr>
        <p:txBody>
          <a:bodyPr wrap="none">
            <a:spAutoFit/>
          </a:bodyPr>
          <a:lstStyle/>
          <a:p>
            <a:pPr>
              <a:defRPr/>
            </a:pPr>
            <a:r>
              <a:rPr lang="en-ZA" sz="1200"/>
              <a:t>Eisingerich AB et al 2012</a:t>
            </a:r>
            <a:endParaRPr lang="en-ZA" sz="1200" dirty="0"/>
          </a:p>
        </p:txBody>
      </p:sp>
      <p:sp>
        <p:nvSpPr>
          <p:cNvPr id="6" name="Rectangle 5"/>
          <p:cNvSpPr/>
          <p:nvPr/>
        </p:nvSpPr>
        <p:spPr>
          <a:xfrm>
            <a:off x="3985525" y="6282559"/>
            <a:ext cx="2034275" cy="276999"/>
          </a:xfrm>
          <a:prstGeom prst="rect">
            <a:avLst/>
          </a:prstGeom>
        </p:spPr>
        <p:txBody>
          <a:bodyPr wrap="none">
            <a:spAutoFit/>
          </a:bodyPr>
          <a:lstStyle/>
          <a:p>
            <a:pPr algn="r"/>
            <a:r>
              <a:rPr lang="en-ZA" sz="1200" dirty="0" err="1"/>
              <a:t>Choopanya</a:t>
            </a:r>
            <a:r>
              <a:rPr lang="en-ZA" sz="1200" dirty="0"/>
              <a:t>, </a:t>
            </a:r>
            <a:r>
              <a:rPr lang="en-ZA" sz="1200" dirty="0" err="1"/>
              <a:t>Kachit</a:t>
            </a:r>
            <a:r>
              <a:rPr lang="en-ZA" sz="1200" dirty="0"/>
              <a:t> et al. </a:t>
            </a:r>
            <a:r>
              <a:rPr lang="en-ZA" sz="1200" dirty="0" smtClean="0"/>
              <a:t>2013</a:t>
            </a:r>
            <a:endParaRPr lang="en-ZA" sz="1200" dirty="0"/>
          </a:p>
        </p:txBody>
      </p:sp>
    </p:spTree>
    <p:extLst>
      <p:ext uri="{BB962C8B-B14F-4D97-AF65-F5344CB8AC3E}">
        <p14:creationId xmlns:p14="http://schemas.microsoft.com/office/powerpoint/2010/main" val="39620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vert="horz" lIns="91440" tIns="45720" rIns="91440" bIns="45720" rtlCol="0" anchor="t">
            <a:normAutofit/>
          </a:bodyPr>
          <a:lstStyle/>
          <a:p>
            <a:r>
              <a:rPr lang="en-ZA" sz="4400" dirty="0" smtClean="0"/>
              <a:t>PWID, </a:t>
            </a:r>
            <a:r>
              <a:rPr lang="en-ZA" sz="4400" dirty="0" err="1" smtClean="0"/>
              <a:t>PrEP</a:t>
            </a:r>
            <a:r>
              <a:rPr lang="en-ZA" sz="4400" dirty="0" smtClean="0"/>
              <a:t>, and research </a:t>
            </a:r>
            <a:endParaRPr lang="en-ZA" sz="4400" dirty="0"/>
          </a:p>
        </p:txBody>
      </p:sp>
      <p:sp>
        <p:nvSpPr>
          <p:cNvPr id="5" name="Content Placeholder 4"/>
          <p:cNvSpPr>
            <a:spLocks noGrp="1"/>
          </p:cNvSpPr>
          <p:nvPr>
            <p:ph idx="1"/>
          </p:nvPr>
        </p:nvSpPr>
        <p:spPr/>
        <p:txBody>
          <a:bodyPr>
            <a:noAutofit/>
          </a:bodyPr>
          <a:lstStyle/>
          <a:p>
            <a:pPr>
              <a:lnSpc>
                <a:spcPct val="100000"/>
              </a:lnSpc>
            </a:pPr>
            <a:r>
              <a:rPr lang="en-ZA" sz="2400" dirty="0" smtClean="0"/>
              <a:t>Despite positive trial results confirming that PrEP may prevent HIV transmission among PWIDs, there remain many questions regarding the interpretation of these results, as well as obstacles to the implementation of PrEP regimens within highly diverse drug-using communities. </a:t>
            </a:r>
          </a:p>
          <a:p>
            <a:pPr>
              <a:lnSpc>
                <a:spcPct val="100000"/>
              </a:lnSpc>
            </a:pPr>
            <a:r>
              <a:rPr lang="en-ZA" sz="2400" dirty="0" smtClean="0"/>
              <a:t>Aside from the Bangkok </a:t>
            </a:r>
            <a:r>
              <a:rPr lang="en-ZA" sz="2400" dirty="0" err="1" smtClean="0"/>
              <a:t>Tenofovir</a:t>
            </a:r>
            <a:r>
              <a:rPr lang="en-ZA" sz="2400" dirty="0" smtClean="0"/>
              <a:t> Study, only one other published study (</a:t>
            </a:r>
            <a:r>
              <a:rPr lang="en-ZA" sz="2400" dirty="0"/>
              <a:t>Eisingerich et </a:t>
            </a:r>
            <a:r>
              <a:rPr lang="en-ZA" sz="2400" dirty="0" smtClean="0"/>
              <a:t>al. </a:t>
            </a:r>
            <a:r>
              <a:rPr lang="en-ZA" sz="2400" dirty="0" smtClean="0"/>
              <a:t>2012) has collected empirical data to inform the use of PrEP among PWIDs. </a:t>
            </a:r>
          </a:p>
          <a:p>
            <a:pPr>
              <a:lnSpc>
                <a:spcPct val="100000"/>
              </a:lnSpc>
            </a:pPr>
            <a:r>
              <a:rPr lang="en-ZA" sz="2400" dirty="0" smtClean="0"/>
              <a:t>The large gap in research regarding the use and implementation of PrEP for PWIDs signals the need for further research and attention.</a:t>
            </a:r>
            <a:endParaRPr lang="en-ZA" sz="2400" dirty="0"/>
          </a:p>
        </p:txBody>
      </p:sp>
      <p:sp>
        <p:nvSpPr>
          <p:cNvPr id="2" name="Rectangle 1"/>
          <p:cNvSpPr/>
          <p:nvPr/>
        </p:nvSpPr>
        <p:spPr>
          <a:xfrm>
            <a:off x="9902802" y="6123931"/>
            <a:ext cx="2229634" cy="461665"/>
          </a:xfrm>
          <a:prstGeom prst="rect">
            <a:avLst/>
          </a:prstGeom>
        </p:spPr>
        <p:txBody>
          <a:bodyPr wrap="square">
            <a:spAutoFit/>
          </a:bodyPr>
          <a:lstStyle/>
          <a:p>
            <a:r>
              <a:rPr lang="en-US" sz="1200" dirty="0" err="1"/>
              <a:t>Escudero</a:t>
            </a:r>
            <a:r>
              <a:rPr lang="en-US" sz="1200" dirty="0"/>
              <a:t> DJ et al. </a:t>
            </a:r>
            <a:r>
              <a:rPr lang="en-US" sz="1200" dirty="0" smtClean="0"/>
              <a:t>JIAS 2014</a:t>
            </a:r>
          </a:p>
          <a:p>
            <a:r>
              <a:rPr lang="en-US" sz="1200" dirty="0" smtClean="0"/>
              <a:t>Eisingerich et al. </a:t>
            </a:r>
            <a:r>
              <a:rPr lang="en-US" sz="1200" dirty="0" err="1" smtClean="0"/>
              <a:t>PlosOne</a:t>
            </a:r>
            <a:r>
              <a:rPr lang="en-US" sz="1200" dirty="0" smtClean="0"/>
              <a:t> 2012</a:t>
            </a:r>
            <a:endParaRPr lang="en-GB" sz="1200" dirty="0"/>
          </a:p>
        </p:txBody>
      </p:sp>
    </p:spTree>
    <p:extLst>
      <p:ext uri="{BB962C8B-B14F-4D97-AF65-F5344CB8AC3E}">
        <p14:creationId xmlns:p14="http://schemas.microsoft.com/office/powerpoint/2010/main" val="1641610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nSpc>
                <a:spcPct val="100000"/>
              </a:lnSpc>
            </a:pPr>
            <a:r>
              <a:rPr lang="en-ZA" dirty="0" smtClean="0"/>
              <a:t>References</a:t>
            </a:r>
            <a:endParaRPr lang="en-ZA" dirty="0"/>
          </a:p>
        </p:txBody>
      </p:sp>
      <p:sp>
        <p:nvSpPr>
          <p:cNvPr id="3" name="Content Placeholder 2"/>
          <p:cNvSpPr>
            <a:spLocks noGrp="1"/>
          </p:cNvSpPr>
          <p:nvPr>
            <p:ph idx="1"/>
          </p:nvPr>
        </p:nvSpPr>
        <p:spPr>
          <a:xfrm>
            <a:off x="838200" y="1453019"/>
            <a:ext cx="10515600" cy="4723944"/>
          </a:xfrm>
        </p:spPr>
        <p:txBody>
          <a:bodyPr vert="horz" lIns="91440" tIns="45720" rIns="91440" bIns="45720" rtlCol="0">
            <a:noAutofit/>
          </a:bodyPr>
          <a:lstStyle/>
          <a:p>
            <a:pPr marL="285750" indent="-285750">
              <a:lnSpc>
                <a:spcPct val="100000"/>
              </a:lnSpc>
              <a:spcBef>
                <a:spcPts val="0"/>
              </a:spcBef>
              <a:buFont typeface="Arial" panose="020B0604020202020204" pitchFamily="34" charset="0"/>
            </a:pPr>
            <a:r>
              <a:rPr lang="en-US" sz="1600" dirty="0"/>
              <a:t>Andrew </a:t>
            </a:r>
            <a:r>
              <a:rPr lang="en-US" sz="1600" dirty="0" err="1"/>
              <a:t>Scheibe</a:t>
            </a:r>
            <a:r>
              <a:rPr lang="en-US" sz="1600" dirty="0"/>
              <a:t>, Simon Howell, Alexandra Müller, Munyaradzi </a:t>
            </a:r>
            <a:r>
              <a:rPr lang="en-US" sz="1600" dirty="0" err="1"/>
              <a:t>Katumba</a:t>
            </a:r>
            <a:r>
              <a:rPr lang="en-US" sz="1600" dirty="0"/>
              <a:t>, Bram </a:t>
            </a:r>
            <a:r>
              <a:rPr lang="en-US" sz="1600" dirty="0" err="1"/>
              <a:t>Langen</a:t>
            </a:r>
            <a:r>
              <a:rPr lang="en-US" sz="1600" dirty="0"/>
              <a:t>, Lillian </a:t>
            </a:r>
            <a:r>
              <a:rPr lang="en-US" sz="1600" dirty="0" err="1"/>
              <a:t>Artz</a:t>
            </a:r>
            <a:r>
              <a:rPr lang="en-US" sz="1600" dirty="0"/>
              <a:t>, and Monique Marks. Finding solid ground: law enforcement, key populations and their health and rights in South Africa. J </a:t>
            </a:r>
            <a:r>
              <a:rPr lang="en-US" sz="1600" dirty="0" err="1"/>
              <a:t>Int</a:t>
            </a:r>
            <a:r>
              <a:rPr lang="en-US" sz="1600" dirty="0"/>
              <a:t> AIDS Soc. 2016; 19(4Suppl 3): 20872.</a:t>
            </a:r>
          </a:p>
          <a:p>
            <a:pPr marL="285750" indent="-285750">
              <a:lnSpc>
                <a:spcPct val="100000"/>
              </a:lnSpc>
              <a:spcBef>
                <a:spcPts val="0"/>
              </a:spcBef>
              <a:buFont typeface="Arial" panose="020B0604020202020204" pitchFamily="34" charset="0"/>
            </a:pPr>
            <a:r>
              <a:rPr lang="en-ZA" sz="1600" dirty="0"/>
              <a:t>The Gap Report. UNAIDS 2014 </a:t>
            </a:r>
            <a:endParaRPr lang="en-US" sz="1600" dirty="0"/>
          </a:p>
          <a:p>
            <a:pPr marL="285750" indent="-285750">
              <a:lnSpc>
                <a:spcPct val="100000"/>
              </a:lnSpc>
              <a:spcBef>
                <a:spcPts val="0"/>
              </a:spcBef>
              <a:buFont typeface="Arial" panose="020B0604020202020204" pitchFamily="34" charset="0"/>
            </a:pPr>
            <a:r>
              <a:rPr lang="en-US" sz="1600" dirty="0" err="1"/>
              <a:t>Escudero</a:t>
            </a:r>
            <a:r>
              <a:rPr lang="en-US" sz="1600" dirty="0"/>
              <a:t> DJ, Kerr T, Wood E, Nguyen P, Lurie MN, Sued O, Marshall BD. Acceptability of HIV Pre-exposure Prophylaxis (PREP) Among People Who Inject Drugs (PWID) in a Canadian Setting. AIDS </a:t>
            </a:r>
            <a:r>
              <a:rPr lang="en-US" sz="1600" dirty="0" err="1"/>
              <a:t>Behav</a:t>
            </a:r>
            <a:r>
              <a:rPr lang="en-US" sz="1600" dirty="0"/>
              <a:t>. 2015 May;19(5):752-7</a:t>
            </a:r>
          </a:p>
          <a:p>
            <a:pPr marL="285750" indent="-285750">
              <a:lnSpc>
                <a:spcPct val="100000"/>
              </a:lnSpc>
              <a:spcBef>
                <a:spcPts val="0"/>
              </a:spcBef>
              <a:buFont typeface="Arial" panose="020B0604020202020204" pitchFamily="34" charset="0"/>
            </a:pPr>
            <a:r>
              <a:rPr lang="en-US" sz="1600" dirty="0"/>
              <a:t>Guise A, Albers ER, </a:t>
            </a:r>
            <a:r>
              <a:rPr lang="en-US" sz="1600" dirty="0" err="1"/>
              <a:t>Strathdee</a:t>
            </a:r>
            <a:r>
              <a:rPr lang="en-US" sz="1600" dirty="0"/>
              <a:t> SA. '</a:t>
            </a:r>
            <a:r>
              <a:rPr lang="en-US" sz="1600" dirty="0" err="1"/>
              <a:t>PrEP</a:t>
            </a:r>
            <a:r>
              <a:rPr lang="en-US" sz="1600" dirty="0"/>
              <a:t> is not ready for our community, and our community is not ready for </a:t>
            </a:r>
            <a:r>
              <a:rPr lang="en-US" sz="1600" dirty="0" err="1"/>
              <a:t>PrEP</a:t>
            </a:r>
            <a:r>
              <a:rPr lang="en-US" sz="1600" dirty="0"/>
              <a:t>': pre-exposure prophylaxis for HIV for people who inject drugs and limits to the HIV prevention response. Addiction. 2016 Jun 8. [</a:t>
            </a:r>
            <a:r>
              <a:rPr lang="en-US" sz="1600" dirty="0" err="1"/>
              <a:t>Epub</a:t>
            </a:r>
            <a:r>
              <a:rPr lang="en-US" sz="1600" dirty="0"/>
              <a:t> ahead of print]</a:t>
            </a:r>
          </a:p>
          <a:p>
            <a:pPr marL="285750" indent="-285750">
              <a:lnSpc>
                <a:spcPct val="100000"/>
              </a:lnSpc>
              <a:spcBef>
                <a:spcPts val="0"/>
              </a:spcBef>
              <a:buFont typeface="Arial" panose="020B0604020202020204" pitchFamily="34" charset="0"/>
            </a:pPr>
            <a:r>
              <a:rPr lang="en-US" sz="1600" dirty="0" err="1"/>
              <a:t>Escudero</a:t>
            </a:r>
            <a:r>
              <a:rPr lang="en-US" sz="1600" dirty="0"/>
              <a:t> DJ, Lurie MN, Kerr T, Howe CJ, Marshal BDL. HIV pre-exposure prophylaxis for people who inject drugs: a review of current results and an agenda for future research. Journal of the International AIDS Society 2014, </a:t>
            </a:r>
            <a:r>
              <a:rPr lang="en-US" sz="1600" dirty="0" smtClean="0"/>
              <a:t>17:18899</a:t>
            </a:r>
            <a:endParaRPr lang="en-ZA" sz="1600" dirty="0"/>
          </a:p>
          <a:p>
            <a:pPr marL="285750" indent="-285750">
              <a:lnSpc>
                <a:spcPct val="100000"/>
              </a:lnSpc>
              <a:spcBef>
                <a:spcPts val="0"/>
              </a:spcBef>
              <a:buFont typeface="Arial" panose="020B0604020202020204" pitchFamily="34" charset="0"/>
            </a:pPr>
            <a:r>
              <a:rPr lang="en-ZA" sz="1600" dirty="0"/>
              <a:t>Eisingerich AB, Wheelock A, Gomez GB, Garnett GP, </a:t>
            </a:r>
            <a:r>
              <a:rPr lang="en-ZA" sz="1600" dirty="0" err="1"/>
              <a:t>Dybul</a:t>
            </a:r>
            <a:r>
              <a:rPr lang="en-ZA" sz="1600" dirty="0"/>
              <a:t> MR, Piot PK. Attitudes and acceptance of oral and parenteral HIV </a:t>
            </a:r>
            <a:r>
              <a:rPr lang="en-ZA" sz="1600" dirty="0" err="1"/>
              <a:t>preexposure</a:t>
            </a:r>
            <a:r>
              <a:rPr lang="en-ZA" sz="1600" dirty="0"/>
              <a:t> prophylaxis among potential user groups: a multinational study. </a:t>
            </a:r>
            <a:r>
              <a:rPr lang="en-ZA" sz="1600" dirty="0" err="1"/>
              <a:t>PLoS</a:t>
            </a:r>
            <a:r>
              <a:rPr lang="en-ZA" sz="1600" dirty="0"/>
              <a:t> One. 2012; 7(1):e28238</a:t>
            </a:r>
            <a:r>
              <a:rPr lang="en-ZA" sz="1600" dirty="0" smtClean="0"/>
              <a:t>.</a:t>
            </a:r>
          </a:p>
          <a:p>
            <a:pPr marL="285750" indent="-285750">
              <a:lnSpc>
                <a:spcPct val="100000"/>
              </a:lnSpc>
              <a:spcBef>
                <a:spcPts val="0"/>
              </a:spcBef>
              <a:buFont typeface="Arial" panose="020B0604020202020204" pitchFamily="34" charset="0"/>
              <a:buChar char="•"/>
            </a:pPr>
            <a:r>
              <a:rPr lang="en-ZA" sz="1600" dirty="0" err="1"/>
              <a:t>Choopanya</a:t>
            </a:r>
            <a:r>
              <a:rPr lang="en-ZA" sz="1600" dirty="0"/>
              <a:t>, </a:t>
            </a:r>
            <a:r>
              <a:rPr lang="en-ZA" sz="1600" dirty="0" err="1"/>
              <a:t>Kachit</a:t>
            </a:r>
            <a:r>
              <a:rPr lang="en-ZA" sz="1600" dirty="0"/>
              <a:t> et al. Antiretroviral prophylaxis for HIV infection in injecting drug users in Bangkok, Thailand (the Bangkok </a:t>
            </a:r>
            <a:r>
              <a:rPr lang="en-ZA" sz="1600" dirty="0" err="1"/>
              <a:t>Tenofovir</a:t>
            </a:r>
            <a:r>
              <a:rPr lang="en-ZA" sz="1600" dirty="0"/>
              <a:t> Study): a randomised, double-blind, placebo-controlled phase 3 trial The Lancet , Volume 381 , Issue 9883 , 2083 - 2090</a:t>
            </a:r>
            <a:r>
              <a:rPr lang="pt-BR" sz="1600" dirty="0">
                <a:hlinkClick r:id="rId3"/>
              </a:rPr>
              <a:t> </a:t>
            </a:r>
            <a:r>
              <a:rPr lang="pt-BR" sz="1600" dirty="0"/>
              <a:t>,15 </a:t>
            </a:r>
            <a:r>
              <a:rPr lang="pt-BR" sz="1600" dirty="0" err="1"/>
              <a:t>June</a:t>
            </a:r>
            <a:r>
              <a:rPr lang="pt-BR" sz="1600" dirty="0"/>
              <a:t> </a:t>
            </a:r>
            <a:r>
              <a:rPr lang="pt-BR" sz="1600" dirty="0" smtClean="0"/>
              <a:t>2013</a:t>
            </a:r>
            <a:endParaRPr lang="en-ZA" sz="1600" dirty="0"/>
          </a:p>
        </p:txBody>
      </p:sp>
    </p:spTree>
    <p:extLst>
      <p:ext uri="{BB962C8B-B14F-4D97-AF65-F5344CB8AC3E}">
        <p14:creationId xmlns:p14="http://schemas.microsoft.com/office/powerpoint/2010/main" val="199290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Acknowledgements</a:t>
            </a:r>
            <a:endParaRPr lang="en-GB" dirty="0"/>
          </a:p>
        </p:txBody>
      </p:sp>
      <p:sp>
        <p:nvSpPr>
          <p:cNvPr id="8" name="TextBox 7"/>
          <p:cNvSpPr txBox="1"/>
          <p:nvPr/>
        </p:nvSpPr>
        <p:spPr>
          <a:xfrm>
            <a:off x="838199" y="1690688"/>
            <a:ext cx="10404457" cy="1384995"/>
          </a:xfrm>
          <a:prstGeom prst="rect">
            <a:avLst/>
          </a:prstGeom>
          <a:noFill/>
        </p:spPr>
        <p:txBody>
          <a:bodyPr wrap="square" rtlCol="0">
            <a:spAutoFit/>
          </a:bodyPr>
          <a:lstStyle/>
          <a:p>
            <a:pPr algn="ctr"/>
            <a:r>
              <a:rPr lang="en-GB" sz="2800" dirty="0" smtClean="0"/>
              <a:t>With thanks to: </a:t>
            </a:r>
          </a:p>
          <a:p>
            <a:pPr algn="ctr"/>
            <a:r>
              <a:rPr lang="en-GB" sz="2800" dirty="0" smtClean="0"/>
              <a:t>The Southern African HIV Clinicians Society</a:t>
            </a:r>
          </a:p>
          <a:p>
            <a:pPr algn="ctr"/>
            <a:r>
              <a:rPr lang="en-GB" sz="2800" dirty="0" smtClean="0"/>
              <a:t>Wits Reproductive Health and HIV Institute (Melanie </a:t>
            </a:r>
            <a:r>
              <a:rPr lang="en-GB" sz="2800" dirty="0" err="1" smtClean="0"/>
              <a:t>Pleaner</a:t>
            </a:r>
            <a:r>
              <a:rPr lang="en-GB" sz="2800" dirty="0" smtClean="0"/>
              <a:t>)</a:t>
            </a:r>
          </a:p>
        </p:txBody>
      </p:sp>
      <p:grpSp>
        <p:nvGrpSpPr>
          <p:cNvPr id="6" name="Group 5"/>
          <p:cNvGrpSpPr/>
          <p:nvPr/>
        </p:nvGrpSpPr>
        <p:grpSpPr>
          <a:xfrm>
            <a:off x="2569100" y="3904000"/>
            <a:ext cx="7053801" cy="2466268"/>
            <a:chOff x="2519768" y="3904000"/>
            <a:chExt cx="7053801" cy="2466268"/>
          </a:xfrm>
        </p:grpSpPr>
        <p:pic>
          <p:nvPicPr>
            <p:cNvPr id="7" name="image2.png"/>
            <p:cNvPicPr/>
            <p:nvPr/>
          </p:nvPicPr>
          <p:blipFill>
            <a:blip r:embed="rId3">
              <a:extLst/>
            </a:blip>
            <a:stretch>
              <a:fillRect/>
            </a:stretch>
          </p:blipFill>
          <p:spPr>
            <a:xfrm>
              <a:off x="7031912" y="3904000"/>
              <a:ext cx="2541657" cy="2466268"/>
            </a:xfrm>
            <a:prstGeom prst="rect">
              <a:avLst/>
            </a:prstGeom>
            <a:ln w="12700">
              <a:miter lim="400000"/>
            </a:ln>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19768" y="3936506"/>
              <a:ext cx="3750972" cy="2401256"/>
            </a:xfrm>
            <a:prstGeom prst="rect">
              <a:avLst/>
            </a:prstGeom>
          </p:spPr>
        </p:pic>
      </p:grpSp>
    </p:spTree>
    <p:extLst>
      <p:ext uri="{BB962C8B-B14F-4D97-AF65-F5344CB8AC3E}">
        <p14:creationId xmlns:p14="http://schemas.microsoft.com/office/powerpoint/2010/main" val="45732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nSpc>
                <a:spcPct val="100000"/>
              </a:lnSpc>
            </a:pPr>
            <a:r>
              <a:rPr lang="en-ZA" sz="3600" dirty="0"/>
              <a:t>People who i</a:t>
            </a:r>
            <a:r>
              <a:rPr lang="en-ZA" sz="3600" dirty="0" smtClean="0"/>
              <a:t>nject </a:t>
            </a:r>
            <a:r>
              <a:rPr lang="en-ZA" sz="3600" dirty="0"/>
              <a:t>d</a:t>
            </a:r>
            <a:r>
              <a:rPr lang="en-ZA" sz="3600" dirty="0" smtClean="0"/>
              <a:t>rugs: Assumptions </a:t>
            </a:r>
            <a:r>
              <a:rPr lang="en-ZA" sz="3600" dirty="0"/>
              <a:t>and </a:t>
            </a:r>
            <a:r>
              <a:rPr lang="en-ZA" sz="3600" dirty="0" smtClean="0"/>
              <a:t>stereotypes</a:t>
            </a:r>
            <a:endParaRPr lang="en-ZA" sz="3600" dirty="0"/>
          </a:p>
        </p:txBody>
      </p:sp>
      <p:sp>
        <p:nvSpPr>
          <p:cNvPr id="3" name="Content Placeholder 2"/>
          <p:cNvSpPr>
            <a:spLocks noGrp="1"/>
          </p:cNvSpPr>
          <p:nvPr>
            <p:ph idx="1"/>
          </p:nvPr>
        </p:nvSpPr>
        <p:spPr>
          <a:xfrm>
            <a:off x="838200" y="2167003"/>
            <a:ext cx="10515600" cy="4009960"/>
          </a:xfrm>
        </p:spPr>
        <p:txBody>
          <a:bodyPr>
            <a:normAutofit/>
          </a:bodyPr>
          <a:lstStyle/>
          <a:p>
            <a:pPr marL="0" indent="0">
              <a:buNone/>
            </a:pPr>
            <a:r>
              <a:rPr lang="en-ZA" sz="3600" dirty="0" smtClean="0"/>
              <a:t>What do we think of when we hear of:</a:t>
            </a:r>
          </a:p>
          <a:p>
            <a:pPr marL="0" indent="0">
              <a:buNone/>
            </a:pPr>
            <a:endParaRPr lang="en-ZA" sz="1600" dirty="0" smtClean="0"/>
          </a:p>
          <a:p>
            <a:pPr marL="0" indent="0" algn="ctr">
              <a:buNone/>
            </a:pPr>
            <a:r>
              <a:rPr lang="en-ZA" sz="3600" dirty="0"/>
              <a:t>D</a:t>
            </a:r>
            <a:r>
              <a:rPr lang="en-ZA" sz="3600" dirty="0" smtClean="0"/>
              <a:t>rug addicts? </a:t>
            </a:r>
          </a:p>
          <a:p>
            <a:pPr marL="0" indent="0" algn="ctr">
              <a:buNone/>
            </a:pPr>
            <a:endParaRPr lang="en-ZA" sz="1600" dirty="0" smtClean="0"/>
          </a:p>
          <a:p>
            <a:pPr marL="0" indent="0" algn="ctr">
              <a:buNone/>
            </a:pPr>
            <a:r>
              <a:rPr lang="en-ZA" sz="3600" dirty="0" smtClean="0"/>
              <a:t>Alcoholics? </a:t>
            </a:r>
          </a:p>
          <a:p>
            <a:pPr marL="0" indent="0" algn="ctr">
              <a:buNone/>
            </a:pPr>
            <a:endParaRPr lang="en-ZA" sz="1600" dirty="0" smtClean="0"/>
          </a:p>
          <a:p>
            <a:pPr marL="0" indent="0" algn="ctr">
              <a:buNone/>
            </a:pPr>
            <a:r>
              <a:rPr lang="en-ZA" sz="3600" dirty="0" smtClean="0"/>
              <a:t>People who inject drugs?</a:t>
            </a:r>
            <a:endParaRPr lang="en-ZA" sz="3600" dirty="0"/>
          </a:p>
        </p:txBody>
      </p:sp>
    </p:spTree>
    <p:extLst>
      <p:ext uri="{BB962C8B-B14F-4D97-AF65-F5344CB8AC3E}">
        <p14:creationId xmlns:p14="http://schemas.microsoft.com/office/powerpoint/2010/main" val="105332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armful Effects of Heroin Poste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153971" y="658183"/>
            <a:ext cx="3731180" cy="560098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before and after crystal meths pos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891656">
            <a:off x="6258173" y="580784"/>
            <a:ext cx="4615926" cy="284167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nti-drugs ad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76967" y="3482235"/>
            <a:ext cx="6227354" cy="267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1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nSpc>
                <a:spcPct val="100000"/>
              </a:lnSpc>
            </a:pPr>
            <a:r>
              <a:rPr lang="en-ZA" dirty="0"/>
              <a:t>PWID and HIV </a:t>
            </a:r>
          </a:p>
        </p:txBody>
      </p:sp>
      <p:sp>
        <p:nvSpPr>
          <p:cNvPr id="3" name="Content Placeholder 2"/>
          <p:cNvSpPr>
            <a:spLocks noGrp="1"/>
          </p:cNvSpPr>
          <p:nvPr>
            <p:ph sz="half" idx="1"/>
          </p:nvPr>
        </p:nvSpPr>
        <p:spPr>
          <a:xfrm>
            <a:off x="838200" y="1454727"/>
            <a:ext cx="5507182" cy="5029200"/>
          </a:xfrm>
        </p:spPr>
        <p:txBody>
          <a:bodyPr>
            <a:normAutofit fontScale="92500" lnSpcReduction="20000"/>
          </a:bodyPr>
          <a:lstStyle/>
          <a:p>
            <a:pPr>
              <a:lnSpc>
                <a:spcPct val="110000"/>
              </a:lnSpc>
            </a:pPr>
            <a:r>
              <a:rPr lang="en-ZA" dirty="0" smtClean="0"/>
              <a:t>Extremely vulnerable to HIV </a:t>
            </a:r>
          </a:p>
          <a:p>
            <a:pPr lvl="1">
              <a:lnSpc>
                <a:spcPct val="110000"/>
              </a:lnSpc>
            </a:pPr>
            <a:r>
              <a:rPr lang="en-ZA" dirty="0" smtClean="0"/>
              <a:t>HIV prevalence among people who inject drugs is 28 times higher than among the rest of the population</a:t>
            </a:r>
          </a:p>
          <a:p>
            <a:pPr>
              <a:lnSpc>
                <a:spcPct val="110000"/>
              </a:lnSpc>
            </a:pPr>
            <a:r>
              <a:rPr lang="en-ZA" dirty="0" smtClean="0"/>
              <a:t>Poor access to healthcare: criminalised and stigmatised</a:t>
            </a:r>
          </a:p>
          <a:p>
            <a:pPr>
              <a:lnSpc>
                <a:spcPct val="110000"/>
              </a:lnSpc>
            </a:pPr>
            <a:r>
              <a:rPr lang="en-ZA" dirty="0" smtClean="0"/>
              <a:t>Estimated 12 million people who inject drugs worldwide, 1.6 million (one in seven) HIV-positive </a:t>
            </a:r>
          </a:p>
          <a:p>
            <a:pPr>
              <a:lnSpc>
                <a:spcPct val="110000"/>
              </a:lnSpc>
            </a:pPr>
            <a:r>
              <a:rPr lang="en-ZA" dirty="0" smtClean="0"/>
              <a:t>Highest prevalence: China, Russia, USA, South-West Asia, and Eastern and South-Eastern Europe*</a:t>
            </a:r>
            <a:endParaRPr lang="en-ZA" sz="2400" dirty="0" smtClean="0"/>
          </a:p>
        </p:txBody>
      </p:sp>
      <p:pic>
        <p:nvPicPr>
          <p:cNvPr id="13314" name="Picture 2" descr="http://harmreductioncafe.com/images/posters2/cafeposter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92882" y="365125"/>
            <a:ext cx="3807912" cy="5625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0327" y="6176963"/>
            <a:ext cx="2389821" cy="461665"/>
          </a:xfrm>
          <a:prstGeom prst="rect">
            <a:avLst/>
          </a:prstGeom>
          <a:noFill/>
        </p:spPr>
        <p:txBody>
          <a:bodyPr wrap="none" rtlCol="0">
            <a:spAutoFit/>
          </a:bodyPr>
          <a:lstStyle/>
          <a:p>
            <a:r>
              <a:rPr lang="en-GB" sz="1200" dirty="0" err="1" smtClean="0"/>
              <a:t>Avert.org</a:t>
            </a:r>
            <a:endParaRPr lang="en-GB" sz="1200" dirty="0" smtClean="0"/>
          </a:p>
          <a:p>
            <a:r>
              <a:rPr lang="en-GB" sz="1200" dirty="0" smtClean="0"/>
              <a:t>Harm Reduction International 2016</a:t>
            </a:r>
            <a:endParaRPr lang="en-GB" sz="1200" dirty="0"/>
          </a:p>
        </p:txBody>
      </p:sp>
      <p:sp>
        <p:nvSpPr>
          <p:cNvPr id="5" name="TextBox 4"/>
          <p:cNvSpPr txBox="1"/>
          <p:nvPr/>
        </p:nvSpPr>
        <p:spPr>
          <a:xfrm>
            <a:off x="166255" y="6218618"/>
            <a:ext cx="5520935" cy="276999"/>
          </a:xfrm>
          <a:prstGeom prst="rect">
            <a:avLst/>
          </a:prstGeom>
          <a:noFill/>
        </p:spPr>
        <p:txBody>
          <a:bodyPr wrap="none" rtlCol="0">
            <a:spAutoFit/>
          </a:bodyPr>
          <a:lstStyle/>
          <a:p>
            <a:r>
              <a:rPr lang="en-ZA" sz="1200" smtClean="0"/>
              <a:t>*one </a:t>
            </a:r>
            <a:r>
              <a:rPr lang="en-ZA" sz="1200"/>
              <a:t>of the few parts of the world where HIV prevalence is increasing – UNAIDS </a:t>
            </a:r>
            <a:r>
              <a:rPr lang="en-ZA" sz="1200" smtClean="0"/>
              <a:t>2016</a:t>
            </a:r>
            <a:endParaRPr lang="en-ZA" sz="1200"/>
          </a:p>
        </p:txBody>
      </p:sp>
    </p:spTree>
    <p:extLst>
      <p:ext uri="{BB962C8B-B14F-4D97-AF65-F5344CB8AC3E}">
        <p14:creationId xmlns:p14="http://schemas.microsoft.com/office/powerpoint/2010/main" val="1912780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9479" y="221545"/>
            <a:ext cx="10342444" cy="6294708"/>
          </a:xfrm>
          <a:prstGeom prst="rect">
            <a:avLst/>
          </a:prstGeom>
        </p:spPr>
      </p:pic>
      <p:sp>
        <p:nvSpPr>
          <p:cNvPr id="5" name="Rectangle 4"/>
          <p:cNvSpPr/>
          <p:nvPr/>
        </p:nvSpPr>
        <p:spPr>
          <a:xfrm>
            <a:off x="10951923" y="6239254"/>
            <a:ext cx="1110641" cy="276999"/>
          </a:xfrm>
          <a:prstGeom prst="rect">
            <a:avLst/>
          </a:prstGeom>
        </p:spPr>
        <p:txBody>
          <a:bodyPr wrap="square">
            <a:spAutoFit/>
          </a:bodyPr>
          <a:lstStyle/>
          <a:p>
            <a:r>
              <a:rPr lang="en-ZA" sz="1200" smtClean="0"/>
              <a:t>AVERT.org</a:t>
            </a:r>
            <a:endParaRPr lang="en-ZA" sz="1200" dirty="0"/>
          </a:p>
        </p:txBody>
      </p:sp>
    </p:spTree>
    <p:extLst>
      <p:ext uri="{BB962C8B-B14F-4D97-AF65-F5344CB8AC3E}">
        <p14:creationId xmlns:p14="http://schemas.microsoft.com/office/powerpoint/2010/main" val="10281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ZA" dirty="0"/>
              <a:t>PWID in South Africa</a:t>
            </a:r>
            <a:endParaRPr lang="en-GB" dirty="0"/>
          </a:p>
        </p:txBody>
      </p:sp>
      <p:sp>
        <p:nvSpPr>
          <p:cNvPr id="6" name="Content Placeholder 5"/>
          <p:cNvSpPr>
            <a:spLocks noGrp="1"/>
          </p:cNvSpPr>
          <p:nvPr>
            <p:ph idx="1"/>
          </p:nvPr>
        </p:nvSpPr>
        <p:spPr>
          <a:xfrm>
            <a:off x="838200" y="1493115"/>
            <a:ext cx="10515600" cy="4533612"/>
          </a:xfrm>
        </p:spPr>
        <p:txBody>
          <a:bodyPr>
            <a:normAutofit lnSpcReduction="10000"/>
          </a:bodyPr>
          <a:lstStyle/>
          <a:p>
            <a:pPr>
              <a:lnSpc>
                <a:spcPct val="100000"/>
              </a:lnSpc>
            </a:pPr>
            <a:r>
              <a:rPr lang="en-ZA" sz="3200" dirty="0" smtClean="0">
                <a:solidFill>
                  <a:srgbClr val="000000"/>
                </a:solidFill>
              </a:rPr>
              <a:t>There is a need </a:t>
            </a:r>
            <a:r>
              <a:rPr lang="en-ZA" sz="3200" dirty="0">
                <a:solidFill>
                  <a:srgbClr val="000000"/>
                </a:solidFill>
              </a:rPr>
              <a:t>for increased access to sterile injecting equipment, education around safer injecting </a:t>
            </a:r>
            <a:r>
              <a:rPr lang="en-ZA" sz="3200" dirty="0" smtClean="0">
                <a:solidFill>
                  <a:srgbClr val="000000"/>
                </a:solidFill>
              </a:rPr>
              <a:t>practices, </a:t>
            </a:r>
            <a:r>
              <a:rPr lang="en-ZA" sz="3200" dirty="0">
                <a:solidFill>
                  <a:srgbClr val="000000"/>
                </a:solidFill>
              </a:rPr>
              <a:t>and access to sexual and reproductive health services for PWID in South Africa.</a:t>
            </a:r>
          </a:p>
          <a:p>
            <a:pPr>
              <a:lnSpc>
                <a:spcPct val="100000"/>
              </a:lnSpc>
            </a:pPr>
            <a:r>
              <a:rPr lang="en-ZA" sz="3200" dirty="0">
                <a:solidFill>
                  <a:srgbClr val="000000"/>
                </a:solidFill>
              </a:rPr>
              <a:t>Programmes for PWID should also address the specific needs of female PWID, PWID who sell </a:t>
            </a:r>
            <a:r>
              <a:rPr lang="en-ZA" sz="3200" dirty="0" smtClean="0">
                <a:solidFill>
                  <a:srgbClr val="000000"/>
                </a:solidFill>
              </a:rPr>
              <a:t>sex, </a:t>
            </a:r>
            <a:r>
              <a:rPr lang="en-ZA" sz="3200" dirty="0">
                <a:solidFill>
                  <a:srgbClr val="000000"/>
                </a:solidFill>
              </a:rPr>
              <a:t>and PWID from previously disadvantaged </a:t>
            </a:r>
            <a:r>
              <a:rPr lang="en-ZA" sz="3200" dirty="0" smtClean="0">
                <a:solidFill>
                  <a:srgbClr val="000000"/>
                </a:solidFill>
              </a:rPr>
              <a:t>communities</a:t>
            </a:r>
          </a:p>
          <a:p>
            <a:pPr>
              <a:lnSpc>
                <a:spcPct val="100000"/>
              </a:lnSpc>
            </a:pPr>
            <a:r>
              <a:rPr lang="en-ZA" sz="3200" dirty="0" smtClean="0">
                <a:solidFill>
                  <a:srgbClr val="000000"/>
                </a:solidFill>
              </a:rPr>
              <a:t>Gap in information on HIV prevalence for this population group</a:t>
            </a:r>
            <a:endParaRPr lang="en-ZA" sz="3200" dirty="0">
              <a:solidFill>
                <a:srgbClr val="000000"/>
              </a:solidFill>
            </a:endParaRPr>
          </a:p>
          <a:p>
            <a:pPr>
              <a:lnSpc>
                <a:spcPct val="100000"/>
              </a:lnSpc>
            </a:pPr>
            <a:endParaRPr lang="en-ZA" sz="3200" dirty="0"/>
          </a:p>
          <a:p>
            <a:pPr>
              <a:lnSpc>
                <a:spcPct val="100000"/>
              </a:lnSpc>
            </a:pPr>
            <a:endParaRPr lang="en-GB" sz="3200" dirty="0"/>
          </a:p>
        </p:txBody>
      </p:sp>
      <p:sp>
        <p:nvSpPr>
          <p:cNvPr id="9" name="Rectangle 8"/>
          <p:cNvSpPr/>
          <p:nvPr/>
        </p:nvSpPr>
        <p:spPr>
          <a:xfrm>
            <a:off x="9169158" y="6176962"/>
            <a:ext cx="2630359" cy="276999"/>
          </a:xfrm>
          <a:prstGeom prst="rect">
            <a:avLst/>
          </a:prstGeom>
        </p:spPr>
        <p:txBody>
          <a:bodyPr wrap="square">
            <a:spAutoFit/>
          </a:bodyPr>
          <a:lstStyle/>
          <a:p>
            <a:r>
              <a:rPr lang="en-ZA" sz="1200" dirty="0" err="1" smtClean="0"/>
              <a:t>Scheibe</a:t>
            </a:r>
            <a:r>
              <a:rPr lang="en-ZA" sz="1200" dirty="0" smtClean="0"/>
              <a:t> A., et al. </a:t>
            </a:r>
            <a:r>
              <a:rPr lang="en-ZA" sz="1200" dirty="0" err="1" smtClean="0"/>
              <a:t>Int</a:t>
            </a:r>
            <a:r>
              <a:rPr lang="en-ZA" sz="1200" dirty="0" smtClean="0"/>
              <a:t> J Drug Policy 2016</a:t>
            </a:r>
            <a:endParaRPr lang="en-US" sz="1200" dirty="0"/>
          </a:p>
        </p:txBody>
      </p:sp>
    </p:spTree>
    <p:extLst>
      <p:ext uri="{BB962C8B-B14F-4D97-AF65-F5344CB8AC3E}">
        <p14:creationId xmlns:p14="http://schemas.microsoft.com/office/powerpoint/2010/main" val="21147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t>PrEP and PWID </a:t>
            </a:r>
          </a:p>
        </p:txBody>
      </p:sp>
      <p:sp>
        <p:nvSpPr>
          <p:cNvPr id="3" name="Content Placeholder 2"/>
          <p:cNvSpPr>
            <a:spLocks noGrp="1"/>
          </p:cNvSpPr>
          <p:nvPr>
            <p:ph sz="half" idx="1"/>
          </p:nvPr>
        </p:nvSpPr>
        <p:spPr/>
        <p:txBody>
          <a:bodyPr/>
          <a:lstStyle/>
          <a:p>
            <a:r>
              <a:rPr lang="en-ZA" dirty="0" smtClean="0"/>
              <a:t>Intersection with other key populations – e.g. MSM, sex workers, prisoners</a:t>
            </a:r>
          </a:p>
          <a:p>
            <a:r>
              <a:rPr lang="en-ZA" dirty="0" smtClean="0"/>
              <a:t>Studies have shown that PrEP reduces HIV in people who inject drugs</a:t>
            </a:r>
          </a:p>
          <a:p>
            <a:r>
              <a:rPr lang="en-ZA" dirty="0" smtClean="0"/>
              <a:t>Alcohol and substance use are NOT a reason to refuse PrEP </a:t>
            </a:r>
          </a:p>
          <a:p>
            <a:r>
              <a:rPr lang="en-ZA" dirty="0" smtClean="0"/>
              <a:t>Part </a:t>
            </a:r>
            <a:r>
              <a:rPr lang="en-ZA" dirty="0"/>
              <a:t>of a combination prevention </a:t>
            </a:r>
            <a:r>
              <a:rPr lang="en-ZA" dirty="0" smtClean="0"/>
              <a:t>package</a:t>
            </a:r>
            <a:endParaRPr lang="en-ZA" dirty="0"/>
          </a:p>
          <a:p>
            <a:endParaRPr lang="en-ZA" dirty="0"/>
          </a:p>
        </p:txBody>
      </p:sp>
      <p:pic>
        <p:nvPicPr>
          <p:cNvPr id="12290" name="Picture 2" descr="We Treat Patients with Respect "/>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tretch>
            <a:fillRect/>
          </a:stretch>
        </p:blipFill>
        <p:spPr bwMode="auto">
          <a:xfrm>
            <a:off x="6172200" y="2324427"/>
            <a:ext cx="5181600" cy="335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25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853841" y="187141"/>
            <a:ext cx="11045887" cy="6414882"/>
            <a:chOff x="-32518" y="-272501"/>
            <a:chExt cx="12178600" cy="7072704"/>
          </a:xfrm>
        </p:grpSpPr>
        <p:pic>
          <p:nvPicPr>
            <p:cNvPr id="819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18" y="-272501"/>
              <a:ext cx="5508116" cy="70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4"/>
            <p:cNvSpPr>
              <a:spLocks noChangeArrowheads="1"/>
            </p:cNvSpPr>
            <p:nvPr/>
          </p:nvSpPr>
          <p:spPr bwMode="auto">
            <a:xfrm>
              <a:off x="6173936" y="1465249"/>
              <a:ext cx="5972146" cy="154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633"/>
                </a:spcAft>
              </a:pPr>
              <a:r>
                <a:rPr lang="en-US" altLang="en-US" sz="3600" dirty="0" smtClean="0">
                  <a:solidFill>
                    <a:srgbClr val="009BD2"/>
                  </a:solidFill>
                  <a:latin typeface="+mj-lt"/>
                </a:rPr>
                <a:t>“I </a:t>
              </a:r>
              <a:r>
                <a:rPr lang="en-US" altLang="en-US" sz="3600" dirty="0">
                  <a:solidFill>
                    <a:srgbClr val="009BD2"/>
                  </a:solidFill>
                  <a:latin typeface="+mj-lt"/>
                </a:rPr>
                <a:t>am an injecting drug user.</a:t>
              </a:r>
            </a:p>
            <a:p>
              <a:pPr eaLnBrk="1" hangingPunct="1">
                <a:spcAft>
                  <a:spcPts val="1633"/>
                </a:spcAft>
              </a:pPr>
              <a:r>
                <a:rPr lang="en-US" altLang="en-US" sz="3600" dirty="0">
                  <a:solidFill>
                    <a:srgbClr val="009BD2"/>
                  </a:solidFill>
                  <a:latin typeface="+mj-lt"/>
                </a:rPr>
                <a:t>I face these issues</a:t>
              </a:r>
              <a:r>
                <a:rPr lang="en-US" altLang="en-US" sz="3600" dirty="0" smtClean="0">
                  <a:solidFill>
                    <a:srgbClr val="009BD2"/>
                  </a:solidFill>
                  <a:latin typeface="+mj-lt"/>
                </a:rPr>
                <a:t>.”</a:t>
              </a:r>
              <a:endParaRPr lang="en-GB" altLang="en-US" sz="3600" dirty="0">
                <a:solidFill>
                  <a:srgbClr val="009BD2"/>
                </a:solidFill>
                <a:latin typeface="+mj-lt"/>
              </a:endParaRPr>
            </a:p>
          </p:txBody>
        </p:sp>
      </p:grpSp>
      <p:sp>
        <p:nvSpPr>
          <p:cNvPr id="3" name="Rectangle 2"/>
          <p:cNvSpPr/>
          <p:nvPr/>
        </p:nvSpPr>
        <p:spPr>
          <a:xfrm>
            <a:off x="10277260" y="6200477"/>
            <a:ext cx="1823513" cy="276999"/>
          </a:xfrm>
          <a:prstGeom prst="rect">
            <a:avLst/>
          </a:prstGeom>
        </p:spPr>
        <p:txBody>
          <a:bodyPr wrap="none">
            <a:spAutoFit/>
          </a:bodyPr>
          <a:lstStyle/>
          <a:p>
            <a:r>
              <a:rPr lang="en-ZA" sz="1200" dirty="0"/>
              <a:t>UNAIDS GAP Report 2014 </a:t>
            </a:r>
            <a:endParaRPr lang="en-GB" sz="1200" dirty="0"/>
          </a:p>
        </p:txBody>
      </p:sp>
    </p:spTree>
    <p:extLst>
      <p:ext uri="{BB962C8B-B14F-4D97-AF65-F5344CB8AC3E}">
        <p14:creationId xmlns:p14="http://schemas.microsoft.com/office/powerpoint/2010/main" val="82775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smtClean="0"/>
              <a:t>Important considerations with PWID</a:t>
            </a:r>
            <a:endParaRPr lang="en-ZA" dirty="0"/>
          </a:p>
        </p:txBody>
      </p:sp>
      <p:sp>
        <p:nvSpPr>
          <p:cNvPr id="3" name="Content Placeholder 2"/>
          <p:cNvSpPr>
            <a:spLocks noGrp="1"/>
          </p:cNvSpPr>
          <p:nvPr>
            <p:ph idx="1"/>
          </p:nvPr>
        </p:nvSpPr>
        <p:spPr/>
        <p:txBody>
          <a:bodyPr>
            <a:normAutofit/>
          </a:bodyPr>
          <a:lstStyle/>
          <a:p>
            <a:r>
              <a:rPr lang="en-ZA" dirty="0"/>
              <a:t>Combination HIV </a:t>
            </a:r>
            <a:r>
              <a:rPr lang="en-ZA" dirty="0" smtClean="0"/>
              <a:t>prevention is vital </a:t>
            </a:r>
          </a:p>
          <a:p>
            <a:r>
              <a:rPr lang="en-ZA" dirty="0" smtClean="0"/>
              <a:t>Must strive to stop discrimination and marginalisation</a:t>
            </a:r>
          </a:p>
          <a:p>
            <a:r>
              <a:rPr lang="en-ZA" dirty="0" smtClean="0"/>
              <a:t>Encourage participation in programmes and interventions</a:t>
            </a:r>
          </a:p>
          <a:p>
            <a:r>
              <a:rPr lang="en-ZA" dirty="0" smtClean="0"/>
              <a:t>Access </a:t>
            </a:r>
            <a:r>
              <a:rPr lang="en-ZA" dirty="0"/>
              <a:t>to mental health services, sexual health </a:t>
            </a:r>
            <a:r>
              <a:rPr lang="en-ZA" dirty="0" smtClean="0"/>
              <a:t>check-ups, </a:t>
            </a:r>
            <a:r>
              <a:rPr lang="en-ZA" dirty="0"/>
              <a:t>and condoms are </a:t>
            </a:r>
            <a:r>
              <a:rPr lang="en-ZA" dirty="0" smtClean="0"/>
              <a:t>necessary </a:t>
            </a:r>
          </a:p>
          <a:p>
            <a:r>
              <a:rPr lang="en-ZA" dirty="0"/>
              <a:t>H</a:t>
            </a:r>
            <a:r>
              <a:rPr lang="en-ZA" dirty="0" smtClean="0"/>
              <a:t>arm </a:t>
            </a:r>
            <a:r>
              <a:rPr lang="en-ZA" dirty="0"/>
              <a:t>reduction measures are </a:t>
            </a:r>
            <a:r>
              <a:rPr lang="en-ZA" dirty="0" smtClean="0"/>
              <a:t>needed:</a:t>
            </a:r>
          </a:p>
          <a:p>
            <a:pPr lvl="1"/>
            <a:r>
              <a:rPr lang="en-ZA" dirty="0" smtClean="0"/>
              <a:t>needle and syringe programmes (NSP) </a:t>
            </a:r>
          </a:p>
          <a:p>
            <a:pPr lvl="1"/>
            <a:r>
              <a:rPr lang="en-ZA" dirty="0" smtClean="0"/>
              <a:t>opioid </a:t>
            </a:r>
            <a:r>
              <a:rPr lang="en-ZA" dirty="0"/>
              <a:t>substitution therapy (OST</a:t>
            </a:r>
            <a:r>
              <a:rPr lang="en-ZA" dirty="0" smtClean="0"/>
              <a:t>) </a:t>
            </a:r>
          </a:p>
          <a:p>
            <a:r>
              <a:rPr lang="en-ZA" dirty="0" smtClean="0"/>
              <a:t>Sensitivity to other co-existing factors </a:t>
            </a:r>
            <a:endParaRPr lang="en-ZA" dirty="0"/>
          </a:p>
        </p:txBody>
      </p:sp>
    </p:spTree>
    <p:extLst>
      <p:ext uri="{BB962C8B-B14F-4D97-AF65-F5344CB8AC3E}">
        <p14:creationId xmlns:p14="http://schemas.microsoft.com/office/powerpoint/2010/main" val="66298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21EF63-34F5-7F46-80E8-D31D045131C9}" vid="{958778CC-7337-FB4E-A207-D346C5593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SAHIVCS v2</Template>
  <TotalTime>65</TotalTime>
  <Words>1315</Words>
  <Application>Microsoft Macintosh PowerPoint</Application>
  <PresentationFormat>Widescreen</PresentationFormat>
  <Paragraphs>115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ＭＳ Ｐゴシック</vt:lpstr>
      <vt:lpstr>Arial</vt:lpstr>
      <vt:lpstr>Office Theme</vt:lpstr>
      <vt:lpstr>Working with Different Groups</vt:lpstr>
      <vt:lpstr>People who inject drugs: Assumptions and stereotypes</vt:lpstr>
      <vt:lpstr>PowerPoint Presentation</vt:lpstr>
      <vt:lpstr>PWID and HIV </vt:lpstr>
      <vt:lpstr>PowerPoint Presentation</vt:lpstr>
      <vt:lpstr>PWID in South Africa</vt:lpstr>
      <vt:lpstr>PrEP and PWID </vt:lpstr>
      <vt:lpstr>PowerPoint Presentation</vt:lpstr>
      <vt:lpstr>Important considerations with PWID</vt:lpstr>
      <vt:lpstr>PWID, PrEP, and research: A positive response, with caveats</vt:lpstr>
      <vt:lpstr>PWID, PrEP, and research </vt:lpstr>
      <vt:lpstr>PWID research</vt:lpstr>
      <vt:lpstr>PWID, PrEP, and research </vt:lpstr>
      <vt:lpstr>References</vt:lpstr>
      <vt:lpstr>Acknowledgements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Different Groups</dc:title>
  <dc:creator>Dawn Greensides</dc:creator>
  <cp:lastModifiedBy>Dawn Greensides</cp:lastModifiedBy>
  <cp:revision>14</cp:revision>
  <cp:lastPrinted>2017-01-05T08:56:46Z</cp:lastPrinted>
  <dcterms:created xsi:type="dcterms:W3CDTF">2016-12-21T11:16:24Z</dcterms:created>
  <dcterms:modified xsi:type="dcterms:W3CDTF">2017-02-02T09:14:59Z</dcterms:modified>
</cp:coreProperties>
</file>