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Moorhouse" initials="MM" lastIdx="1" clrIdx="0">
    <p:extLst/>
  </p:cmAuthor>
  <p:cmAuthor id="2" name="Michelle Moorhouse" initials="MM [2]" lastIdx="1" clrIdx="1">
    <p:extLst/>
  </p:cmAuthor>
  <p:cmAuthor id="3" name="Michelle Moorhouse" initials="MM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49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10"/>
    <p:restoredTop sz="90608"/>
  </p:normalViewPr>
  <p:slideViewPr>
    <p:cSldViewPr snapToGrid="0" snapToObjects="1">
      <p:cViewPr varScale="1">
        <p:scale>
          <a:sx n="85" d="100"/>
          <a:sy n="85" d="100"/>
        </p:scale>
        <p:origin x="176"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DEF940-1CC2-429D-B029-A281C606B0B6}" type="doc">
      <dgm:prSet loTypeId="urn:microsoft.com/office/officeart/2005/8/layout/venn1" loCatId="relationship" qsTypeId="urn:microsoft.com/office/officeart/2005/8/quickstyle/simple1" qsCatId="simple" csTypeId="urn:microsoft.com/office/officeart/2005/8/colors/accent1_2" csCatId="accent1" phldr="1"/>
      <dgm:spPr/>
    </dgm:pt>
    <dgm:pt modelId="{13485620-CE4C-4270-800A-AD8D3A8CECF9}">
      <dgm:prSet phldrT="[Text]" custT="1"/>
      <dgm:spPr/>
      <dgm:t>
        <a:bodyPr/>
        <a:lstStyle/>
        <a:p>
          <a:r>
            <a:rPr lang="en-ZA" sz="2800" dirty="0" smtClean="0"/>
            <a:t>Sex workers</a:t>
          </a:r>
          <a:endParaRPr lang="en-ZA" sz="2800" dirty="0"/>
        </a:p>
      </dgm:t>
    </dgm:pt>
    <dgm:pt modelId="{3E612337-52F0-46AB-8BCB-B3F90A6D7BCC}" type="parTrans" cxnId="{BD28A4DA-26CB-4F3A-B25B-24E75C80C7AA}">
      <dgm:prSet/>
      <dgm:spPr/>
      <dgm:t>
        <a:bodyPr/>
        <a:lstStyle/>
        <a:p>
          <a:endParaRPr lang="en-ZA"/>
        </a:p>
      </dgm:t>
    </dgm:pt>
    <dgm:pt modelId="{FE648009-3451-4501-A6CA-D63C3EDE3F86}" type="sibTrans" cxnId="{BD28A4DA-26CB-4F3A-B25B-24E75C80C7AA}">
      <dgm:prSet/>
      <dgm:spPr/>
      <dgm:t>
        <a:bodyPr/>
        <a:lstStyle/>
        <a:p>
          <a:endParaRPr lang="en-ZA"/>
        </a:p>
      </dgm:t>
    </dgm:pt>
    <dgm:pt modelId="{2E3ADDAB-7278-49ED-83BA-4E9CC3003659}">
      <dgm:prSet phldrT="[Text]" custT="1"/>
      <dgm:spPr/>
      <dgm:t>
        <a:bodyPr/>
        <a:lstStyle/>
        <a:p>
          <a:r>
            <a:rPr lang="en-ZA" sz="2800" dirty="0" smtClean="0"/>
            <a:t>Transgender</a:t>
          </a:r>
          <a:endParaRPr lang="en-ZA" sz="2800" dirty="0"/>
        </a:p>
      </dgm:t>
    </dgm:pt>
    <dgm:pt modelId="{B04A97B9-E499-42E6-9651-0FDAACF1A966}" type="parTrans" cxnId="{F8063A38-1B61-4CD8-AA79-CF087D70618E}">
      <dgm:prSet/>
      <dgm:spPr/>
      <dgm:t>
        <a:bodyPr/>
        <a:lstStyle/>
        <a:p>
          <a:endParaRPr lang="en-ZA"/>
        </a:p>
      </dgm:t>
    </dgm:pt>
    <dgm:pt modelId="{4F9E7759-9768-4D57-839D-01E8C245DCD7}" type="sibTrans" cxnId="{F8063A38-1B61-4CD8-AA79-CF087D70618E}">
      <dgm:prSet/>
      <dgm:spPr/>
      <dgm:t>
        <a:bodyPr/>
        <a:lstStyle/>
        <a:p>
          <a:endParaRPr lang="en-ZA"/>
        </a:p>
      </dgm:t>
    </dgm:pt>
    <dgm:pt modelId="{110F3C9F-C3C6-4EAE-B45D-82A5E672CD20}">
      <dgm:prSet phldrT="[Text]" custT="1"/>
      <dgm:spPr/>
      <dgm:t>
        <a:bodyPr/>
        <a:lstStyle/>
        <a:p>
          <a:r>
            <a:rPr lang="en-ZA" sz="2800" dirty="0" smtClean="0"/>
            <a:t>Men who have sex with men</a:t>
          </a:r>
          <a:endParaRPr lang="en-ZA" sz="2800" dirty="0"/>
        </a:p>
      </dgm:t>
    </dgm:pt>
    <dgm:pt modelId="{5D40C8AC-A8BE-41CC-A21B-74902E83A1FA}" type="parTrans" cxnId="{755D229E-BE32-4237-BBF6-08A8E58B9A63}">
      <dgm:prSet/>
      <dgm:spPr/>
      <dgm:t>
        <a:bodyPr/>
        <a:lstStyle/>
        <a:p>
          <a:endParaRPr lang="en-ZA"/>
        </a:p>
      </dgm:t>
    </dgm:pt>
    <dgm:pt modelId="{C6262C47-8506-4AC1-8527-C88D7802C9AF}" type="sibTrans" cxnId="{755D229E-BE32-4237-BBF6-08A8E58B9A63}">
      <dgm:prSet/>
      <dgm:spPr/>
      <dgm:t>
        <a:bodyPr/>
        <a:lstStyle/>
        <a:p>
          <a:endParaRPr lang="en-ZA"/>
        </a:p>
      </dgm:t>
    </dgm:pt>
    <dgm:pt modelId="{6BF31BF4-D566-4205-933C-206AD214FD06}">
      <dgm:prSet phldrT="[Text]" custT="1"/>
      <dgm:spPr/>
      <dgm:t>
        <a:bodyPr/>
        <a:lstStyle/>
        <a:p>
          <a:r>
            <a:rPr lang="en-ZA" sz="2800" dirty="0" smtClean="0"/>
            <a:t>People who use drugs</a:t>
          </a:r>
          <a:endParaRPr lang="en-ZA" sz="2800" dirty="0"/>
        </a:p>
      </dgm:t>
    </dgm:pt>
    <dgm:pt modelId="{8CF8359D-EC7D-4568-B20B-95E481EED1CE}" type="parTrans" cxnId="{FFBE6BD9-07D8-4F5E-B5BF-E35A775996F1}">
      <dgm:prSet/>
      <dgm:spPr/>
      <dgm:t>
        <a:bodyPr/>
        <a:lstStyle/>
        <a:p>
          <a:endParaRPr lang="en-ZA"/>
        </a:p>
      </dgm:t>
    </dgm:pt>
    <dgm:pt modelId="{0F2375AC-5ECF-4CD2-9326-592E8B714462}" type="sibTrans" cxnId="{FFBE6BD9-07D8-4F5E-B5BF-E35A775996F1}">
      <dgm:prSet/>
      <dgm:spPr/>
      <dgm:t>
        <a:bodyPr/>
        <a:lstStyle/>
        <a:p>
          <a:endParaRPr lang="en-ZA"/>
        </a:p>
      </dgm:t>
    </dgm:pt>
    <dgm:pt modelId="{95963F24-21C2-49CD-A45C-932C8F8B7B98}">
      <dgm:prSet phldrT="[Text]" custT="1"/>
      <dgm:spPr/>
      <dgm:t>
        <a:bodyPr/>
        <a:lstStyle/>
        <a:p>
          <a:r>
            <a:rPr lang="en-ZA" sz="2800" dirty="0" smtClean="0"/>
            <a:t>Adolescents,</a:t>
          </a:r>
        </a:p>
        <a:p>
          <a:r>
            <a:rPr lang="en-ZA" sz="2800" dirty="0" smtClean="0"/>
            <a:t>young people</a:t>
          </a:r>
          <a:endParaRPr lang="en-ZA" sz="2800" dirty="0"/>
        </a:p>
      </dgm:t>
    </dgm:pt>
    <dgm:pt modelId="{7C04AFF5-3061-40A5-9DC4-1591777A0E42}" type="parTrans" cxnId="{FB1D6DAB-4941-42EB-8035-D4EEBB9E2297}">
      <dgm:prSet/>
      <dgm:spPr/>
      <dgm:t>
        <a:bodyPr/>
        <a:lstStyle/>
        <a:p>
          <a:endParaRPr lang="en-ZA"/>
        </a:p>
      </dgm:t>
    </dgm:pt>
    <dgm:pt modelId="{D4320B95-9F29-4F75-BDAF-B79CB9476763}" type="sibTrans" cxnId="{FB1D6DAB-4941-42EB-8035-D4EEBB9E2297}">
      <dgm:prSet/>
      <dgm:spPr/>
      <dgm:t>
        <a:bodyPr/>
        <a:lstStyle/>
        <a:p>
          <a:endParaRPr lang="en-ZA"/>
        </a:p>
      </dgm:t>
    </dgm:pt>
    <dgm:pt modelId="{7DCCC144-2A52-41FD-AAB6-857BE1B9BACA}">
      <dgm:prSet phldrT="[Text]" custT="1"/>
      <dgm:spPr/>
      <dgm:t>
        <a:bodyPr/>
        <a:lstStyle/>
        <a:p>
          <a:r>
            <a:rPr lang="en-ZA" sz="2800" dirty="0" smtClean="0"/>
            <a:t>Prisoners</a:t>
          </a:r>
          <a:endParaRPr lang="en-ZA" sz="2800" dirty="0"/>
        </a:p>
      </dgm:t>
    </dgm:pt>
    <dgm:pt modelId="{C1DEBFBF-6AC1-47B1-893F-6F82B64625C4}" type="parTrans" cxnId="{5A7FEB44-7195-4C5F-8C4C-C4FEDAD9B744}">
      <dgm:prSet/>
      <dgm:spPr/>
      <dgm:t>
        <a:bodyPr/>
        <a:lstStyle/>
        <a:p>
          <a:endParaRPr lang="en-ZA"/>
        </a:p>
      </dgm:t>
    </dgm:pt>
    <dgm:pt modelId="{2B3B0A4B-0DD1-4E48-8564-29DD24AFF1C3}" type="sibTrans" cxnId="{5A7FEB44-7195-4C5F-8C4C-C4FEDAD9B744}">
      <dgm:prSet/>
      <dgm:spPr/>
      <dgm:t>
        <a:bodyPr/>
        <a:lstStyle/>
        <a:p>
          <a:endParaRPr lang="en-ZA"/>
        </a:p>
      </dgm:t>
    </dgm:pt>
    <dgm:pt modelId="{5B79687D-F320-4D46-A1FE-83230A914B4E}" type="pres">
      <dgm:prSet presAssocID="{B3DEF940-1CC2-429D-B029-A281C606B0B6}" presName="compositeShape" presStyleCnt="0">
        <dgm:presLayoutVars>
          <dgm:chMax val="7"/>
          <dgm:dir/>
          <dgm:resizeHandles val="exact"/>
        </dgm:presLayoutVars>
      </dgm:prSet>
      <dgm:spPr/>
    </dgm:pt>
    <dgm:pt modelId="{EB10BF1D-BCF7-4580-BB9C-6585FC072C60}" type="pres">
      <dgm:prSet presAssocID="{13485620-CE4C-4270-800A-AD8D3A8CECF9}" presName="circ1" presStyleLbl="vennNode1" presStyleIdx="0" presStyleCnt="6"/>
      <dgm:spPr/>
    </dgm:pt>
    <dgm:pt modelId="{CE688C42-3B3F-41AB-A73A-FE3AD4E59D48}" type="pres">
      <dgm:prSet presAssocID="{13485620-CE4C-4270-800A-AD8D3A8CECF9}" presName="circ1Tx" presStyleLbl="revTx" presStyleIdx="0" presStyleCnt="0">
        <dgm:presLayoutVars>
          <dgm:chMax val="0"/>
          <dgm:chPref val="0"/>
          <dgm:bulletEnabled val="1"/>
        </dgm:presLayoutVars>
      </dgm:prSet>
      <dgm:spPr/>
      <dgm:t>
        <a:bodyPr/>
        <a:lstStyle/>
        <a:p>
          <a:endParaRPr lang="en-ZA"/>
        </a:p>
      </dgm:t>
    </dgm:pt>
    <dgm:pt modelId="{977ACF10-9808-4136-A589-F92F178AE304}" type="pres">
      <dgm:prSet presAssocID="{2E3ADDAB-7278-49ED-83BA-4E9CC3003659}" presName="circ2" presStyleLbl="vennNode1" presStyleIdx="1" presStyleCnt="6"/>
      <dgm:spPr/>
    </dgm:pt>
    <dgm:pt modelId="{F305C73C-BF8F-4653-9102-62FB854086DE}" type="pres">
      <dgm:prSet presAssocID="{2E3ADDAB-7278-49ED-83BA-4E9CC3003659}" presName="circ2Tx" presStyleLbl="revTx" presStyleIdx="0" presStyleCnt="0">
        <dgm:presLayoutVars>
          <dgm:chMax val="0"/>
          <dgm:chPref val="0"/>
          <dgm:bulletEnabled val="1"/>
        </dgm:presLayoutVars>
      </dgm:prSet>
      <dgm:spPr/>
      <dgm:t>
        <a:bodyPr/>
        <a:lstStyle/>
        <a:p>
          <a:endParaRPr lang="en-ZA"/>
        </a:p>
      </dgm:t>
    </dgm:pt>
    <dgm:pt modelId="{FBFAB7A2-5E0B-45B7-ACA3-A880A9D3A311}" type="pres">
      <dgm:prSet presAssocID="{110F3C9F-C3C6-4EAE-B45D-82A5E672CD20}" presName="circ3" presStyleLbl="vennNode1" presStyleIdx="2" presStyleCnt="6"/>
      <dgm:spPr/>
    </dgm:pt>
    <dgm:pt modelId="{A3031AEC-50B3-44B8-8B2B-756159BCB40C}" type="pres">
      <dgm:prSet presAssocID="{110F3C9F-C3C6-4EAE-B45D-82A5E672CD20}" presName="circ3Tx" presStyleLbl="revTx" presStyleIdx="0" presStyleCnt="0">
        <dgm:presLayoutVars>
          <dgm:chMax val="0"/>
          <dgm:chPref val="0"/>
          <dgm:bulletEnabled val="1"/>
        </dgm:presLayoutVars>
      </dgm:prSet>
      <dgm:spPr/>
      <dgm:t>
        <a:bodyPr/>
        <a:lstStyle/>
        <a:p>
          <a:endParaRPr lang="en-ZA"/>
        </a:p>
      </dgm:t>
    </dgm:pt>
    <dgm:pt modelId="{7CA4D655-3204-44D8-BEB5-741EF4480131}" type="pres">
      <dgm:prSet presAssocID="{6BF31BF4-D566-4205-933C-206AD214FD06}" presName="circ4" presStyleLbl="vennNode1" presStyleIdx="3" presStyleCnt="6"/>
      <dgm:spPr/>
    </dgm:pt>
    <dgm:pt modelId="{EC30F52F-36A2-4E75-B981-1882F31C2B90}" type="pres">
      <dgm:prSet presAssocID="{6BF31BF4-D566-4205-933C-206AD214FD06}" presName="circ4Tx" presStyleLbl="revTx" presStyleIdx="0" presStyleCnt="0">
        <dgm:presLayoutVars>
          <dgm:chMax val="0"/>
          <dgm:chPref val="0"/>
          <dgm:bulletEnabled val="1"/>
        </dgm:presLayoutVars>
      </dgm:prSet>
      <dgm:spPr/>
      <dgm:t>
        <a:bodyPr/>
        <a:lstStyle/>
        <a:p>
          <a:endParaRPr lang="en-ZA"/>
        </a:p>
      </dgm:t>
    </dgm:pt>
    <dgm:pt modelId="{E16BBA27-9EFF-4508-AC37-76B1452DA0FC}" type="pres">
      <dgm:prSet presAssocID="{95963F24-21C2-49CD-A45C-932C8F8B7B98}" presName="circ5" presStyleLbl="vennNode1" presStyleIdx="4" presStyleCnt="6"/>
      <dgm:spPr/>
    </dgm:pt>
    <dgm:pt modelId="{ED974672-07D9-4D08-A66B-43AF9CA8977C}" type="pres">
      <dgm:prSet presAssocID="{95963F24-21C2-49CD-A45C-932C8F8B7B98}" presName="circ5Tx" presStyleLbl="revTx" presStyleIdx="0" presStyleCnt="0" custScaleX="128603" custScaleY="165433" custLinFactNeighborX="-55897" custLinFactNeighborY="3123">
        <dgm:presLayoutVars>
          <dgm:chMax val="0"/>
          <dgm:chPref val="0"/>
          <dgm:bulletEnabled val="1"/>
        </dgm:presLayoutVars>
      </dgm:prSet>
      <dgm:spPr/>
      <dgm:t>
        <a:bodyPr/>
        <a:lstStyle/>
        <a:p>
          <a:endParaRPr lang="en-ZA"/>
        </a:p>
      </dgm:t>
    </dgm:pt>
    <dgm:pt modelId="{5615EADC-9D61-4587-B3C0-A3AFF937DC88}" type="pres">
      <dgm:prSet presAssocID="{7DCCC144-2A52-41FD-AAB6-857BE1B9BACA}" presName="circ6" presStyleLbl="vennNode1" presStyleIdx="5" presStyleCnt="6"/>
      <dgm:spPr/>
    </dgm:pt>
    <dgm:pt modelId="{0B2324BD-2533-44D6-9464-DD5E8346E45F}" type="pres">
      <dgm:prSet presAssocID="{7DCCC144-2A52-41FD-AAB6-857BE1B9BACA}" presName="circ6Tx" presStyleLbl="revTx" presStyleIdx="0" presStyleCnt="0">
        <dgm:presLayoutVars>
          <dgm:chMax val="0"/>
          <dgm:chPref val="0"/>
          <dgm:bulletEnabled val="1"/>
        </dgm:presLayoutVars>
      </dgm:prSet>
      <dgm:spPr/>
      <dgm:t>
        <a:bodyPr/>
        <a:lstStyle/>
        <a:p>
          <a:endParaRPr lang="en-ZA"/>
        </a:p>
      </dgm:t>
    </dgm:pt>
  </dgm:ptLst>
  <dgm:cxnLst>
    <dgm:cxn modelId="{BD28A4DA-26CB-4F3A-B25B-24E75C80C7AA}" srcId="{B3DEF940-1CC2-429D-B029-A281C606B0B6}" destId="{13485620-CE4C-4270-800A-AD8D3A8CECF9}" srcOrd="0" destOrd="0" parTransId="{3E612337-52F0-46AB-8BCB-B3F90A6D7BCC}" sibTransId="{FE648009-3451-4501-A6CA-D63C3EDE3F86}"/>
    <dgm:cxn modelId="{F8063A38-1B61-4CD8-AA79-CF087D70618E}" srcId="{B3DEF940-1CC2-429D-B029-A281C606B0B6}" destId="{2E3ADDAB-7278-49ED-83BA-4E9CC3003659}" srcOrd="1" destOrd="0" parTransId="{B04A97B9-E499-42E6-9651-0FDAACF1A966}" sibTransId="{4F9E7759-9768-4D57-839D-01E8C245DCD7}"/>
    <dgm:cxn modelId="{1A89F16E-4CEF-D443-BC41-2ED5531CC86D}" type="presOf" srcId="{13485620-CE4C-4270-800A-AD8D3A8CECF9}" destId="{CE688C42-3B3F-41AB-A73A-FE3AD4E59D48}" srcOrd="0" destOrd="0" presId="urn:microsoft.com/office/officeart/2005/8/layout/venn1"/>
    <dgm:cxn modelId="{FFBE6BD9-07D8-4F5E-B5BF-E35A775996F1}" srcId="{B3DEF940-1CC2-429D-B029-A281C606B0B6}" destId="{6BF31BF4-D566-4205-933C-206AD214FD06}" srcOrd="3" destOrd="0" parTransId="{8CF8359D-EC7D-4568-B20B-95E481EED1CE}" sibTransId="{0F2375AC-5ECF-4CD2-9326-592E8B714462}"/>
    <dgm:cxn modelId="{6AB6C3E6-F146-FF4C-B812-BE0B3624997F}" type="presOf" srcId="{95963F24-21C2-49CD-A45C-932C8F8B7B98}" destId="{ED974672-07D9-4D08-A66B-43AF9CA8977C}" srcOrd="0" destOrd="0" presId="urn:microsoft.com/office/officeart/2005/8/layout/venn1"/>
    <dgm:cxn modelId="{BCAA686B-2389-6645-92E3-05E48547D2DD}" type="presOf" srcId="{110F3C9F-C3C6-4EAE-B45D-82A5E672CD20}" destId="{A3031AEC-50B3-44B8-8B2B-756159BCB40C}" srcOrd="0" destOrd="0" presId="urn:microsoft.com/office/officeart/2005/8/layout/venn1"/>
    <dgm:cxn modelId="{5A7FEB44-7195-4C5F-8C4C-C4FEDAD9B744}" srcId="{B3DEF940-1CC2-429D-B029-A281C606B0B6}" destId="{7DCCC144-2A52-41FD-AAB6-857BE1B9BACA}" srcOrd="5" destOrd="0" parTransId="{C1DEBFBF-6AC1-47B1-893F-6F82B64625C4}" sibTransId="{2B3B0A4B-0DD1-4E48-8564-29DD24AFF1C3}"/>
    <dgm:cxn modelId="{D1256EB8-4237-9E45-8175-FC396E965502}" type="presOf" srcId="{2E3ADDAB-7278-49ED-83BA-4E9CC3003659}" destId="{F305C73C-BF8F-4653-9102-62FB854086DE}" srcOrd="0" destOrd="0" presId="urn:microsoft.com/office/officeart/2005/8/layout/venn1"/>
    <dgm:cxn modelId="{94563828-F5A8-104F-9766-3C45F5077B18}" type="presOf" srcId="{B3DEF940-1CC2-429D-B029-A281C606B0B6}" destId="{5B79687D-F320-4D46-A1FE-83230A914B4E}" srcOrd="0" destOrd="0" presId="urn:microsoft.com/office/officeart/2005/8/layout/venn1"/>
    <dgm:cxn modelId="{AEAF6EB1-5F3F-994D-AB87-F75A19AA00BF}" type="presOf" srcId="{6BF31BF4-D566-4205-933C-206AD214FD06}" destId="{EC30F52F-36A2-4E75-B981-1882F31C2B90}" srcOrd="0" destOrd="0" presId="urn:microsoft.com/office/officeart/2005/8/layout/venn1"/>
    <dgm:cxn modelId="{28D9975E-F296-0543-903C-99E8A41B7379}" type="presOf" srcId="{7DCCC144-2A52-41FD-AAB6-857BE1B9BACA}" destId="{0B2324BD-2533-44D6-9464-DD5E8346E45F}" srcOrd="0" destOrd="0" presId="urn:microsoft.com/office/officeart/2005/8/layout/venn1"/>
    <dgm:cxn modelId="{FB1D6DAB-4941-42EB-8035-D4EEBB9E2297}" srcId="{B3DEF940-1CC2-429D-B029-A281C606B0B6}" destId="{95963F24-21C2-49CD-A45C-932C8F8B7B98}" srcOrd="4" destOrd="0" parTransId="{7C04AFF5-3061-40A5-9DC4-1591777A0E42}" sibTransId="{D4320B95-9F29-4F75-BDAF-B79CB9476763}"/>
    <dgm:cxn modelId="{755D229E-BE32-4237-BBF6-08A8E58B9A63}" srcId="{B3DEF940-1CC2-429D-B029-A281C606B0B6}" destId="{110F3C9F-C3C6-4EAE-B45D-82A5E672CD20}" srcOrd="2" destOrd="0" parTransId="{5D40C8AC-A8BE-41CC-A21B-74902E83A1FA}" sibTransId="{C6262C47-8506-4AC1-8527-C88D7802C9AF}"/>
    <dgm:cxn modelId="{3022B2F9-7533-EA41-A8CA-DBA48BEDCAB2}" type="presParOf" srcId="{5B79687D-F320-4D46-A1FE-83230A914B4E}" destId="{EB10BF1D-BCF7-4580-BB9C-6585FC072C60}" srcOrd="0" destOrd="0" presId="urn:microsoft.com/office/officeart/2005/8/layout/venn1"/>
    <dgm:cxn modelId="{F1F3CF50-E6F6-3C40-BCC9-B815A41DB9AF}" type="presParOf" srcId="{5B79687D-F320-4D46-A1FE-83230A914B4E}" destId="{CE688C42-3B3F-41AB-A73A-FE3AD4E59D48}" srcOrd="1" destOrd="0" presId="urn:microsoft.com/office/officeart/2005/8/layout/venn1"/>
    <dgm:cxn modelId="{4A3540B7-0435-9945-AD4C-B0C22A95B118}" type="presParOf" srcId="{5B79687D-F320-4D46-A1FE-83230A914B4E}" destId="{977ACF10-9808-4136-A589-F92F178AE304}" srcOrd="2" destOrd="0" presId="urn:microsoft.com/office/officeart/2005/8/layout/venn1"/>
    <dgm:cxn modelId="{1967DB69-2F8B-4344-B536-62A6911EF69E}" type="presParOf" srcId="{5B79687D-F320-4D46-A1FE-83230A914B4E}" destId="{F305C73C-BF8F-4653-9102-62FB854086DE}" srcOrd="3" destOrd="0" presId="urn:microsoft.com/office/officeart/2005/8/layout/venn1"/>
    <dgm:cxn modelId="{E51B7A9C-8889-F544-9D38-4C5B530A015D}" type="presParOf" srcId="{5B79687D-F320-4D46-A1FE-83230A914B4E}" destId="{FBFAB7A2-5E0B-45B7-ACA3-A880A9D3A311}" srcOrd="4" destOrd="0" presId="urn:microsoft.com/office/officeart/2005/8/layout/venn1"/>
    <dgm:cxn modelId="{719280D4-1356-8D44-9D6F-7FC8E3536F67}" type="presParOf" srcId="{5B79687D-F320-4D46-A1FE-83230A914B4E}" destId="{A3031AEC-50B3-44B8-8B2B-756159BCB40C}" srcOrd="5" destOrd="0" presId="urn:microsoft.com/office/officeart/2005/8/layout/venn1"/>
    <dgm:cxn modelId="{0870C19B-1F6B-144C-BA67-4B3BDF195B79}" type="presParOf" srcId="{5B79687D-F320-4D46-A1FE-83230A914B4E}" destId="{7CA4D655-3204-44D8-BEB5-741EF4480131}" srcOrd="6" destOrd="0" presId="urn:microsoft.com/office/officeart/2005/8/layout/venn1"/>
    <dgm:cxn modelId="{FC8DC812-E303-8A41-8B13-F1CEC96F0740}" type="presParOf" srcId="{5B79687D-F320-4D46-A1FE-83230A914B4E}" destId="{EC30F52F-36A2-4E75-B981-1882F31C2B90}" srcOrd="7" destOrd="0" presId="urn:microsoft.com/office/officeart/2005/8/layout/venn1"/>
    <dgm:cxn modelId="{FBF36FC3-4E8E-4644-9EA9-CE66F21E59E1}" type="presParOf" srcId="{5B79687D-F320-4D46-A1FE-83230A914B4E}" destId="{E16BBA27-9EFF-4508-AC37-76B1452DA0FC}" srcOrd="8" destOrd="0" presId="urn:microsoft.com/office/officeart/2005/8/layout/venn1"/>
    <dgm:cxn modelId="{326A8874-54E7-B64A-93ED-397D29E72D83}" type="presParOf" srcId="{5B79687D-F320-4D46-A1FE-83230A914B4E}" destId="{ED974672-07D9-4D08-A66B-43AF9CA8977C}" srcOrd="9" destOrd="0" presId="urn:microsoft.com/office/officeart/2005/8/layout/venn1"/>
    <dgm:cxn modelId="{B9910B54-DEEC-CD45-97FD-903B45B77814}" type="presParOf" srcId="{5B79687D-F320-4D46-A1FE-83230A914B4E}" destId="{5615EADC-9D61-4587-B3C0-A3AFF937DC88}" srcOrd="10" destOrd="0" presId="urn:microsoft.com/office/officeart/2005/8/layout/venn1"/>
    <dgm:cxn modelId="{A6454BF9-6A5F-2A44-8477-9F779737A477}" type="presParOf" srcId="{5B79687D-F320-4D46-A1FE-83230A914B4E}" destId="{0B2324BD-2533-44D6-9464-DD5E8346E45F}" srcOrd="11" destOrd="0" presId="urn:microsoft.com/office/officeart/2005/8/layout/ven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0BF1D-BCF7-4580-BB9C-6585FC072C60}">
      <dsp:nvSpPr>
        <dsp:cNvPr id="0" name=""/>
        <dsp:cNvSpPr/>
      </dsp:nvSpPr>
      <dsp:spPr>
        <a:xfrm>
          <a:off x="4625792" y="1135946"/>
          <a:ext cx="1521832" cy="15218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E688C42-3B3F-41AB-A73A-FE3AD4E59D48}">
      <dsp:nvSpPr>
        <dsp:cNvPr id="0" name=""/>
        <dsp:cNvSpPr/>
      </dsp:nvSpPr>
      <dsp:spPr>
        <a:xfrm>
          <a:off x="4435563" y="0"/>
          <a:ext cx="1902290" cy="10362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ZA" sz="2800" kern="1200" dirty="0" smtClean="0"/>
            <a:t>Sex workers</a:t>
          </a:r>
          <a:endParaRPr lang="en-ZA" sz="2800" kern="1200" dirty="0"/>
        </a:p>
      </dsp:txBody>
      <dsp:txXfrm>
        <a:off x="4435563" y="0"/>
        <a:ext cx="1902290" cy="1036267"/>
      </dsp:txXfrm>
    </dsp:sp>
    <dsp:sp modelId="{977ACF10-9808-4136-A589-F92F178AE304}">
      <dsp:nvSpPr>
        <dsp:cNvPr id="0" name=""/>
        <dsp:cNvSpPr/>
      </dsp:nvSpPr>
      <dsp:spPr>
        <a:xfrm>
          <a:off x="5119754" y="1421166"/>
          <a:ext cx="1521832" cy="15218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305C73C-BF8F-4653-9102-62FB854086DE}">
      <dsp:nvSpPr>
        <dsp:cNvPr id="0" name=""/>
        <dsp:cNvSpPr/>
      </dsp:nvSpPr>
      <dsp:spPr>
        <a:xfrm>
          <a:off x="6754456" y="986921"/>
          <a:ext cx="1802737" cy="11349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ZA" sz="2800" kern="1200" dirty="0" smtClean="0"/>
            <a:t>Transgender</a:t>
          </a:r>
          <a:endParaRPr lang="en-ZA" sz="2800" kern="1200" dirty="0"/>
        </a:p>
      </dsp:txBody>
      <dsp:txXfrm>
        <a:off x="6754456" y="986921"/>
        <a:ext cx="1802737" cy="1134959"/>
      </dsp:txXfrm>
    </dsp:sp>
    <dsp:sp modelId="{FBFAB7A2-5E0B-45B7-ACA3-A880A9D3A311}">
      <dsp:nvSpPr>
        <dsp:cNvPr id="0" name=""/>
        <dsp:cNvSpPr/>
      </dsp:nvSpPr>
      <dsp:spPr>
        <a:xfrm>
          <a:off x="5119754" y="1991607"/>
          <a:ext cx="1521832" cy="15218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3031AEC-50B3-44B8-8B2B-756159BCB40C}">
      <dsp:nvSpPr>
        <dsp:cNvPr id="0" name=""/>
        <dsp:cNvSpPr/>
      </dsp:nvSpPr>
      <dsp:spPr>
        <a:xfrm>
          <a:off x="6754456" y="2679491"/>
          <a:ext cx="1802737" cy="126819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ZA" sz="2800" kern="1200" dirty="0" smtClean="0"/>
            <a:t>Men who have sex with men</a:t>
          </a:r>
          <a:endParaRPr lang="en-ZA" sz="2800" kern="1200" dirty="0"/>
        </a:p>
      </dsp:txBody>
      <dsp:txXfrm>
        <a:off x="6754456" y="2679491"/>
        <a:ext cx="1802737" cy="1268193"/>
      </dsp:txXfrm>
    </dsp:sp>
    <dsp:sp modelId="{7CA4D655-3204-44D8-BEB5-741EF4480131}">
      <dsp:nvSpPr>
        <dsp:cNvPr id="0" name=""/>
        <dsp:cNvSpPr/>
      </dsp:nvSpPr>
      <dsp:spPr>
        <a:xfrm>
          <a:off x="4625792" y="2277321"/>
          <a:ext cx="1521832" cy="15218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C30F52F-36A2-4E75-B981-1882F31C2B90}">
      <dsp:nvSpPr>
        <dsp:cNvPr id="0" name=""/>
        <dsp:cNvSpPr/>
      </dsp:nvSpPr>
      <dsp:spPr>
        <a:xfrm>
          <a:off x="4435563" y="3898339"/>
          <a:ext cx="1902290" cy="10362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ZA" sz="2800" kern="1200" dirty="0" smtClean="0"/>
            <a:t>People who use drugs</a:t>
          </a:r>
          <a:endParaRPr lang="en-ZA" sz="2800" kern="1200" dirty="0"/>
        </a:p>
      </dsp:txBody>
      <dsp:txXfrm>
        <a:off x="4435563" y="3898339"/>
        <a:ext cx="1902290" cy="1036267"/>
      </dsp:txXfrm>
    </dsp:sp>
    <dsp:sp modelId="{E16BBA27-9EFF-4508-AC37-76B1452DA0FC}">
      <dsp:nvSpPr>
        <dsp:cNvPr id="0" name=""/>
        <dsp:cNvSpPr/>
      </dsp:nvSpPr>
      <dsp:spPr>
        <a:xfrm>
          <a:off x="4131831" y="1991607"/>
          <a:ext cx="1521832" cy="15218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D974672-07D9-4D08-A66B-43AF9CA8977C}">
      <dsp:nvSpPr>
        <dsp:cNvPr id="0" name=""/>
        <dsp:cNvSpPr/>
      </dsp:nvSpPr>
      <dsp:spPr>
        <a:xfrm>
          <a:off x="950729" y="2304188"/>
          <a:ext cx="2318374" cy="209801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ZA" sz="2800" kern="1200" dirty="0" smtClean="0"/>
            <a:t>Adolescents,</a:t>
          </a:r>
        </a:p>
        <a:p>
          <a:pPr lvl="0" algn="ctr" defTabSz="1244600">
            <a:lnSpc>
              <a:spcPct val="90000"/>
            </a:lnSpc>
            <a:spcBef>
              <a:spcPct val="0"/>
            </a:spcBef>
            <a:spcAft>
              <a:spcPct val="35000"/>
            </a:spcAft>
          </a:pPr>
          <a:r>
            <a:rPr lang="en-ZA" sz="2800" kern="1200" dirty="0" smtClean="0"/>
            <a:t>young people</a:t>
          </a:r>
          <a:endParaRPr lang="en-ZA" sz="2800" kern="1200" dirty="0"/>
        </a:p>
      </dsp:txBody>
      <dsp:txXfrm>
        <a:off x="950729" y="2304188"/>
        <a:ext cx="2318374" cy="2098011"/>
      </dsp:txXfrm>
    </dsp:sp>
    <dsp:sp modelId="{5615EADC-9D61-4587-B3C0-A3AFF937DC88}">
      <dsp:nvSpPr>
        <dsp:cNvPr id="0" name=""/>
        <dsp:cNvSpPr/>
      </dsp:nvSpPr>
      <dsp:spPr>
        <a:xfrm>
          <a:off x="4131831" y="1421166"/>
          <a:ext cx="1521832" cy="15218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B2324BD-2533-44D6-9464-DD5E8346E45F}">
      <dsp:nvSpPr>
        <dsp:cNvPr id="0" name=""/>
        <dsp:cNvSpPr/>
      </dsp:nvSpPr>
      <dsp:spPr>
        <a:xfrm>
          <a:off x="2216224" y="986921"/>
          <a:ext cx="1802737" cy="126819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ZA" sz="2800" kern="1200" dirty="0" smtClean="0"/>
            <a:t>Prisoners</a:t>
          </a:r>
          <a:endParaRPr lang="en-ZA" sz="2800" kern="1200" dirty="0"/>
        </a:p>
      </dsp:txBody>
      <dsp:txXfrm>
        <a:off x="2216224" y="986921"/>
        <a:ext cx="1802737" cy="126819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0B4A3-6668-2B41-BBC6-EC1EDC07D544}" type="datetimeFigureOut">
              <a:rPr lang="en-GB" smtClean="0"/>
              <a:t>02/02/2017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7CF-AB0D-2146-9519-80FA39626EF2}" type="slidenum">
              <a:rPr lang="en-GB" smtClean="0"/>
              <a:t>‹#›</a:t>
            </a:fld>
            <a:endParaRPr lang="en-GB"/>
          </a:p>
        </p:txBody>
      </p:sp>
    </p:spTree>
    <p:extLst>
      <p:ext uri="{BB962C8B-B14F-4D97-AF65-F5344CB8AC3E}">
        <p14:creationId xmlns:p14="http://schemas.microsoft.com/office/powerpoint/2010/main" val="282860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a:t>
            </a:fld>
            <a:endParaRPr lang="en-GB"/>
          </a:p>
        </p:txBody>
      </p:sp>
    </p:spTree>
    <p:extLst>
      <p:ext uri="{BB962C8B-B14F-4D97-AF65-F5344CB8AC3E}">
        <p14:creationId xmlns:p14="http://schemas.microsoft.com/office/powerpoint/2010/main" val="805699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t>The focus will be determined by country-specific resources, trends in HIV prevalence, priorities and guidelines </a:t>
            </a:r>
          </a:p>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t>e.g. in South Africa in the public sector, PrEP is available for sex workers at selected project sites, but is available in the private sector and at other demonstration projects for other groups. Country specific emphasis can be inserted here.</a:t>
            </a:r>
          </a:p>
          <a:p>
            <a:endParaRPr lang="en-ZA" dirty="0"/>
          </a:p>
        </p:txBody>
      </p:sp>
      <p:sp>
        <p:nvSpPr>
          <p:cNvPr id="4" name="Slide Number Placeholder 3"/>
          <p:cNvSpPr>
            <a:spLocks noGrp="1"/>
          </p:cNvSpPr>
          <p:nvPr>
            <p:ph type="sldNum" sz="quarter" idx="10"/>
          </p:nvPr>
        </p:nvSpPr>
        <p:spPr/>
        <p:txBody>
          <a:bodyPr/>
          <a:lstStyle/>
          <a:p>
            <a:fld id="{027C1380-9FB5-445E-8A2B-3D1838D37844}" type="slidenum">
              <a:rPr lang="en-ZA" smtClean="0"/>
              <a:t>10</a:t>
            </a:fld>
            <a:endParaRPr lang="en-ZA"/>
          </a:p>
        </p:txBody>
      </p:sp>
    </p:spTree>
    <p:extLst>
      <p:ext uri="{BB962C8B-B14F-4D97-AF65-F5344CB8AC3E}">
        <p14:creationId xmlns:p14="http://schemas.microsoft.com/office/powerpoint/2010/main" val="1410370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11</a:t>
            </a:fld>
            <a:endParaRPr lang="en-GB"/>
          </a:p>
        </p:txBody>
      </p:sp>
    </p:spTree>
    <p:extLst>
      <p:ext uri="{BB962C8B-B14F-4D97-AF65-F5344CB8AC3E}">
        <p14:creationId xmlns:p14="http://schemas.microsoft.com/office/powerpoint/2010/main" val="785591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12</a:t>
            </a:fld>
            <a:endParaRPr lang="en-GB"/>
          </a:p>
        </p:txBody>
      </p:sp>
    </p:spTree>
    <p:extLst>
      <p:ext uri="{BB962C8B-B14F-4D97-AF65-F5344CB8AC3E}">
        <p14:creationId xmlns:p14="http://schemas.microsoft.com/office/powerpoint/2010/main" val="710895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13</a:t>
            </a:fld>
            <a:endParaRPr lang="en-GB"/>
          </a:p>
        </p:txBody>
      </p:sp>
    </p:spTree>
    <p:extLst>
      <p:ext uri="{BB962C8B-B14F-4D97-AF65-F5344CB8AC3E}">
        <p14:creationId xmlns:p14="http://schemas.microsoft.com/office/powerpoint/2010/main" val="1571106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14</a:t>
            </a:fld>
            <a:endParaRPr lang="en-GB"/>
          </a:p>
        </p:txBody>
      </p:sp>
    </p:spTree>
    <p:extLst>
      <p:ext uri="{BB962C8B-B14F-4D97-AF65-F5344CB8AC3E}">
        <p14:creationId xmlns:p14="http://schemas.microsoft.com/office/powerpoint/2010/main" val="130677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endParaRPr lang="en-ZA" sz="1200" dirty="0"/>
          </a:p>
          <a:p>
            <a:endParaRPr lang="en-US" dirty="0"/>
          </a:p>
        </p:txBody>
      </p:sp>
      <p:sp>
        <p:nvSpPr>
          <p:cNvPr id="4" name="Slide Number Placeholder 3"/>
          <p:cNvSpPr>
            <a:spLocks noGrp="1"/>
          </p:cNvSpPr>
          <p:nvPr>
            <p:ph type="sldNum" sz="quarter" idx="10"/>
          </p:nvPr>
        </p:nvSpPr>
        <p:spPr/>
        <p:txBody>
          <a:bodyPr/>
          <a:lstStyle/>
          <a:p>
            <a:fld id="{0F420028-0397-4F67-80DE-BA1BB181D265}" type="slidenum">
              <a:rPr lang="en-ZA" smtClean="0"/>
              <a:t>15</a:t>
            </a:fld>
            <a:endParaRPr lang="en-ZA"/>
          </a:p>
        </p:txBody>
      </p:sp>
    </p:spTree>
    <p:extLst>
      <p:ext uri="{BB962C8B-B14F-4D97-AF65-F5344CB8AC3E}">
        <p14:creationId xmlns:p14="http://schemas.microsoft.com/office/powerpoint/2010/main" val="1444202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[Update to fit your country</a:t>
            </a:r>
            <a:r>
              <a:rPr lang="en-GB" b="1" baseline="0" dirty="0" smtClean="0"/>
              <a:t> context]</a:t>
            </a:r>
            <a:endParaRPr lang="en-GB" b="1" dirty="0"/>
          </a:p>
        </p:txBody>
      </p:sp>
      <p:sp>
        <p:nvSpPr>
          <p:cNvPr id="4" name="Slide Number Placeholder 3"/>
          <p:cNvSpPr>
            <a:spLocks noGrp="1"/>
          </p:cNvSpPr>
          <p:nvPr>
            <p:ph type="sldNum" sz="quarter" idx="10"/>
          </p:nvPr>
        </p:nvSpPr>
        <p:spPr/>
        <p:txBody>
          <a:bodyPr/>
          <a:lstStyle/>
          <a:p>
            <a:fld id="{F09317CF-AB0D-2146-9519-80FA39626EF2}" type="slidenum">
              <a:rPr lang="en-GB" smtClean="0"/>
              <a:t>16</a:t>
            </a:fld>
            <a:endParaRPr lang="en-GB"/>
          </a:p>
        </p:txBody>
      </p:sp>
    </p:spTree>
    <p:extLst>
      <p:ext uri="{BB962C8B-B14F-4D97-AF65-F5344CB8AC3E}">
        <p14:creationId xmlns:p14="http://schemas.microsoft.com/office/powerpoint/2010/main" val="1284404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17</a:t>
            </a:fld>
            <a:endParaRPr lang="en-GB"/>
          </a:p>
        </p:txBody>
      </p:sp>
    </p:spTree>
    <p:extLst>
      <p:ext uri="{BB962C8B-B14F-4D97-AF65-F5344CB8AC3E}">
        <p14:creationId xmlns:p14="http://schemas.microsoft.com/office/powerpoint/2010/main" val="1568354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18</a:t>
            </a:fld>
            <a:endParaRPr lang="en-GB"/>
          </a:p>
        </p:txBody>
      </p:sp>
    </p:spTree>
    <p:extLst>
      <p:ext uri="{BB962C8B-B14F-4D97-AF65-F5344CB8AC3E}">
        <p14:creationId xmlns:p14="http://schemas.microsoft.com/office/powerpoint/2010/main" val="1118520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19</a:t>
            </a:fld>
            <a:endParaRPr lang="en-GB"/>
          </a:p>
        </p:txBody>
      </p:sp>
    </p:spTree>
    <p:extLst>
      <p:ext uri="{BB962C8B-B14F-4D97-AF65-F5344CB8AC3E}">
        <p14:creationId xmlns:p14="http://schemas.microsoft.com/office/powerpoint/2010/main" val="2056236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2</a:t>
            </a:fld>
            <a:endParaRPr lang="en-GB"/>
          </a:p>
        </p:txBody>
      </p:sp>
    </p:spTree>
    <p:extLst>
      <p:ext uri="{BB962C8B-B14F-4D97-AF65-F5344CB8AC3E}">
        <p14:creationId xmlns:p14="http://schemas.microsoft.com/office/powerpoint/2010/main" val="1515068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20</a:t>
            </a:fld>
            <a:endParaRPr lang="en-GB"/>
          </a:p>
        </p:txBody>
      </p:sp>
    </p:spTree>
    <p:extLst>
      <p:ext uri="{BB962C8B-B14F-4D97-AF65-F5344CB8AC3E}">
        <p14:creationId xmlns:p14="http://schemas.microsoft.com/office/powerpoint/2010/main" val="1852259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IPT </a:t>
            </a:r>
            <a:r>
              <a:rPr lang="en-ZA" dirty="0" smtClean="0"/>
              <a:t>- </a:t>
            </a:r>
            <a:r>
              <a:rPr lang="en-ZA" sz="1200" b="0" i="0" kern="1200" dirty="0" smtClean="0">
                <a:solidFill>
                  <a:schemeClr val="tx1"/>
                </a:solidFill>
                <a:effectLst/>
                <a:latin typeface="+mn-lt"/>
                <a:ea typeface="+mn-ea"/>
                <a:cs typeface="+mn-cs"/>
              </a:rPr>
              <a:t>Isoniazid preventive therapy</a:t>
            </a:r>
            <a:endParaRPr lang="en-ZA" b="0" dirty="0"/>
          </a:p>
        </p:txBody>
      </p:sp>
      <p:sp>
        <p:nvSpPr>
          <p:cNvPr id="4" name="Slide Number Placeholder 3"/>
          <p:cNvSpPr>
            <a:spLocks noGrp="1"/>
          </p:cNvSpPr>
          <p:nvPr>
            <p:ph type="sldNum" sz="quarter" idx="10"/>
          </p:nvPr>
        </p:nvSpPr>
        <p:spPr/>
        <p:txBody>
          <a:bodyPr/>
          <a:lstStyle/>
          <a:p>
            <a:fld id="{035E6F88-7747-40B4-81DB-08A9B5F4A116}" type="slidenum">
              <a:rPr lang="en-US" smtClean="0"/>
              <a:pPr/>
              <a:t>21</a:t>
            </a:fld>
            <a:endParaRPr lang="en-US"/>
          </a:p>
        </p:txBody>
      </p:sp>
    </p:spTree>
    <p:extLst>
      <p:ext uri="{BB962C8B-B14F-4D97-AF65-F5344CB8AC3E}">
        <p14:creationId xmlns:p14="http://schemas.microsoft.com/office/powerpoint/2010/main" val="1644710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9858D50F-1CE7-4CA8-8327-F7D12D9760DA}" type="slidenum">
              <a:rPr lang="en-ZA" smtClean="0"/>
              <a:pPr/>
              <a:t>22</a:t>
            </a:fld>
            <a:endParaRPr lang="en-ZA"/>
          </a:p>
        </p:txBody>
      </p:sp>
    </p:spTree>
    <p:extLst>
      <p:ext uri="{BB962C8B-B14F-4D97-AF65-F5344CB8AC3E}">
        <p14:creationId xmlns:p14="http://schemas.microsoft.com/office/powerpoint/2010/main" val="489990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23</a:t>
            </a:fld>
            <a:endParaRPr lang="en-GB"/>
          </a:p>
        </p:txBody>
      </p:sp>
    </p:spTree>
    <p:extLst>
      <p:ext uri="{BB962C8B-B14F-4D97-AF65-F5344CB8AC3E}">
        <p14:creationId xmlns:p14="http://schemas.microsoft.com/office/powerpoint/2010/main" val="1010015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24</a:t>
            </a:fld>
            <a:endParaRPr lang="en-GB"/>
          </a:p>
        </p:txBody>
      </p:sp>
    </p:spTree>
    <p:extLst>
      <p:ext uri="{BB962C8B-B14F-4D97-AF65-F5344CB8AC3E}">
        <p14:creationId xmlns:p14="http://schemas.microsoft.com/office/powerpoint/2010/main" val="162700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People</a:t>
            </a:r>
            <a:r>
              <a:rPr lang="en-US" baseline="0" dirty="0"/>
              <a:t> talk about KP and VP = these sometimes get used interchangeable and can lead to confusion.  What is the difference between KP and VP?</a:t>
            </a:r>
          </a:p>
          <a:p>
            <a:r>
              <a:rPr lang="en-US" baseline="0" dirty="0"/>
              <a:t>There is a continuum between the two groups.</a:t>
            </a:r>
          </a:p>
          <a:p>
            <a:r>
              <a:rPr lang="en-US" baseline="0" dirty="0"/>
              <a:t>The important thing for this training is that KP have been </a:t>
            </a:r>
            <a:r>
              <a:rPr lang="en-US" baseline="0" dirty="0" err="1"/>
              <a:t>recognised</a:t>
            </a:r>
            <a:r>
              <a:rPr lang="en-US" baseline="0" dirty="0"/>
              <a:t> nationally and internationally as specific groups that are epidemiologically shown to be at particular high risk – prevalence and incidence. Vulnerable groups can also be at high risk, but globally they tend not to be as uniformly at as high risk as key populations. The take away, is that key populations are KEY to ending the HIV epidemic. </a:t>
            </a:r>
          </a:p>
          <a:p>
            <a:r>
              <a:rPr lang="en-US" baseline="0" dirty="0"/>
              <a:t>VG - </a:t>
            </a:r>
            <a:endParaRPr lang="en-US" dirty="0"/>
          </a:p>
          <a:p>
            <a:r>
              <a:rPr lang="en-US" dirty="0"/>
              <a:t>Note</a:t>
            </a:r>
            <a:r>
              <a:rPr lang="en-US" baseline="0" dirty="0"/>
              <a:t> that they are specific, at increased risk, because of specific vulnerabilities, </a:t>
            </a:r>
            <a:r>
              <a:rPr lang="en-US" baseline="0" dirty="0" err="1"/>
              <a:t>behaviour</a:t>
            </a:r>
            <a:r>
              <a:rPr lang="en-US" baseline="0" dirty="0"/>
              <a:t>, and definition is irrespective of epidemic type, or local context.</a:t>
            </a:r>
          </a:p>
          <a:p>
            <a:endParaRPr lang="en-US" baseline="0" dirty="0"/>
          </a:p>
          <a:p>
            <a:r>
              <a:rPr lang="en-US" baseline="0" dirty="0"/>
              <a:t>The new grouping ‘Vulnerable Groups’ clarifies the previous problems of definitions</a:t>
            </a:r>
          </a:p>
          <a:p>
            <a:endParaRPr lang="en-US" baseline="0" dirty="0"/>
          </a:p>
          <a:p>
            <a:r>
              <a:rPr lang="en-US" baseline="0" dirty="0"/>
              <a:t>Reference: </a:t>
            </a:r>
            <a:r>
              <a:rPr lang="en-US" sz="1200" i="1" kern="1200" dirty="0">
                <a:solidFill>
                  <a:schemeClr val="tx1"/>
                </a:solidFill>
                <a:ea typeface="+mn-ea"/>
                <a:cs typeface="+mn-cs"/>
              </a:rPr>
              <a:t>Consolidated guidelines on HIV prevention, diagnosis, treatment and care for key populations.</a:t>
            </a:r>
            <a:endParaRPr lang="en-ZA" sz="1200" i="1" kern="1200" dirty="0">
              <a:solidFill>
                <a:schemeClr val="tx1"/>
              </a:solidFill>
              <a:ea typeface="+mn-ea"/>
              <a:cs typeface="+mn-cs"/>
            </a:endParaRPr>
          </a:p>
          <a:p>
            <a:r>
              <a:rPr lang="en-US" sz="1200" i="1" kern="1200" dirty="0" err="1">
                <a:solidFill>
                  <a:schemeClr val="tx1"/>
                </a:solidFill>
                <a:ea typeface="+mn-ea"/>
                <a:cs typeface="+mn-cs"/>
              </a:rPr>
              <a:t>I.World</a:t>
            </a:r>
            <a:r>
              <a:rPr lang="en-US" sz="1200" i="1" kern="1200" dirty="0">
                <a:solidFill>
                  <a:schemeClr val="tx1"/>
                </a:solidFill>
                <a:ea typeface="+mn-ea"/>
                <a:cs typeface="+mn-cs"/>
              </a:rPr>
              <a:t> Health Organization.</a:t>
            </a:r>
            <a:r>
              <a:rPr lang="en-ZA" sz="1200" i="1" kern="1200" baseline="0" dirty="0">
                <a:solidFill>
                  <a:schemeClr val="tx1"/>
                </a:solidFill>
                <a:ea typeface="+mn-ea"/>
                <a:cs typeface="+mn-cs"/>
              </a:rPr>
              <a:t> </a:t>
            </a:r>
            <a:r>
              <a:rPr lang="en-US" sz="1200" i="1" kern="1200" dirty="0">
                <a:solidFill>
                  <a:schemeClr val="tx1"/>
                </a:solidFill>
                <a:ea typeface="+mn-ea"/>
                <a:cs typeface="+mn-cs"/>
              </a:rPr>
              <a:t>ISBN 978 92 4 150743 1 (NLM classification: WC 503.6</a:t>
            </a:r>
            <a:r>
              <a:rPr lang="en-US" sz="1200" i="1" kern="1200" dirty="0" smtClean="0">
                <a:solidFill>
                  <a:schemeClr val="tx1"/>
                </a:solidFill>
                <a:ea typeface="+mn-ea"/>
                <a:cs typeface="+mn-cs"/>
              </a:rPr>
              <a:t>)</a:t>
            </a:r>
          </a:p>
          <a:p>
            <a:endParaRPr lang="en-US" sz="1200" i="1" kern="1200" dirty="0" smtClean="0">
              <a:solidFill>
                <a:schemeClr val="tx1"/>
              </a:solidFill>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ZA" sz="1100" dirty="0" smtClean="0"/>
              <a:t>http://</a:t>
            </a:r>
            <a:r>
              <a:rPr lang="en-ZA" sz="1200" dirty="0" err="1" smtClean="0"/>
              <a:t>www.who.int</a:t>
            </a:r>
            <a:r>
              <a:rPr lang="en-ZA" sz="1200" dirty="0" smtClean="0"/>
              <a:t>/</a:t>
            </a:r>
            <a:r>
              <a:rPr lang="en-ZA" sz="1200" dirty="0" err="1" smtClean="0"/>
              <a:t>hiv</a:t>
            </a:r>
            <a:r>
              <a:rPr lang="en-ZA" sz="1200" dirty="0" smtClean="0"/>
              <a:t>/pub/guidelines/arv2013/intro/</a:t>
            </a:r>
            <a:r>
              <a:rPr lang="en-ZA" sz="1200" dirty="0" err="1" smtClean="0"/>
              <a:t>keyterms</a:t>
            </a:r>
            <a:r>
              <a:rPr lang="en-ZA" sz="1200" dirty="0" smtClean="0"/>
              <a:t>/</a:t>
            </a:r>
            <a:r>
              <a:rPr lang="en-ZA" sz="1200" dirty="0" err="1" smtClean="0"/>
              <a:t>en</a:t>
            </a:r>
            <a:r>
              <a:rPr lang="en-ZA" sz="1100" dirty="0" smtClean="0"/>
              <a:t>/</a:t>
            </a:r>
          </a:p>
          <a:p>
            <a:endParaRPr lang="en-ZA" sz="1200" i="1" kern="1200" dirty="0">
              <a:solidFill>
                <a:schemeClr val="tx1"/>
              </a:solidFill>
              <a:ea typeface="+mn-ea"/>
              <a:cs typeface="+mn-cs"/>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CC41A3E-8937-4CC4-9F29-02C1F16FAF8F}" type="slidenum">
              <a:rPr lang="en-ZA" smtClean="0"/>
              <a:pPr/>
              <a:t>3</a:t>
            </a:fld>
            <a:endParaRPr lang="en-ZA"/>
          </a:p>
        </p:txBody>
      </p:sp>
    </p:spTree>
    <p:extLst>
      <p:ext uri="{BB962C8B-B14F-4D97-AF65-F5344CB8AC3E}">
        <p14:creationId xmlns:p14="http://schemas.microsoft.com/office/powerpoint/2010/main" val="128617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4</a:t>
            </a:fld>
            <a:endParaRPr lang="en-GB"/>
          </a:p>
        </p:txBody>
      </p:sp>
    </p:spTree>
    <p:extLst>
      <p:ext uri="{BB962C8B-B14F-4D97-AF65-F5344CB8AC3E}">
        <p14:creationId xmlns:p14="http://schemas.microsoft.com/office/powerpoint/2010/main" val="104575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baseline="0" dirty="0" smtClean="0">
                <a:solidFill>
                  <a:schemeClr val="tx1"/>
                </a:solidFill>
                <a:ea typeface="+mn-ea"/>
                <a:cs typeface="+mn-cs"/>
              </a:rPr>
              <a:t>[Insert country specific information]</a:t>
            </a:r>
          </a:p>
          <a:p>
            <a:endParaRPr lang="en-ZA" sz="1200" kern="1200" baseline="0" dirty="0" smtClean="0">
              <a:solidFill>
                <a:schemeClr val="tx1"/>
              </a:solidFill>
              <a:ea typeface="+mn-ea"/>
              <a:cs typeface="+mn-cs"/>
            </a:endParaRPr>
          </a:p>
        </p:txBody>
      </p:sp>
      <p:sp>
        <p:nvSpPr>
          <p:cNvPr id="4" name="Slide Number Placeholder 3"/>
          <p:cNvSpPr>
            <a:spLocks noGrp="1"/>
          </p:cNvSpPr>
          <p:nvPr>
            <p:ph type="sldNum" sz="quarter" idx="10"/>
          </p:nvPr>
        </p:nvSpPr>
        <p:spPr/>
        <p:txBody>
          <a:bodyPr/>
          <a:lstStyle/>
          <a:p>
            <a:fld id="{E28E1FFD-ECFE-423B-A344-9B14CE062553}" type="slidenum">
              <a:rPr lang="en-US" smtClean="0"/>
              <a:pPr/>
              <a:t>5</a:t>
            </a:fld>
            <a:endParaRPr lang="en-US"/>
          </a:p>
        </p:txBody>
      </p:sp>
    </p:spTree>
    <p:extLst>
      <p:ext uri="{BB962C8B-B14F-4D97-AF65-F5344CB8AC3E}">
        <p14:creationId xmlns:p14="http://schemas.microsoft.com/office/powerpoint/2010/main" val="1677200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t>The focus will be determined by country-specific resources, trends in HIV prevalence, priorities and guidelines </a:t>
            </a:r>
          </a:p>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t>e.g. in South Africa in the public sector, PrEP is available for sex workers at selected project sites, but is available in the private sector and at other demonstration projects for other groups. Country specific emphasis can be inserted here.</a:t>
            </a:r>
          </a:p>
          <a:p>
            <a:endParaRPr lang="en-ZA" dirty="0"/>
          </a:p>
        </p:txBody>
      </p:sp>
      <p:sp>
        <p:nvSpPr>
          <p:cNvPr id="4" name="Slide Number Placeholder 3"/>
          <p:cNvSpPr>
            <a:spLocks noGrp="1"/>
          </p:cNvSpPr>
          <p:nvPr>
            <p:ph type="sldNum" sz="quarter" idx="10"/>
          </p:nvPr>
        </p:nvSpPr>
        <p:spPr/>
        <p:txBody>
          <a:bodyPr/>
          <a:lstStyle/>
          <a:p>
            <a:fld id="{027C1380-9FB5-445E-8A2B-3D1838D37844}" type="slidenum">
              <a:rPr lang="en-ZA" smtClean="0"/>
              <a:t>6</a:t>
            </a:fld>
            <a:endParaRPr lang="en-ZA"/>
          </a:p>
        </p:txBody>
      </p:sp>
    </p:spTree>
    <p:extLst>
      <p:ext uri="{BB962C8B-B14F-4D97-AF65-F5344CB8AC3E}">
        <p14:creationId xmlns:p14="http://schemas.microsoft.com/office/powerpoint/2010/main" val="183076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7</a:t>
            </a:fld>
            <a:endParaRPr lang="en-GB"/>
          </a:p>
        </p:txBody>
      </p:sp>
    </p:spTree>
    <p:extLst>
      <p:ext uri="{BB962C8B-B14F-4D97-AF65-F5344CB8AC3E}">
        <p14:creationId xmlns:p14="http://schemas.microsoft.com/office/powerpoint/2010/main" val="959495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t>The focus will be determined by country-specific resources, trends in HIV prevalence, priorities and guidelines </a:t>
            </a:r>
          </a:p>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t>e.g. in South Africa in the public sector, PrEP is available for sex workers at selected project sites, but is available in the private sector and at other demonstration projects for other groups. Country specific emphasis can be inserted here.</a:t>
            </a:r>
          </a:p>
          <a:p>
            <a:endParaRPr lang="en-ZA" dirty="0"/>
          </a:p>
        </p:txBody>
      </p:sp>
      <p:sp>
        <p:nvSpPr>
          <p:cNvPr id="4" name="Slide Number Placeholder 3"/>
          <p:cNvSpPr>
            <a:spLocks noGrp="1"/>
          </p:cNvSpPr>
          <p:nvPr>
            <p:ph type="sldNum" sz="quarter" idx="10"/>
          </p:nvPr>
        </p:nvSpPr>
        <p:spPr/>
        <p:txBody>
          <a:bodyPr/>
          <a:lstStyle/>
          <a:p>
            <a:fld id="{027C1380-9FB5-445E-8A2B-3D1838D37844}" type="slidenum">
              <a:rPr lang="en-ZA" smtClean="0"/>
              <a:t>8</a:t>
            </a:fld>
            <a:endParaRPr lang="en-ZA"/>
          </a:p>
        </p:txBody>
      </p:sp>
    </p:spTree>
    <p:extLst>
      <p:ext uri="{BB962C8B-B14F-4D97-AF65-F5344CB8AC3E}">
        <p14:creationId xmlns:p14="http://schemas.microsoft.com/office/powerpoint/2010/main" val="337206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t>The focus will be determined by country-specific resources, trends in HIV prevalence, priorities and guidelines </a:t>
            </a:r>
          </a:p>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t>e.g. in South Africa in the public sector, PrEP is available for sex workers at selected project sites, but is available in the private sector and at other demonstration projects for other groups. Country specific emphasis can be inserted here.</a:t>
            </a:r>
          </a:p>
          <a:p>
            <a:endParaRPr lang="en-ZA" dirty="0"/>
          </a:p>
        </p:txBody>
      </p:sp>
      <p:sp>
        <p:nvSpPr>
          <p:cNvPr id="4" name="Slide Number Placeholder 3"/>
          <p:cNvSpPr>
            <a:spLocks noGrp="1"/>
          </p:cNvSpPr>
          <p:nvPr>
            <p:ph type="sldNum" sz="quarter" idx="10"/>
          </p:nvPr>
        </p:nvSpPr>
        <p:spPr/>
        <p:txBody>
          <a:bodyPr/>
          <a:lstStyle/>
          <a:p>
            <a:fld id="{027C1380-9FB5-445E-8A2B-3D1838D37844}" type="slidenum">
              <a:rPr lang="en-ZA" smtClean="0"/>
              <a:t>9</a:t>
            </a:fld>
            <a:endParaRPr lang="en-ZA"/>
          </a:p>
        </p:txBody>
      </p:sp>
    </p:spTree>
    <p:extLst>
      <p:ext uri="{BB962C8B-B14F-4D97-AF65-F5344CB8AC3E}">
        <p14:creationId xmlns:p14="http://schemas.microsoft.com/office/powerpoint/2010/main" val="1212521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AHIVCS">
    <p:bg>
      <p:bgPr>
        <a:solidFill>
          <a:schemeClr val="tx2"/>
        </a:solidFill>
        <a:effectLst/>
      </p:bgPr>
    </p:bg>
    <p:spTree>
      <p:nvGrpSpPr>
        <p:cNvPr id="1" name=""/>
        <p:cNvGrpSpPr/>
        <p:nvPr/>
      </p:nvGrpSpPr>
      <p:grpSpPr>
        <a:xfrm>
          <a:off x="0" y="0"/>
          <a:ext cx="0" cy="0"/>
          <a:chOff x="0" y="0"/>
          <a:chExt cx="0" cy="0"/>
        </a:xfrm>
      </p:grpSpPr>
      <p:sp>
        <p:nvSpPr>
          <p:cNvPr id="4" name="TextBox 3"/>
          <p:cNvSpPr txBox="1"/>
          <p:nvPr userDrawn="1"/>
        </p:nvSpPr>
        <p:spPr>
          <a:xfrm>
            <a:off x="8466667" y="6445956"/>
            <a:ext cx="1580444" cy="412044"/>
          </a:xfrm>
          <a:prstGeom prst="rect">
            <a:avLst/>
          </a:prstGeom>
          <a:solidFill>
            <a:srgbClr val="1E497C"/>
          </a:solidFill>
        </p:spPr>
        <p:txBody>
          <a:bodyPr wrap="square" rtlCol="0">
            <a:spAutoFit/>
          </a:bodyPr>
          <a:lstStyle/>
          <a:p>
            <a:endParaRPr lang="en-GB" dirty="0"/>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pic>
        <p:nvPicPr>
          <p:cNvPr id="7" name="Picture 6"/>
          <p:cNvPicPr>
            <a:picLocks noChangeAspect="1"/>
          </p:cNvPicPr>
          <p:nvPr userDrawn="1"/>
        </p:nvPicPr>
        <p:blipFill>
          <a:blip r:embed="rId2"/>
          <a:stretch>
            <a:fillRect/>
          </a:stretch>
        </p:blipFill>
        <p:spPr>
          <a:xfrm>
            <a:off x="9843351" y="4521095"/>
            <a:ext cx="2348649" cy="2336905"/>
          </a:xfrm>
          <a:prstGeom prst="rect">
            <a:avLst/>
          </a:prstGeom>
        </p:spPr>
      </p:pic>
    </p:spTree>
    <p:extLst>
      <p:ext uri="{BB962C8B-B14F-4D97-AF65-F5344CB8AC3E}">
        <p14:creationId xmlns:p14="http://schemas.microsoft.com/office/powerpoint/2010/main" val="2128763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5559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98392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89131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639597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28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073989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5"/>
          <p:cNvSpPr txBox="1">
            <a:spLocks/>
          </p:cNvSpPr>
          <p:nvPr userDrawn="1"/>
        </p:nvSpPr>
        <p:spPr>
          <a:xfrm>
            <a:off x="0" y="6598610"/>
            <a:ext cx="12192000" cy="259390"/>
          </a:xfrm>
          <a:prstGeom prst="rect">
            <a:avLst/>
          </a:prstGeom>
          <a:solidFill>
            <a:schemeClr val="tx2"/>
          </a:solidFill>
        </p:spPr>
        <p:txBody>
          <a:bodyPr anchor="ct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GB" dirty="0"/>
          </a:p>
        </p:txBody>
      </p:sp>
      <p:sp>
        <p:nvSpPr>
          <p:cNvPr id="5" name="TextBox 4"/>
          <p:cNvSpPr txBox="1"/>
          <p:nvPr userDrawn="1"/>
        </p:nvSpPr>
        <p:spPr>
          <a:xfrm>
            <a:off x="8498360" y="6611779"/>
            <a:ext cx="3525324" cy="246221"/>
          </a:xfrm>
          <a:prstGeom prst="rect">
            <a:avLst/>
          </a:prstGeom>
          <a:noFill/>
        </p:spPr>
        <p:txBody>
          <a:bodyPr wrap="none" rtlCol="0">
            <a:spAutoFit/>
          </a:bodyPr>
          <a:lstStyle/>
          <a:p>
            <a:r>
              <a:rPr lang="en-GB" sz="1000" dirty="0" smtClean="0">
                <a:solidFill>
                  <a:schemeClr val="bg1"/>
                </a:solidFill>
              </a:rPr>
              <a:t>Southern</a:t>
            </a:r>
            <a:r>
              <a:rPr lang="en-GB" sz="1000" baseline="0" dirty="0" smtClean="0">
                <a:solidFill>
                  <a:schemeClr val="bg1"/>
                </a:solidFill>
              </a:rPr>
              <a:t> African HIV Clinician Society/Wits RHI: </a:t>
            </a:r>
            <a:r>
              <a:rPr lang="en-GB" sz="1000" baseline="0" dirty="0" smtClean="0">
                <a:solidFill>
                  <a:schemeClr val="bg1"/>
                </a:solidFill>
              </a:rPr>
              <a:t>2 February 2017</a:t>
            </a:r>
            <a:endParaRPr lang="en-GB" sz="1000" dirty="0">
              <a:solidFill>
                <a:schemeClr val="bg1"/>
              </a:solidFill>
            </a:endParaRPr>
          </a:p>
        </p:txBody>
      </p:sp>
    </p:spTree>
    <p:extLst>
      <p:ext uri="{BB962C8B-B14F-4D97-AF65-F5344CB8AC3E}">
        <p14:creationId xmlns:p14="http://schemas.microsoft.com/office/powerpoint/2010/main" val="368624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tiff"/></Relationships>
</file>

<file path=ppt/slides/_rels/slide18.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tiff"/><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19.pn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ZA" dirty="0"/>
              <a:t>W</a:t>
            </a:r>
            <a:r>
              <a:rPr lang="en-ZA" dirty="0" smtClean="0"/>
              <a:t>orking </a:t>
            </a:r>
            <a:r>
              <a:rPr lang="en-ZA" dirty="0"/>
              <a:t>with </a:t>
            </a:r>
            <a:r>
              <a:rPr lang="en-ZA" dirty="0" smtClean="0"/>
              <a:t>Different Groups</a:t>
            </a:r>
            <a:endParaRPr lang="en-GB" dirty="0"/>
          </a:p>
        </p:txBody>
      </p:sp>
      <p:sp>
        <p:nvSpPr>
          <p:cNvPr id="3" name="Subtitle 2"/>
          <p:cNvSpPr>
            <a:spLocks noGrp="1"/>
          </p:cNvSpPr>
          <p:nvPr>
            <p:ph type="subTitle" idx="1"/>
          </p:nvPr>
        </p:nvSpPr>
        <p:spPr/>
        <p:txBody>
          <a:bodyPr/>
          <a:lstStyle/>
          <a:p>
            <a:r>
              <a:rPr lang="en-GB" dirty="0" smtClean="0"/>
              <a:t>Module 3(a)</a:t>
            </a:r>
          </a:p>
          <a:p>
            <a:endParaRPr lang="en-GB" dirty="0"/>
          </a:p>
          <a:p>
            <a:r>
              <a:rPr lang="en-ZA" dirty="0"/>
              <a:t>Different groups, different </a:t>
            </a:r>
            <a:r>
              <a:rPr lang="en-ZA" dirty="0" smtClean="0"/>
              <a:t>needs</a:t>
            </a:r>
            <a:endParaRPr lang="en-ZA" dirty="0"/>
          </a:p>
        </p:txBody>
      </p:sp>
    </p:spTree>
    <p:extLst>
      <p:ext uri="{BB962C8B-B14F-4D97-AF65-F5344CB8AC3E}">
        <p14:creationId xmlns:p14="http://schemas.microsoft.com/office/powerpoint/2010/main" val="14916489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t>What do we mean by sensitisation? </a:t>
            </a:r>
          </a:p>
        </p:txBody>
      </p:sp>
      <p:sp>
        <p:nvSpPr>
          <p:cNvPr id="3" name="Content Placeholder 2"/>
          <p:cNvSpPr>
            <a:spLocks noGrp="1"/>
          </p:cNvSpPr>
          <p:nvPr>
            <p:ph idx="1"/>
          </p:nvPr>
        </p:nvSpPr>
        <p:spPr/>
        <p:txBody>
          <a:bodyPr>
            <a:noAutofit/>
          </a:bodyPr>
          <a:lstStyle/>
          <a:p>
            <a:pPr>
              <a:lnSpc>
                <a:spcPct val="100000"/>
              </a:lnSpc>
            </a:pPr>
            <a:r>
              <a:rPr lang="en-ZA" sz="3200" dirty="0" smtClean="0">
                <a:cs typeface="Times New Roman" panose="02020603050405020304" pitchFamily="18" charset="0"/>
              </a:rPr>
              <a:t>PrEP involves talking about risk and sex: being </a:t>
            </a:r>
            <a:r>
              <a:rPr lang="en-ZA" sz="3200" b="1" dirty="0" smtClean="0">
                <a:cs typeface="Times New Roman" panose="02020603050405020304" pitchFamily="18" charset="0"/>
              </a:rPr>
              <a:t>aware of our own values, attitudes, prejudices, and moral judgements</a:t>
            </a:r>
            <a:r>
              <a:rPr lang="en-ZA" sz="3200" dirty="0" smtClean="0">
                <a:cs typeface="Times New Roman" panose="02020603050405020304" pitchFamily="18" charset="0"/>
              </a:rPr>
              <a:t>, including our feelings and attitude about other peoples’ lifestyles, sexual preferences, and behaviours, and how these may impact on our communication – verbal and non-verbal, and the services we render. </a:t>
            </a:r>
          </a:p>
          <a:p>
            <a:pPr>
              <a:lnSpc>
                <a:spcPct val="100000"/>
              </a:lnSpc>
            </a:pPr>
            <a:r>
              <a:rPr lang="en-ZA" sz="3200" dirty="0" smtClean="0">
                <a:cs typeface="Times New Roman" panose="02020603050405020304" pitchFamily="18" charset="0"/>
              </a:rPr>
              <a:t>Important: </a:t>
            </a:r>
            <a:r>
              <a:rPr lang="en-ZA" sz="3200" dirty="0">
                <a:cs typeface="Times New Roman" panose="02020603050405020304" pitchFamily="18" charset="0"/>
              </a:rPr>
              <a:t>B</a:t>
            </a:r>
            <a:r>
              <a:rPr lang="en-ZA" sz="3200" dirty="0" smtClean="0">
                <a:cs typeface="Times New Roman" panose="02020603050405020304" pitchFamily="18" charset="0"/>
              </a:rPr>
              <a:t>eing sensitised paves the way </a:t>
            </a:r>
            <a:r>
              <a:rPr lang="en-ZA" sz="3200" b="1" dirty="0" smtClean="0">
                <a:cs typeface="Times New Roman" panose="02020603050405020304" pitchFamily="18" charset="0"/>
              </a:rPr>
              <a:t>for trust and meaningful engagement</a:t>
            </a:r>
            <a:endParaRPr lang="en-ZA" sz="3200" dirty="0">
              <a:cs typeface="Times New Roman" panose="02020603050405020304" pitchFamily="18" charset="0"/>
            </a:endParaRPr>
          </a:p>
        </p:txBody>
      </p:sp>
    </p:spTree>
    <p:extLst>
      <p:ext uri="{BB962C8B-B14F-4D97-AF65-F5344CB8AC3E}">
        <p14:creationId xmlns:p14="http://schemas.microsoft.com/office/powerpoint/2010/main" val="13777342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ZA" dirty="0" smtClean="0"/>
              <a:t>Stigma and stereo </a:t>
            </a:r>
            <a:r>
              <a:rPr lang="en-ZA" dirty="0"/>
              <a:t>t</a:t>
            </a:r>
            <a:r>
              <a:rPr lang="en-ZA" dirty="0" smtClean="0"/>
              <a:t>ypes</a:t>
            </a:r>
            <a:endParaRPr lang="en-ZA" dirty="0"/>
          </a:p>
        </p:txBody>
      </p:sp>
      <p:sp>
        <p:nvSpPr>
          <p:cNvPr id="3" name="Content Placeholder 2"/>
          <p:cNvSpPr>
            <a:spLocks noGrp="1"/>
          </p:cNvSpPr>
          <p:nvPr>
            <p:ph idx="1"/>
          </p:nvPr>
        </p:nvSpPr>
        <p:spPr>
          <a:xfrm>
            <a:off x="838200" y="1825625"/>
            <a:ext cx="7249510" cy="4351338"/>
          </a:xfrm>
        </p:spPr>
        <p:txBody>
          <a:bodyPr>
            <a:normAutofit/>
          </a:bodyPr>
          <a:lstStyle/>
          <a:p>
            <a:pPr>
              <a:lnSpc>
                <a:spcPct val="100000"/>
              </a:lnSpc>
            </a:pPr>
            <a:r>
              <a:rPr lang="en-ZA" sz="3200" dirty="0" smtClean="0"/>
              <a:t>Give some examples of people, conditions or behaviour which may become stigmatised? </a:t>
            </a:r>
          </a:p>
          <a:p>
            <a:pPr>
              <a:lnSpc>
                <a:spcPct val="100000"/>
              </a:lnSpc>
            </a:pPr>
            <a:r>
              <a:rPr lang="en-ZA" sz="3200" dirty="0" smtClean="0"/>
              <a:t>How does stigma/stereotypes affect the way we relate to people? How does it affect the healthcare we provide?</a:t>
            </a:r>
          </a:p>
          <a:p>
            <a:pPr marL="0" indent="0">
              <a:lnSpc>
                <a:spcPct val="100000"/>
              </a:lnSpc>
              <a:buNone/>
            </a:pPr>
            <a:endParaRPr lang="en-ZA" sz="3200" dirty="0"/>
          </a:p>
        </p:txBody>
      </p:sp>
      <p:pic>
        <p:nvPicPr>
          <p:cNvPr id="4" name="Picture 3"/>
          <p:cNvPicPr>
            <a:picLocks noChangeAspect="1"/>
          </p:cNvPicPr>
          <p:nvPr/>
        </p:nvPicPr>
        <p:blipFill>
          <a:blip r:embed="rId3"/>
          <a:stretch>
            <a:fillRect/>
          </a:stretch>
        </p:blipFill>
        <p:spPr>
          <a:xfrm>
            <a:off x="8237683" y="1690688"/>
            <a:ext cx="3552825" cy="3429000"/>
          </a:xfrm>
          <a:prstGeom prst="rect">
            <a:avLst/>
          </a:prstGeom>
        </p:spPr>
      </p:pic>
    </p:spTree>
    <p:extLst>
      <p:ext uri="{BB962C8B-B14F-4D97-AF65-F5344CB8AC3E}">
        <p14:creationId xmlns:p14="http://schemas.microsoft.com/office/powerpoint/2010/main" val="170699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ZA" dirty="0" smtClean="0"/>
              <a:t>Impact on healthcare </a:t>
            </a:r>
            <a:endParaRPr lang="en-ZA" dirty="0"/>
          </a:p>
        </p:txBody>
      </p:sp>
      <p:sp>
        <p:nvSpPr>
          <p:cNvPr id="3" name="Content Placeholder 2"/>
          <p:cNvSpPr>
            <a:spLocks noGrp="1"/>
          </p:cNvSpPr>
          <p:nvPr>
            <p:ph sz="half" idx="1"/>
          </p:nvPr>
        </p:nvSpPr>
        <p:spPr>
          <a:xfrm>
            <a:off x="617480" y="1434664"/>
            <a:ext cx="6032910" cy="4947253"/>
          </a:xfrm>
        </p:spPr>
        <p:style>
          <a:lnRef idx="2">
            <a:schemeClr val="accent1">
              <a:shade val="50000"/>
            </a:schemeClr>
          </a:lnRef>
          <a:fillRef idx="1">
            <a:schemeClr val="accent1"/>
          </a:fillRef>
          <a:effectRef idx="0">
            <a:schemeClr val="accent1"/>
          </a:effectRef>
          <a:fontRef idx="minor">
            <a:schemeClr val="lt1"/>
          </a:fontRef>
        </p:style>
        <p:txBody>
          <a:bodyPr>
            <a:normAutofit lnSpcReduction="10000"/>
          </a:bodyPr>
          <a:lstStyle/>
          <a:p>
            <a:pPr marL="0" indent="0">
              <a:buNone/>
            </a:pPr>
            <a:r>
              <a:rPr lang="en-ZA" sz="3200" dirty="0" smtClean="0">
                <a:solidFill>
                  <a:schemeClr val="bg1"/>
                </a:solidFill>
              </a:rPr>
              <a:t>Stigma: </a:t>
            </a:r>
          </a:p>
          <a:p>
            <a:r>
              <a:rPr lang="en-US" sz="3200" dirty="0" smtClean="0">
                <a:solidFill>
                  <a:schemeClr val="bg1"/>
                </a:solidFill>
                <a:cs typeface="Helvetica" panose="020B0604020202020204" pitchFamily="34" charset="0"/>
              </a:rPr>
              <a:t>A strong negative feeling, judgment, or disapproval connected to a person </a:t>
            </a:r>
            <a:r>
              <a:rPr lang="en-US" sz="3200" u="sng" dirty="0" smtClean="0">
                <a:solidFill>
                  <a:schemeClr val="bg1"/>
                </a:solidFill>
                <a:cs typeface="Helvetica" panose="020B0604020202020204" pitchFamily="34" charset="0"/>
              </a:rPr>
              <a:t>because of a characteristic they possess</a:t>
            </a:r>
            <a:r>
              <a:rPr lang="en-US" sz="3200" dirty="0">
                <a:solidFill>
                  <a:schemeClr val="bg1"/>
                </a:solidFill>
                <a:cs typeface="Helvetica" panose="020B0604020202020204" pitchFamily="34" charset="0"/>
              </a:rPr>
              <a:t> </a:t>
            </a:r>
            <a:r>
              <a:rPr lang="en-US" sz="3200" dirty="0" smtClean="0">
                <a:solidFill>
                  <a:schemeClr val="bg1"/>
                </a:solidFill>
                <a:cs typeface="Helvetica" panose="020B0604020202020204" pitchFamily="34" charset="0"/>
              </a:rPr>
              <a:t>(i.e. an illness, a </a:t>
            </a:r>
            <a:r>
              <a:rPr lang="en-US" sz="3200" dirty="0" err="1" smtClean="0">
                <a:solidFill>
                  <a:schemeClr val="bg1"/>
                </a:solidFill>
                <a:cs typeface="Helvetica" panose="020B0604020202020204" pitchFamily="34" charset="0"/>
              </a:rPr>
              <a:t>behaviour</a:t>
            </a:r>
            <a:r>
              <a:rPr lang="en-US" sz="3200" dirty="0" smtClean="0">
                <a:solidFill>
                  <a:schemeClr val="bg1"/>
                </a:solidFill>
                <a:cs typeface="Helvetica" panose="020B0604020202020204" pitchFamily="34" charset="0"/>
              </a:rPr>
              <a:t>, a style of dress) </a:t>
            </a:r>
            <a:endParaRPr lang="en-ZA" sz="3200" dirty="0">
              <a:solidFill>
                <a:schemeClr val="bg1"/>
              </a:solidFill>
            </a:endParaRPr>
          </a:p>
          <a:p>
            <a:r>
              <a:rPr lang="en-ZA" sz="3200" dirty="0">
                <a:solidFill>
                  <a:schemeClr val="bg1"/>
                </a:solidFill>
              </a:rPr>
              <a:t>D</a:t>
            </a:r>
            <a:r>
              <a:rPr lang="en-ZA" sz="3200" dirty="0" smtClean="0">
                <a:solidFill>
                  <a:schemeClr val="bg1"/>
                </a:solidFill>
              </a:rPr>
              <a:t>iscrimination and stereotyping</a:t>
            </a:r>
          </a:p>
          <a:p>
            <a:r>
              <a:rPr lang="en-ZA" sz="3200" dirty="0" smtClean="0">
                <a:solidFill>
                  <a:schemeClr val="bg1"/>
                </a:solidFill>
              </a:rPr>
              <a:t>A person who is stigmatised may internalise the stigma and feel negative about themselves</a:t>
            </a:r>
          </a:p>
        </p:txBody>
      </p:sp>
      <p:pic>
        <p:nvPicPr>
          <p:cNvPr id="4098" name="Picture 2" descr="Image result for stereotypes pictures"/>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tretch>
            <a:fillRect/>
          </a:stretch>
        </p:blipFill>
        <p:spPr bwMode="auto">
          <a:xfrm>
            <a:off x="6650390" y="1381595"/>
            <a:ext cx="5063386" cy="5063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920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t">
            <a:normAutofit/>
          </a:bodyPr>
          <a:lstStyle/>
          <a:p>
            <a:r>
              <a:rPr lang="en-ZA" dirty="0"/>
              <a:t>Impact on h</a:t>
            </a:r>
            <a:r>
              <a:rPr lang="en-ZA" dirty="0" smtClean="0"/>
              <a:t>ealthcare </a:t>
            </a:r>
            <a:endParaRPr lang="en-ZA" dirty="0"/>
          </a:p>
        </p:txBody>
      </p:sp>
      <p:sp>
        <p:nvSpPr>
          <p:cNvPr id="5" name="Content Placeholder 4"/>
          <p:cNvSpPr>
            <a:spLocks noGrp="1"/>
          </p:cNvSpPr>
          <p:nvPr>
            <p:ph sz="half" idx="1"/>
          </p:nvPr>
        </p:nvSpPr>
        <p:spPr/>
        <p:txBody>
          <a:bodyPr vert="horz" lIns="91440" tIns="45720" rIns="91440" bIns="45720" rtlCol="0">
            <a:normAutofit fontScale="77500" lnSpcReduction="20000"/>
          </a:bodyPr>
          <a:lstStyle/>
          <a:p>
            <a:pPr>
              <a:lnSpc>
                <a:spcPct val="120000"/>
              </a:lnSpc>
            </a:pPr>
            <a:r>
              <a:rPr lang="en-ZA" sz="3200" dirty="0" smtClean="0"/>
              <a:t>Attitudes</a:t>
            </a:r>
            <a:r>
              <a:rPr lang="en-ZA" sz="3200" dirty="0"/>
              <a:t>, stereotypes, </a:t>
            </a:r>
            <a:r>
              <a:rPr lang="en-ZA" sz="3200" dirty="0" smtClean="0"/>
              <a:t>myths, </a:t>
            </a:r>
            <a:r>
              <a:rPr lang="en-ZA" sz="3200" dirty="0"/>
              <a:t>and prejudice can create barriers to access and use of healthcare</a:t>
            </a:r>
          </a:p>
          <a:p>
            <a:pPr>
              <a:lnSpc>
                <a:spcPct val="120000"/>
              </a:lnSpc>
            </a:pPr>
            <a:r>
              <a:rPr lang="en-ZA" sz="3200" dirty="0"/>
              <a:t>Negative attitudes affect the way health workers engage and  communicate with clients</a:t>
            </a:r>
          </a:p>
          <a:p>
            <a:pPr>
              <a:lnSpc>
                <a:spcPct val="120000"/>
              </a:lnSpc>
            </a:pPr>
            <a:r>
              <a:rPr lang="en-ZA" sz="3200" dirty="0"/>
              <a:t>Barriers to using health services weaken the fight against the HIV epidemic and result in poorer health outcomes for the community</a:t>
            </a:r>
          </a:p>
          <a:p>
            <a:pPr>
              <a:lnSpc>
                <a:spcPct val="120000"/>
              </a:lnSpc>
            </a:pPr>
            <a:endParaRPr lang="en-ZA" sz="3200" dirty="0"/>
          </a:p>
        </p:txBody>
      </p:sp>
      <p:pic>
        <p:nvPicPr>
          <p:cNvPr id="3076" name="Picture 4" descr="Image result for stereotypes pictures"/>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6392917" y="2021786"/>
            <a:ext cx="5181600" cy="263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220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US" dirty="0"/>
              <a:t>International </a:t>
            </a:r>
            <a:r>
              <a:rPr lang="en-US" dirty="0" smtClean="0"/>
              <a:t>stereotypes</a:t>
            </a:r>
            <a:endParaRPr lang="en-US" dirty="0"/>
          </a:p>
        </p:txBody>
      </p:sp>
      <p:pic>
        <p:nvPicPr>
          <p:cNvPr id="5" name="Picture 4" descr="world_map_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54566" y="1923392"/>
            <a:ext cx="6269517" cy="3874540"/>
          </a:xfrm>
          <a:prstGeom prst="rect">
            <a:avLst/>
          </a:prstGeom>
        </p:spPr>
      </p:pic>
      <p:pic>
        <p:nvPicPr>
          <p:cNvPr id="8" name="Picture 7"/>
          <p:cNvPicPr>
            <a:picLocks noChangeAspect="1"/>
          </p:cNvPicPr>
          <p:nvPr/>
        </p:nvPicPr>
        <p:blipFill>
          <a:blip r:embed="rId4"/>
          <a:stretch>
            <a:fillRect/>
          </a:stretch>
        </p:blipFill>
        <p:spPr>
          <a:xfrm>
            <a:off x="207164" y="1923392"/>
            <a:ext cx="5175429" cy="3874540"/>
          </a:xfrm>
          <a:prstGeom prst="rect">
            <a:avLst/>
          </a:prstGeom>
        </p:spPr>
      </p:pic>
    </p:spTree>
    <p:extLst>
      <p:ext uri="{BB962C8B-B14F-4D97-AF65-F5344CB8AC3E}">
        <p14:creationId xmlns:p14="http://schemas.microsoft.com/office/powerpoint/2010/main" val="17402713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817074" y="1276321"/>
            <a:ext cx="2419153" cy="830997"/>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2400" dirty="0"/>
              <a:t>STRUCTURAL</a:t>
            </a:r>
          </a:p>
          <a:p>
            <a:pPr algn="ctr"/>
            <a:endParaRPr lang="en-US" sz="2400" dirty="0"/>
          </a:p>
        </p:txBody>
      </p:sp>
      <p:sp>
        <p:nvSpPr>
          <p:cNvPr id="14" name="TextBox 13"/>
          <p:cNvSpPr txBox="1"/>
          <p:nvPr/>
        </p:nvSpPr>
        <p:spPr>
          <a:xfrm>
            <a:off x="4886423" y="1276321"/>
            <a:ext cx="2419153"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dirty="0"/>
              <a:t>COMMUNITY</a:t>
            </a:r>
          </a:p>
          <a:p>
            <a:pPr algn="ctr"/>
            <a:endParaRPr lang="en-US" dirty="0"/>
          </a:p>
        </p:txBody>
      </p:sp>
      <p:sp>
        <p:nvSpPr>
          <p:cNvPr id="15" name="TextBox 14"/>
          <p:cNvSpPr txBox="1"/>
          <p:nvPr/>
        </p:nvSpPr>
        <p:spPr>
          <a:xfrm>
            <a:off x="7955773" y="1276321"/>
            <a:ext cx="2419153" cy="83099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1pP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dirty="0"/>
              <a:t>PERSONAL</a:t>
            </a:r>
          </a:p>
          <a:p>
            <a:endParaRPr lang="en-US" dirty="0"/>
          </a:p>
        </p:txBody>
      </p:sp>
      <p:grpSp>
        <p:nvGrpSpPr>
          <p:cNvPr id="49" name="Group 48"/>
          <p:cNvGrpSpPr/>
          <p:nvPr/>
        </p:nvGrpSpPr>
        <p:grpSpPr>
          <a:xfrm>
            <a:off x="1838967" y="2412666"/>
            <a:ext cx="8535959" cy="3768180"/>
            <a:chOff x="1817074" y="2412666"/>
            <a:chExt cx="8535959" cy="3768180"/>
          </a:xfrm>
        </p:grpSpPr>
        <p:sp>
          <p:nvSpPr>
            <p:cNvPr id="10" name="TextBox 9"/>
            <p:cNvSpPr txBox="1"/>
            <p:nvPr/>
          </p:nvSpPr>
          <p:spPr>
            <a:xfrm>
              <a:off x="1817074" y="5540766"/>
              <a:ext cx="1800798" cy="64008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L</a:t>
              </a:r>
              <a:r>
                <a:rPr lang="en-US" dirty="0" smtClean="0"/>
                <a:t>ack of access</a:t>
              </a:r>
            </a:p>
            <a:p>
              <a:pPr algn="ctr"/>
              <a:endParaRPr lang="en-US" dirty="0"/>
            </a:p>
          </p:txBody>
        </p:sp>
        <p:sp>
          <p:nvSpPr>
            <p:cNvPr id="11" name="TextBox 10"/>
            <p:cNvSpPr txBox="1"/>
            <p:nvPr/>
          </p:nvSpPr>
          <p:spPr>
            <a:xfrm>
              <a:off x="3677059" y="5540766"/>
              <a:ext cx="2027788" cy="64008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Healthcare provider attitude</a:t>
              </a:r>
            </a:p>
          </p:txBody>
        </p:sp>
        <p:sp>
          <p:nvSpPr>
            <p:cNvPr id="18" name="TextBox 17"/>
            <p:cNvSpPr txBox="1"/>
            <p:nvPr/>
          </p:nvSpPr>
          <p:spPr>
            <a:xfrm>
              <a:off x="1817074" y="5092604"/>
              <a:ext cx="1833022"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Poverty</a:t>
              </a:r>
              <a:endParaRPr lang="en-US" dirty="0"/>
            </a:p>
          </p:txBody>
        </p:sp>
        <p:sp>
          <p:nvSpPr>
            <p:cNvPr id="36" name="TextBox 35"/>
            <p:cNvSpPr txBox="1"/>
            <p:nvPr/>
          </p:nvSpPr>
          <p:spPr>
            <a:xfrm>
              <a:off x="8520011" y="5540766"/>
              <a:ext cx="1833022" cy="64008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Health problems</a:t>
              </a:r>
              <a:endParaRPr lang="en-US" dirty="0"/>
            </a:p>
          </p:txBody>
        </p:sp>
        <p:sp>
          <p:nvSpPr>
            <p:cNvPr id="38" name="TextBox 37"/>
            <p:cNvSpPr txBox="1"/>
            <p:nvPr/>
          </p:nvSpPr>
          <p:spPr>
            <a:xfrm>
              <a:off x="3758692" y="5094250"/>
              <a:ext cx="365110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Lack of appropriate information</a:t>
              </a:r>
              <a:endParaRPr lang="en-US" dirty="0"/>
            </a:p>
          </p:txBody>
        </p:sp>
        <p:sp>
          <p:nvSpPr>
            <p:cNvPr id="39" name="TextBox 38"/>
            <p:cNvSpPr txBox="1"/>
            <p:nvPr/>
          </p:nvSpPr>
          <p:spPr>
            <a:xfrm>
              <a:off x="7518393" y="5099740"/>
              <a:ext cx="283464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Depression</a:t>
              </a:r>
              <a:endParaRPr lang="en-US" dirty="0"/>
            </a:p>
          </p:txBody>
        </p:sp>
        <p:sp>
          <p:nvSpPr>
            <p:cNvPr id="40" name="TextBox 39"/>
            <p:cNvSpPr txBox="1"/>
            <p:nvPr/>
          </p:nvSpPr>
          <p:spPr>
            <a:xfrm>
              <a:off x="5764034" y="5540766"/>
              <a:ext cx="2696791" cy="64008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600" dirty="0" smtClean="0"/>
                <a:t>Lack of health skills and knowledge </a:t>
              </a:r>
              <a:endParaRPr lang="en-US" sz="1600" dirty="0"/>
            </a:p>
          </p:txBody>
        </p:sp>
        <p:grpSp>
          <p:nvGrpSpPr>
            <p:cNvPr id="48" name="Group 47"/>
            <p:cNvGrpSpPr/>
            <p:nvPr/>
          </p:nvGrpSpPr>
          <p:grpSpPr>
            <a:xfrm>
              <a:off x="1817074" y="2412666"/>
              <a:ext cx="8535959" cy="2596138"/>
              <a:chOff x="1817074" y="2412666"/>
              <a:chExt cx="8535959" cy="2596138"/>
            </a:xfrm>
          </p:grpSpPr>
          <p:sp>
            <p:nvSpPr>
              <p:cNvPr id="7" name="TextBox 6"/>
              <p:cNvSpPr txBox="1"/>
              <p:nvPr/>
            </p:nvSpPr>
            <p:spPr>
              <a:xfrm>
                <a:off x="3938565" y="4639472"/>
                <a:ext cx="209261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smtClean="0"/>
                  <a:t>Harassment</a:t>
                </a:r>
                <a:endParaRPr lang="en-US" dirty="0"/>
              </a:p>
            </p:txBody>
          </p:sp>
          <p:sp>
            <p:nvSpPr>
              <p:cNvPr id="19" name="TextBox 18"/>
              <p:cNvSpPr txBox="1"/>
              <p:nvPr/>
            </p:nvSpPr>
            <p:spPr>
              <a:xfrm>
                <a:off x="1817074" y="4639472"/>
                <a:ext cx="201168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Education</a:t>
                </a:r>
                <a:endParaRPr lang="en-US" dirty="0"/>
              </a:p>
            </p:txBody>
          </p:sp>
          <p:sp>
            <p:nvSpPr>
              <p:cNvPr id="22" name="TextBox 21"/>
              <p:cNvSpPr txBox="1"/>
              <p:nvPr/>
            </p:nvSpPr>
            <p:spPr>
              <a:xfrm>
                <a:off x="6140991" y="4639472"/>
                <a:ext cx="210312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B</a:t>
                </a:r>
                <a:r>
                  <a:rPr lang="en-US" dirty="0" smtClean="0"/>
                  <a:t>lackmail</a:t>
                </a:r>
                <a:endParaRPr lang="en-US" dirty="0"/>
              </a:p>
            </p:txBody>
          </p:sp>
          <p:sp>
            <p:nvSpPr>
              <p:cNvPr id="27" name="TextBox 26"/>
              <p:cNvSpPr txBox="1"/>
              <p:nvPr/>
            </p:nvSpPr>
            <p:spPr>
              <a:xfrm>
                <a:off x="8353921" y="4639472"/>
                <a:ext cx="198446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F</a:t>
                </a:r>
                <a:r>
                  <a:rPr lang="en-US" dirty="0" smtClean="0"/>
                  <a:t>ear</a:t>
                </a:r>
                <a:endParaRPr lang="en-US" dirty="0"/>
              </a:p>
            </p:txBody>
          </p:sp>
          <p:grpSp>
            <p:nvGrpSpPr>
              <p:cNvPr id="45" name="Group 44"/>
              <p:cNvGrpSpPr/>
              <p:nvPr/>
            </p:nvGrpSpPr>
            <p:grpSpPr>
              <a:xfrm>
                <a:off x="1817074" y="4194200"/>
                <a:ext cx="8535959" cy="369332"/>
                <a:chOff x="1817074" y="4194200"/>
                <a:chExt cx="8535959" cy="369332"/>
              </a:xfrm>
            </p:grpSpPr>
            <p:sp>
              <p:nvSpPr>
                <p:cNvPr id="12" name="TextBox 11"/>
                <p:cNvSpPr txBox="1"/>
                <p:nvPr/>
              </p:nvSpPr>
              <p:spPr>
                <a:xfrm>
                  <a:off x="3692067" y="4194200"/>
                  <a:ext cx="202778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Poverty</a:t>
                  </a:r>
                  <a:endParaRPr lang="en-US" dirty="0"/>
                </a:p>
              </p:txBody>
            </p:sp>
            <p:sp>
              <p:nvSpPr>
                <p:cNvPr id="16" name="TextBox 15"/>
                <p:cNvSpPr txBox="1"/>
                <p:nvPr/>
              </p:nvSpPr>
              <p:spPr>
                <a:xfrm>
                  <a:off x="7701273" y="4194200"/>
                  <a:ext cx="265176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err="1"/>
                    <a:t>C</a:t>
                  </a:r>
                  <a:r>
                    <a:rPr lang="en-US" smtClean="0"/>
                    <a:t>riminilisation</a:t>
                  </a:r>
                  <a:endParaRPr lang="en-US" dirty="0"/>
                </a:p>
              </p:txBody>
            </p:sp>
            <p:sp>
              <p:nvSpPr>
                <p:cNvPr id="26" name="TextBox 25"/>
                <p:cNvSpPr txBox="1"/>
                <p:nvPr/>
              </p:nvSpPr>
              <p:spPr>
                <a:xfrm>
                  <a:off x="5794053" y="4194200"/>
                  <a:ext cx="1833022"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D</a:t>
                  </a:r>
                  <a:r>
                    <a:rPr lang="en-US" dirty="0" smtClean="0"/>
                    <a:t>rug use</a:t>
                  </a:r>
                  <a:endParaRPr lang="en-US" dirty="0"/>
                </a:p>
              </p:txBody>
            </p:sp>
            <p:sp>
              <p:nvSpPr>
                <p:cNvPr id="37" name="TextBox 36"/>
                <p:cNvSpPr txBox="1"/>
                <p:nvPr/>
              </p:nvSpPr>
              <p:spPr>
                <a:xfrm>
                  <a:off x="1817074" y="4194200"/>
                  <a:ext cx="180079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Unemployment </a:t>
                  </a:r>
                  <a:endParaRPr lang="en-US" dirty="0"/>
                </a:p>
              </p:txBody>
            </p:sp>
          </p:grpSp>
          <p:grpSp>
            <p:nvGrpSpPr>
              <p:cNvPr id="43" name="Group 42"/>
              <p:cNvGrpSpPr/>
              <p:nvPr/>
            </p:nvGrpSpPr>
            <p:grpSpPr>
              <a:xfrm>
                <a:off x="1817074" y="2412666"/>
                <a:ext cx="8535959" cy="1698995"/>
                <a:chOff x="1817074" y="2412666"/>
                <a:chExt cx="8535959" cy="1698995"/>
              </a:xfrm>
            </p:grpSpPr>
            <p:grpSp>
              <p:nvGrpSpPr>
                <p:cNvPr id="42" name="Group 41"/>
                <p:cNvGrpSpPr/>
                <p:nvPr/>
              </p:nvGrpSpPr>
              <p:grpSpPr>
                <a:xfrm>
                  <a:off x="1817074" y="3742329"/>
                  <a:ext cx="8521311" cy="369332"/>
                  <a:chOff x="1817074" y="3773861"/>
                  <a:chExt cx="8521311" cy="369332"/>
                </a:xfrm>
              </p:grpSpPr>
              <p:sp>
                <p:nvSpPr>
                  <p:cNvPr id="8" name="TextBox 7"/>
                  <p:cNvSpPr txBox="1"/>
                  <p:nvPr/>
                </p:nvSpPr>
                <p:spPr>
                  <a:xfrm>
                    <a:off x="8353922" y="3773861"/>
                    <a:ext cx="1984463"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F</a:t>
                    </a:r>
                    <a:r>
                      <a:rPr lang="en-US" dirty="0" smtClean="0"/>
                      <a:t>inancial</a:t>
                    </a:r>
                    <a:endParaRPr lang="en-US" dirty="0"/>
                  </a:p>
                </p:txBody>
              </p:sp>
              <p:sp>
                <p:nvSpPr>
                  <p:cNvPr id="20" name="TextBox 19"/>
                  <p:cNvSpPr txBox="1"/>
                  <p:nvPr/>
                </p:nvSpPr>
                <p:spPr>
                  <a:xfrm>
                    <a:off x="4474192" y="3773861"/>
                    <a:ext cx="201168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F</a:t>
                    </a:r>
                    <a:r>
                      <a:rPr lang="en-US" dirty="0" smtClean="0"/>
                      <a:t>amily</a:t>
                    </a:r>
                    <a:endParaRPr lang="en-US" dirty="0"/>
                  </a:p>
                </p:txBody>
              </p:sp>
              <p:sp>
                <p:nvSpPr>
                  <p:cNvPr id="24" name="TextBox 23"/>
                  <p:cNvSpPr txBox="1"/>
                  <p:nvPr/>
                </p:nvSpPr>
                <p:spPr>
                  <a:xfrm>
                    <a:off x="6551217" y="3773861"/>
                    <a:ext cx="173736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E</a:t>
                    </a:r>
                    <a:r>
                      <a:rPr lang="en-US" dirty="0" smtClean="0"/>
                      <a:t>xtortion</a:t>
                    </a:r>
                    <a:endParaRPr lang="en-US" dirty="0"/>
                  </a:p>
                </p:txBody>
              </p:sp>
              <p:sp>
                <p:nvSpPr>
                  <p:cNvPr id="28" name="TextBox 27"/>
                  <p:cNvSpPr txBox="1"/>
                  <p:nvPr/>
                </p:nvSpPr>
                <p:spPr>
                  <a:xfrm>
                    <a:off x="1817074" y="3773861"/>
                    <a:ext cx="2591773"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Most at risk - HIV, SRH</a:t>
                    </a:r>
                    <a:endParaRPr lang="en-US" dirty="0"/>
                  </a:p>
                </p:txBody>
              </p:sp>
            </p:grpSp>
            <p:grpSp>
              <p:nvGrpSpPr>
                <p:cNvPr id="30" name="Group 29"/>
                <p:cNvGrpSpPr/>
                <p:nvPr/>
              </p:nvGrpSpPr>
              <p:grpSpPr>
                <a:xfrm>
                  <a:off x="1817074" y="2412666"/>
                  <a:ext cx="8535959" cy="797902"/>
                  <a:chOff x="1817074" y="2412666"/>
                  <a:chExt cx="8535959" cy="797902"/>
                </a:xfrm>
              </p:grpSpPr>
              <p:sp>
                <p:nvSpPr>
                  <p:cNvPr id="3" name="TextBox 2"/>
                  <p:cNvSpPr txBox="1"/>
                  <p:nvPr/>
                </p:nvSpPr>
                <p:spPr>
                  <a:xfrm>
                    <a:off x="6242376" y="2841236"/>
                    <a:ext cx="207122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D</a:t>
                    </a:r>
                    <a:r>
                      <a:rPr lang="en-US" dirty="0" smtClean="0"/>
                      <a:t>iscrimination</a:t>
                    </a:r>
                    <a:endParaRPr lang="en-US" dirty="0"/>
                  </a:p>
                </p:txBody>
              </p:sp>
              <p:sp>
                <p:nvSpPr>
                  <p:cNvPr id="21" name="TextBox 20"/>
                  <p:cNvSpPr txBox="1"/>
                  <p:nvPr/>
                </p:nvSpPr>
                <p:spPr>
                  <a:xfrm>
                    <a:off x="1817074" y="2841236"/>
                    <a:ext cx="4384982"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en-US"/>
                    </a:defPPr>
                    <a:lvl1pPr algn="ctr"/>
                  </a:lstStyle>
                  <a:p>
                    <a:r>
                      <a:rPr lang="en-US" dirty="0" smtClean="0"/>
                      <a:t>Not conforming to gender norms</a:t>
                    </a:r>
                    <a:endParaRPr lang="en-US" dirty="0"/>
                  </a:p>
                </p:txBody>
              </p:sp>
              <p:sp>
                <p:nvSpPr>
                  <p:cNvPr id="23" name="TextBox 22"/>
                  <p:cNvSpPr txBox="1"/>
                  <p:nvPr/>
                </p:nvSpPr>
                <p:spPr>
                  <a:xfrm>
                    <a:off x="8353922" y="2841236"/>
                    <a:ext cx="1984463"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A</a:t>
                    </a:r>
                    <a:r>
                      <a:rPr lang="en-US" dirty="0" smtClean="0"/>
                      <a:t>nxiety</a:t>
                    </a:r>
                    <a:endParaRPr lang="en-US" dirty="0"/>
                  </a:p>
                </p:txBody>
              </p:sp>
              <p:grpSp>
                <p:nvGrpSpPr>
                  <p:cNvPr id="29" name="Group 28"/>
                  <p:cNvGrpSpPr/>
                  <p:nvPr/>
                </p:nvGrpSpPr>
                <p:grpSpPr>
                  <a:xfrm>
                    <a:off x="1817074" y="2412666"/>
                    <a:ext cx="8535959" cy="365760"/>
                    <a:chOff x="1865490" y="2412666"/>
                    <a:chExt cx="8535959" cy="365760"/>
                  </a:xfrm>
                </p:grpSpPr>
                <p:sp>
                  <p:nvSpPr>
                    <p:cNvPr id="5" name="TextBox 4"/>
                    <p:cNvSpPr txBox="1"/>
                    <p:nvPr/>
                  </p:nvSpPr>
                  <p:spPr>
                    <a:xfrm>
                      <a:off x="1865490" y="2412666"/>
                      <a:ext cx="1800795" cy="36576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Legal</a:t>
                      </a:r>
                      <a:endParaRPr lang="en-US" dirty="0"/>
                    </a:p>
                  </p:txBody>
                </p:sp>
                <p:sp>
                  <p:nvSpPr>
                    <p:cNvPr id="6" name="TextBox 5"/>
                    <p:cNvSpPr txBox="1"/>
                    <p:nvPr/>
                  </p:nvSpPr>
                  <p:spPr>
                    <a:xfrm>
                      <a:off x="4928211" y="2412666"/>
                      <a:ext cx="1069487" cy="36576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Cultural</a:t>
                      </a:r>
                      <a:endParaRPr lang="en-US" dirty="0"/>
                    </a:p>
                  </p:txBody>
                </p:sp>
                <p:sp>
                  <p:nvSpPr>
                    <p:cNvPr id="32" name="TextBox 31"/>
                    <p:cNvSpPr txBox="1"/>
                    <p:nvPr/>
                  </p:nvSpPr>
                  <p:spPr>
                    <a:xfrm>
                      <a:off x="3702888" y="2412666"/>
                      <a:ext cx="1188720" cy="36576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Religious</a:t>
                      </a:r>
                      <a:endParaRPr lang="en-US" dirty="0"/>
                    </a:p>
                  </p:txBody>
                </p:sp>
                <p:sp>
                  <p:nvSpPr>
                    <p:cNvPr id="46" name="TextBox 45"/>
                    <p:cNvSpPr txBox="1"/>
                    <p:nvPr/>
                  </p:nvSpPr>
                  <p:spPr>
                    <a:xfrm>
                      <a:off x="6034300" y="2412666"/>
                      <a:ext cx="4367149" cy="36576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en-US"/>
                      </a:defPPr>
                      <a:lvl1pPr algn="ctr"/>
                    </a:lstStyle>
                    <a:p>
                      <a:r>
                        <a:rPr lang="en-US" dirty="0" smtClean="0"/>
                        <a:t>Rejection/internalized stigma</a:t>
                      </a:r>
                      <a:endParaRPr lang="en-US" dirty="0"/>
                    </a:p>
                  </p:txBody>
                </p:sp>
              </p:grpSp>
            </p:grpSp>
            <p:grpSp>
              <p:nvGrpSpPr>
                <p:cNvPr id="31" name="Group 30"/>
                <p:cNvGrpSpPr/>
                <p:nvPr/>
              </p:nvGrpSpPr>
              <p:grpSpPr>
                <a:xfrm>
                  <a:off x="1817074" y="3292181"/>
                  <a:ext cx="8521312" cy="369332"/>
                  <a:chOff x="1817074" y="3292181"/>
                  <a:chExt cx="8521312" cy="369332"/>
                </a:xfrm>
              </p:grpSpPr>
              <p:sp>
                <p:nvSpPr>
                  <p:cNvPr id="17" name="TextBox 16"/>
                  <p:cNvSpPr txBox="1"/>
                  <p:nvPr/>
                </p:nvSpPr>
                <p:spPr>
                  <a:xfrm>
                    <a:off x="5542785" y="3292181"/>
                    <a:ext cx="182553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S</a:t>
                    </a:r>
                    <a:r>
                      <a:rPr lang="en-US" dirty="0" smtClean="0"/>
                      <a:t>tigma</a:t>
                    </a:r>
                    <a:endParaRPr lang="en-US" dirty="0"/>
                  </a:p>
                </p:txBody>
              </p:sp>
              <p:sp>
                <p:nvSpPr>
                  <p:cNvPr id="33" name="TextBox 32"/>
                  <p:cNvSpPr txBox="1"/>
                  <p:nvPr/>
                </p:nvSpPr>
                <p:spPr>
                  <a:xfrm>
                    <a:off x="7414270" y="3292181"/>
                    <a:ext cx="173736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R</a:t>
                    </a:r>
                    <a:r>
                      <a:rPr lang="en-US" dirty="0" smtClean="0"/>
                      <a:t>idicule</a:t>
                    </a:r>
                    <a:endParaRPr lang="en-US" dirty="0"/>
                  </a:p>
                </p:txBody>
              </p:sp>
              <p:sp>
                <p:nvSpPr>
                  <p:cNvPr id="34" name="TextBox 33"/>
                  <p:cNvSpPr txBox="1"/>
                  <p:nvPr/>
                </p:nvSpPr>
                <p:spPr>
                  <a:xfrm>
                    <a:off x="3663816" y="3292181"/>
                    <a:ext cx="1833022"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Stereo typing</a:t>
                    </a:r>
                    <a:endParaRPr lang="en-US" dirty="0"/>
                  </a:p>
                </p:txBody>
              </p:sp>
              <p:sp>
                <p:nvSpPr>
                  <p:cNvPr id="35" name="TextBox 34"/>
                  <p:cNvSpPr txBox="1"/>
                  <p:nvPr/>
                </p:nvSpPr>
                <p:spPr>
                  <a:xfrm>
                    <a:off x="1817074" y="3292181"/>
                    <a:ext cx="180079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V</a:t>
                    </a:r>
                    <a:r>
                      <a:rPr lang="en-US" dirty="0" smtClean="0"/>
                      <a:t>iolence</a:t>
                    </a:r>
                    <a:endParaRPr lang="en-US" dirty="0"/>
                  </a:p>
                </p:txBody>
              </p:sp>
              <p:sp>
                <p:nvSpPr>
                  <p:cNvPr id="47" name="TextBox 46"/>
                  <p:cNvSpPr txBox="1"/>
                  <p:nvPr/>
                </p:nvSpPr>
                <p:spPr>
                  <a:xfrm>
                    <a:off x="9197576" y="3292181"/>
                    <a:ext cx="114081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en-US"/>
                    </a:defPPr>
                    <a:lvl1pPr algn="ctr"/>
                  </a:lstStyle>
                  <a:p>
                    <a:r>
                      <a:rPr lang="en-US" dirty="0"/>
                      <a:t>S</a:t>
                    </a:r>
                    <a:r>
                      <a:rPr lang="en-US" dirty="0" smtClean="0"/>
                      <a:t>tress</a:t>
                    </a:r>
                    <a:endParaRPr lang="en-US" dirty="0"/>
                  </a:p>
                </p:txBody>
              </p:sp>
            </p:grpSp>
          </p:grpSp>
        </p:grpSp>
      </p:grpSp>
      <p:sp>
        <p:nvSpPr>
          <p:cNvPr id="4" name="TextBox 3"/>
          <p:cNvSpPr txBox="1"/>
          <p:nvPr/>
        </p:nvSpPr>
        <p:spPr>
          <a:xfrm>
            <a:off x="9596401" y="6292946"/>
            <a:ext cx="2565444" cy="276999"/>
          </a:xfrm>
          <a:prstGeom prst="rect">
            <a:avLst/>
          </a:prstGeom>
          <a:noFill/>
        </p:spPr>
        <p:txBody>
          <a:bodyPr wrap="square" rtlCol="0">
            <a:spAutoFit/>
          </a:bodyPr>
          <a:lstStyle/>
          <a:p>
            <a:pPr algn="r"/>
            <a:r>
              <a:rPr lang="en-US" sz="1200" dirty="0" smtClean="0"/>
              <a:t>Adapted from:  Tucker </a:t>
            </a:r>
            <a:r>
              <a:rPr lang="en-US" sz="1200" dirty="0"/>
              <a:t>et al, </a:t>
            </a:r>
            <a:r>
              <a:rPr lang="en-US" sz="1200" dirty="0" smtClean="0"/>
              <a:t>2012</a:t>
            </a:r>
            <a:endParaRPr lang="en-US" sz="1200" dirty="0"/>
          </a:p>
        </p:txBody>
      </p:sp>
      <p:sp>
        <p:nvSpPr>
          <p:cNvPr id="2" name="Title 1"/>
          <p:cNvSpPr>
            <a:spLocks noGrp="1"/>
          </p:cNvSpPr>
          <p:nvPr>
            <p:ph type="title"/>
          </p:nvPr>
        </p:nvSpPr>
        <p:spPr/>
        <p:txBody>
          <a:bodyPr anchor="t"/>
          <a:lstStyle/>
          <a:p>
            <a:r>
              <a:rPr lang="en-US" dirty="0"/>
              <a:t>Multiple barriers impact on key </a:t>
            </a:r>
            <a:r>
              <a:rPr lang="en-US" dirty="0" smtClean="0"/>
              <a:t>populations</a:t>
            </a:r>
            <a:endParaRPr lang="en-GB" b="1" dirty="0"/>
          </a:p>
        </p:txBody>
      </p:sp>
    </p:spTree>
    <p:extLst>
      <p:ext uri="{BB962C8B-B14F-4D97-AF65-F5344CB8AC3E}">
        <p14:creationId xmlns:p14="http://schemas.microsoft.com/office/powerpoint/2010/main" val="140132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US" dirty="0"/>
              <a:t>Let’s meet Nurse Thandi</a:t>
            </a:r>
          </a:p>
        </p:txBody>
      </p:sp>
      <p:sp>
        <p:nvSpPr>
          <p:cNvPr id="3" name="Content Placeholder 2"/>
          <p:cNvSpPr>
            <a:spLocks noGrp="1"/>
          </p:cNvSpPr>
          <p:nvPr>
            <p:ph idx="1"/>
          </p:nvPr>
        </p:nvSpPr>
        <p:spPr/>
        <p:txBody>
          <a:bodyPr>
            <a:normAutofit/>
          </a:bodyPr>
          <a:lstStyle/>
          <a:p>
            <a:pPr marL="457200" lvl="1" indent="0">
              <a:buNone/>
            </a:pPr>
            <a:endParaRPr lang="en-US" dirty="0"/>
          </a:p>
          <a:p>
            <a:pPr lvl="1"/>
            <a:endParaRPr lang="en-US" dirty="0"/>
          </a:p>
          <a:p>
            <a:pPr marL="457200" lvl="1" indent="0">
              <a:buNone/>
            </a:pPr>
            <a:endParaRPr lang="en-US" dirty="0"/>
          </a:p>
          <a:p>
            <a:pPr lvl="1"/>
            <a:endParaRPr lang="en-US" dirty="0"/>
          </a:p>
          <a:p>
            <a:pPr lvl="0"/>
            <a:endParaRPr lang="en-US" dirty="0"/>
          </a:p>
        </p:txBody>
      </p:sp>
      <p:sp>
        <p:nvSpPr>
          <p:cNvPr id="8" name="TextBox 7"/>
          <p:cNvSpPr txBox="1"/>
          <p:nvPr/>
        </p:nvSpPr>
        <p:spPr>
          <a:xfrm>
            <a:off x="3920293" y="1690687"/>
            <a:ext cx="7765995" cy="4154984"/>
          </a:xfrm>
          <a:prstGeom prst="rect">
            <a:avLst/>
          </a:prstGeom>
          <a:noFill/>
        </p:spPr>
        <p:txBody>
          <a:bodyPr wrap="square" rtlCol="0">
            <a:spAutoFit/>
          </a:bodyPr>
          <a:lstStyle/>
          <a:p>
            <a:r>
              <a:rPr lang="en-US" sz="2400" dirty="0">
                <a:cs typeface="Helvetica" panose="020B0604020202020204" pitchFamily="34" charset="0"/>
              </a:rPr>
              <a:t>“Hello everybody, my name is Thandi Mbili, I am a registered nurse and I work in a busy community clinic. I have been in my current job for 3 years. I like it here but sometimes I get very frustrated with patients, sometimes they make me angry especially if they won’t listen. </a:t>
            </a:r>
          </a:p>
          <a:p>
            <a:endParaRPr lang="en-US" sz="2400" dirty="0">
              <a:cs typeface="Helvetica" panose="020B0604020202020204" pitchFamily="34" charset="0"/>
            </a:endParaRPr>
          </a:p>
          <a:p>
            <a:r>
              <a:rPr lang="en-US" sz="2400" dirty="0">
                <a:cs typeface="Helvetica" panose="020B0604020202020204" pitchFamily="34" charset="0"/>
              </a:rPr>
              <a:t>Sometimes I wish I could work in </a:t>
            </a:r>
            <a:r>
              <a:rPr lang="en-US" sz="2400" dirty="0" err="1">
                <a:cs typeface="Helvetica" panose="020B0604020202020204" pitchFamily="34" charset="0"/>
              </a:rPr>
              <a:t>paediatrics</a:t>
            </a:r>
            <a:r>
              <a:rPr lang="en-US" sz="2400" dirty="0">
                <a:cs typeface="Helvetica" panose="020B0604020202020204" pitchFamily="34" charset="0"/>
              </a:rPr>
              <a:t> so that I would only see children and wouldn’t have to work with adults who do stupid things and then come to the clinic for help. What I dislike most is rude people or people who just complain. I think I need some leave.”</a:t>
            </a:r>
          </a:p>
        </p:txBody>
      </p:sp>
      <p:pic>
        <p:nvPicPr>
          <p:cNvPr id="6" name="Picture 5" descr="nurse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712" y="1784180"/>
            <a:ext cx="2902727" cy="4061491"/>
          </a:xfrm>
          <a:prstGeom prst="rect">
            <a:avLst/>
          </a:prstGeom>
        </p:spPr>
      </p:pic>
    </p:spTree>
    <p:extLst>
      <p:ext uri="{BB962C8B-B14F-4D97-AF65-F5344CB8AC3E}">
        <p14:creationId xmlns:p14="http://schemas.microsoft.com/office/powerpoint/2010/main" val="18446003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US" dirty="0" smtClean="0"/>
              <a:t>We visit Nurse </a:t>
            </a:r>
            <a:r>
              <a:rPr lang="en-US" dirty="0" err="1" smtClean="0"/>
              <a:t>Thandi’s</a:t>
            </a:r>
            <a:r>
              <a:rPr lang="en-US" dirty="0" smtClean="0"/>
              <a:t> clinic!</a:t>
            </a:r>
            <a:endParaRPr lang="en-US" dirty="0"/>
          </a:p>
        </p:txBody>
      </p:sp>
      <p:sp>
        <p:nvSpPr>
          <p:cNvPr id="3" name="Content Placeholder 2"/>
          <p:cNvSpPr>
            <a:spLocks noGrp="1"/>
          </p:cNvSpPr>
          <p:nvPr>
            <p:ph sz="half" idx="1"/>
          </p:nvPr>
        </p:nvSpPr>
        <p:spPr>
          <a:xfrm>
            <a:off x="838200" y="3015598"/>
            <a:ext cx="5181600" cy="2909213"/>
          </a:xfrm>
        </p:spPr>
        <p:txBody>
          <a:bodyPr>
            <a:noAutofit/>
          </a:bodyPr>
          <a:lstStyle/>
          <a:p>
            <a:pPr>
              <a:lnSpc>
                <a:spcPct val="100000"/>
              </a:lnSpc>
              <a:spcBef>
                <a:spcPts val="0"/>
              </a:spcBef>
            </a:pPr>
            <a:r>
              <a:rPr lang="en-US" sz="2400" dirty="0" smtClean="0">
                <a:cs typeface="Helvetica" panose="020B0604020202020204" pitchFamily="34" charset="0"/>
              </a:rPr>
              <a:t>A </a:t>
            </a:r>
            <a:r>
              <a:rPr lang="en-US" sz="2400" dirty="0">
                <a:cs typeface="Helvetica" panose="020B0604020202020204" pitchFamily="34" charset="0"/>
              </a:rPr>
              <a:t>deaf 72 year-old </a:t>
            </a:r>
            <a:r>
              <a:rPr lang="en-US" sz="2400" dirty="0" smtClean="0">
                <a:cs typeface="Helvetica" panose="020B0604020202020204" pitchFamily="34" charset="0"/>
              </a:rPr>
              <a:t>woman</a:t>
            </a:r>
          </a:p>
          <a:p>
            <a:pPr>
              <a:lnSpc>
                <a:spcPct val="100000"/>
              </a:lnSpc>
              <a:spcBef>
                <a:spcPts val="0"/>
              </a:spcBef>
            </a:pPr>
            <a:r>
              <a:rPr lang="en-US" sz="2400" dirty="0" smtClean="0">
                <a:cs typeface="Helvetica" panose="020B0604020202020204" pitchFamily="34" charset="0"/>
              </a:rPr>
              <a:t>A </a:t>
            </a:r>
            <a:r>
              <a:rPr lang="en-US" sz="2400" dirty="0">
                <a:cs typeface="Helvetica" panose="020B0604020202020204" pitchFamily="34" charset="0"/>
              </a:rPr>
              <a:t>mature man and his young </a:t>
            </a:r>
            <a:r>
              <a:rPr lang="en-US" sz="2400" dirty="0" smtClean="0">
                <a:cs typeface="Helvetica" panose="020B0604020202020204" pitchFamily="34" charset="0"/>
              </a:rPr>
              <a:t>girlfriend </a:t>
            </a:r>
          </a:p>
          <a:p>
            <a:pPr>
              <a:lnSpc>
                <a:spcPct val="100000"/>
              </a:lnSpc>
              <a:spcBef>
                <a:spcPts val="0"/>
              </a:spcBef>
            </a:pPr>
            <a:r>
              <a:rPr lang="en-US" sz="2400" dirty="0" smtClean="0">
                <a:cs typeface="Helvetica" panose="020B0604020202020204" pitchFamily="34" charset="0"/>
              </a:rPr>
              <a:t>An alcoholic with TB</a:t>
            </a:r>
          </a:p>
          <a:p>
            <a:pPr>
              <a:lnSpc>
                <a:spcPct val="100000"/>
              </a:lnSpc>
              <a:spcBef>
                <a:spcPts val="0"/>
              </a:spcBef>
            </a:pPr>
            <a:r>
              <a:rPr lang="en-US" sz="2400" dirty="0" smtClean="0">
                <a:cs typeface="Helvetica" panose="020B0604020202020204" pitchFamily="34" charset="0"/>
              </a:rPr>
              <a:t>A pregnant teenager</a:t>
            </a:r>
          </a:p>
          <a:p>
            <a:pPr>
              <a:lnSpc>
                <a:spcPct val="100000"/>
              </a:lnSpc>
              <a:spcBef>
                <a:spcPts val="0"/>
              </a:spcBef>
            </a:pPr>
            <a:r>
              <a:rPr lang="en-US" sz="2400" dirty="0" smtClean="0">
                <a:cs typeface="Helvetica" panose="020B0604020202020204" pitchFamily="34" charset="0"/>
              </a:rPr>
              <a:t>A policeman with an STI</a:t>
            </a:r>
          </a:p>
          <a:p>
            <a:pPr>
              <a:lnSpc>
                <a:spcPct val="100000"/>
              </a:lnSpc>
              <a:spcBef>
                <a:spcPts val="0"/>
              </a:spcBef>
            </a:pPr>
            <a:r>
              <a:rPr lang="en-US" sz="2400" dirty="0" smtClean="0">
                <a:cs typeface="Helvetica" panose="020B0604020202020204" pitchFamily="34" charset="0"/>
              </a:rPr>
              <a:t>A </a:t>
            </a:r>
            <a:r>
              <a:rPr lang="en-US" sz="2400" dirty="0">
                <a:cs typeface="Helvetica" panose="020B0604020202020204" pitchFamily="34" charset="0"/>
              </a:rPr>
              <a:t>Muslim woman with two </a:t>
            </a:r>
            <a:r>
              <a:rPr lang="en-US" sz="2400" dirty="0" smtClean="0">
                <a:cs typeface="Helvetica" panose="020B0604020202020204" pitchFamily="34" charset="0"/>
              </a:rPr>
              <a:t>children</a:t>
            </a:r>
          </a:p>
          <a:p>
            <a:pPr>
              <a:lnSpc>
                <a:spcPct val="100000"/>
              </a:lnSpc>
              <a:spcBef>
                <a:spcPts val="0"/>
              </a:spcBef>
            </a:pPr>
            <a:r>
              <a:rPr lang="en-US" sz="2400" dirty="0" smtClean="0">
                <a:cs typeface="Helvetica" panose="020B0604020202020204" pitchFamily="34" charset="0"/>
              </a:rPr>
              <a:t>A </a:t>
            </a:r>
            <a:r>
              <a:rPr lang="en-US" sz="2400" dirty="0">
                <a:cs typeface="Helvetica" panose="020B0604020202020204" pitchFamily="34" charset="0"/>
              </a:rPr>
              <a:t>homeless </a:t>
            </a:r>
            <a:r>
              <a:rPr lang="en-US" sz="2400" dirty="0" smtClean="0">
                <a:cs typeface="Helvetica" panose="020B0604020202020204" pitchFamily="34" charset="0"/>
              </a:rPr>
              <a:t>HIV-positive </a:t>
            </a:r>
            <a:r>
              <a:rPr lang="en-US" sz="2400" dirty="0">
                <a:cs typeface="Helvetica" panose="020B0604020202020204" pitchFamily="34" charset="0"/>
              </a:rPr>
              <a:t>man 	</a:t>
            </a:r>
            <a:endParaRPr lang="en-US" sz="2400" dirty="0" smtClean="0">
              <a:cs typeface="Helvetica" panose="020B0604020202020204" pitchFamily="34" charset="0"/>
            </a:endParaRPr>
          </a:p>
          <a:p>
            <a:pPr marL="457200" lvl="1" indent="0">
              <a:lnSpc>
                <a:spcPct val="100000"/>
              </a:lnSpc>
              <a:spcBef>
                <a:spcPts val="0"/>
              </a:spcBef>
              <a:buNone/>
            </a:pPr>
            <a:r>
              <a:rPr lang="en-US" sz="2000" dirty="0"/>
              <a:t>					</a:t>
            </a:r>
          </a:p>
          <a:p>
            <a:pPr lvl="1">
              <a:lnSpc>
                <a:spcPct val="100000"/>
              </a:lnSpc>
              <a:spcBef>
                <a:spcPts val="0"/>
              </a:spcBef>
            </a:pPr>
            <a:endParaRPr lang="en-US" sz="2000" dirty="0"/>
          </a:p>
          <a:p>
            <a:pPr lvl="1">
              <a:lnSpc>
                <a:spcPct val="100000"/>
              </a:lnSpc>
              <a:spcBef>
                <a:spcPts val="0"/>
              </a:spcBef>
            </a:pPr>
            <a:endParaRPr lang="en-US" sz="2000" dirty="0"/>
          </a:p>
          <a:p>
            <a:pPr marL="457200" lvl="1" indent="0">
              <a:lnSpc>
                <a:spcPct val="100000"/>
              </a:lnSpc>
              <a:spcBef>
                <a:spcPts val="0"/>
              </a:spcBef>
              <a:buNone/>
            </a:pPr>
            <a:endParaRPr lang="en-US" sz="2000" dirty="0"/>
          </a:p>
          <a:p>
            <a:pPr lvl="1">
              <a:lnSpc>
                <a:spcPct val="100000"/>
              </a:lnSpc>
              <a:spcBef>
                <a:spcPts val="0"/>
              </a:spcBef>
            </a:pPr>
            <a:endParaRPr lang="en-US" sz="2000" dirty="0"/>
          </a:p>
          <a:p>
            <a:pPr lvl="0">
              <a:lnSpc>
                <a:spcPct val="100000"/>
              </a:lnSpc>
              <a:spcBef>
                <a:spcPts val="0"/>
              </a:spcBef>
            </a:pPr>
            <a:endParaRPr lang="en-US" sz="2000" dirty="0"/>
          </a:p>
        </p:txBody>
      </p:sp>
      <p:sp>
        <p:nvSpPr>
          <p:cNvPr id="9" name="Content Placeholder 8"/>
          <p:cNvSpPr>
            <a:spLocks noGrp="1"/>
          </p:cNvSpPr>
          <p:nvPr>
            <p:ph sz="half" idx="2"/>
          </p:nvPr>
        </p:nvSpPr>
        <p:spPr>
          <a:xfrm>
            <a:off x="6172200" y="3015598"/>
            <a:ext cx="5181600" cy="2909213"/>
          </a:xfrm>
        </p:spPr>
        <p:txBody>
          <a:bodyPr vert="horz" lIns="91440" tIns="45720" rIns="91440" bIns="45720" rtlCol="0">
            <a:noAutofit/>
          </a:bodyPr>
          <a:lstStyle/>
          <a:p>
            <a:pPr>
              <a:lnSpc>
                <a:spcPct val="100000"/>
              </a:lnSpc>
              <a:spcBef>
                <a:spcPts val="0"/>
              </a:spcBef>
            </a:pPr>
            <a:r>
              <a:rPr lang="en-US" sz="2400" dirty="0"/>
              <a:t>A man with severe depression</a:t>
            </a:r>
          </a:p>
          <a:p>
            <a:pPr>
              <a:lnSpc>
                <a:spcPct val="100000"/>
              </a:lnSpc>
              <a:spcBef>
                <a:spcPts val="0"/>
              </a:spcBef>
            </a:pPr>
            <a:r>
              <a:rPr lang="en-US" sz="2400" dirty="0"/>
              <a:t>A Nigerian </a:t>
            </a:r>
            <a:r>
              <a:rPr lang="en-US" sz="2400" dirty="0" smtClean="0"/>
              <a:t>businessman</a:t>
            </a:r>
          </a:p>
          <a:p>
            <a:pPr>
              <a:lnSpc>
                <a:spcPct val="100000"/>
              </a:lnSpc>
              <a:spcBef>
                <a:spcPts val="0"/>
              </a:spcBef>
            </a:pPr>
            <a:r>
              <a:rPr lang="en-US" sz="2400" dirty="0" smtClean="0"/>
              <a:t>A </a:t>
            </a:r>
            <a:r>
              <a:rPr lang="en-US" sz="2400" dirty="0"/>
              <a:t>young man who belongs to a gang</a:t>
            </a:r>
          </a:p>
          <a:p>
            <a:pPr>
              <a:lnSpc>
                <a:spcPct val="100000"/>
              </a:lnSpc>
              <a:spcBef>
                <a:spcPts val="0"/>
              </a:spcBef>
            </a:pPr>
            <a:r>
              <a:rPr lang="en-US" sz="2400" dirty="0"/>
              <a:t>A sex </a:t>
            </a:r>
            <a:r>
              <a:rPr lang="en-US" sz="2400" dirty="0" smtClean="0"/>
              <a:t>worker</a:t>
            </a:r>
          </a:p>
          <a:p>
            <a:pPr>
              <a:lnSpc>
                <a:spcPct val="100000"/>
              </a:lnSpc>
              <a:spcBef>
                <a:spcPts val="0"/>
              </a:spcBef>
            </a:pPr>
            <a:r>
              <a:rPr lang="en-US" sz="2400" dirty="0" smtClean="0"/>
              <a:t>A </a:t>
            </a:r>
            <a:r>
              <a:rPr lang="en-US" sz="2400" dirty="0"/>
              <a:t>gay </a:t>
            </a:r>
            <a:r>
              <a:rPr lang="en-US" sz="2400" dirty="0" smtClean="0"/>
              <a:t>man</a:t>
            </a:r>
          </a:p>
          <a:p>
            <a:pPr>
              <a:lnSpc>
                <a:spcPct val="100000"/>
              </a:lnSpc>
              <a:spcBef>
                <a:spcPts val="0"/>
              </a:spcBef>
            </a:pPr>
            <a:r>
              <a:rPr lang="en-US" sz="2400" dirty="0" smtClean="0"/>
              <a:t>A </a:t>
            </a:r>
            <a:r>
              <a:rPr lang="en-US" sz="2400" dirty="0"/>
              <a:t>rich housewife, who has been beaten by her husband		</a:t>
            </a:r>
          </a:p>
          <a:p>
            <a:pPr>
              <a:lnSpc>
                <a:spcPct val="100000"/>
              </a:lnSpc>
              <a:spcBef>
                <a:spcPts val="0"/>
              </a:spcBef>
            </a:pPr>
            <a:r>
              <a:rPr lang="en-US" sz="2400" dirty="0"/>
              <a:t>A man who is dressed like a woman</a:t>
            </a:r>
          </a:p>
          <a:p>
            <a:pPr>
              <a:lnSpc>
                <a:spcPct val="100000"/>
              </a:lnSpc>
              <a:spcBef>
                <a:spcPts val="0"/>
              </a:spcBef>
            </a:pPr>
            <a:endParaRPr lang="en-ZA" sz="2400" dirty="0">
              <a:cs typeface="Helvetica" panose="020B0604020202020204" pitchFamily="34" charset="0"/>
            </a:endParaRPr>
          </a:p>
        </p:txBody>
      </p:sp>
      <p:sp>
        <p:nvSpPr>
          <p:cNvPr id="5" name="Rectangle 4"/>
          <p:cNvSpPr/>
          <p:nvPr/>
        </p:nvSpPr>
        <p:spPr>
          <a:xfrm>
            <a:off x="389351" y="2149562"/>
            <a:ext cx="11260898" cy="523220"/>
          </a:xfrm>
          <a:prstGeom prst="rect">
            <a:avLst/>
          </a:prstGeom>
        </p:spPr>
        <p:txBody>
          <a:bodyPr wrap="square">
            <a:spAutoFit/>
          </a:bodyPr>
          <a:lstStyle/>
          <a:p>
            <a:pPr algn="ctr"/>
            <a:r>
              <a:rPr lang="en-US" sz="2800" dirty="0">
                <a:cs typeface="Helvetica" panose="020B0604020202020204" pitchFamily="34" charset="0"/>
              </a:rPr>
              <a:t>There are 14 people sitting in the clinic waiting room to see Nurse </a:t>
            </a:r>
            <a:r>
              <a:rPr lang="en-US" sz="2800" dirty="0" err="1">
                <a:cs typeface="Helvetica" panose="020B0604020202020204" pitchFamily="34" charset="0"/>
              </a:rPr>
              <a:t>Thandi</a:t>
            </a:r>
            <a:r>
              <a:rPr lang="en-US" sz="2800" dirty="0">
                <a:cs typeface="Helvetica" panose="020B0604020202020204" pitchFamily="34" charset="0"/>
              </a:rPr>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5930" y="365125"/>
            <a:ext cx="2604031" cy="1629379"/>
          </a:xfrm>
          <a:prstGeom prst="rect">
            <a:avLst/>
          </a:prstGeom>
        </p:spPr>
      </p:pic>
    </p:spTree>
    <p:extLst>
      <p:ext uri="{BB962C8B-B14F-4D97-AF65-F5344CB8AC3E}">
        <p14:creationId xmlns:p14="http://schemas.microsoft.com/office/powerpoint/2010/main" val="11240030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t>Sensitisation: </a:t>
            </a:r>
            <a:r>
              <a:rPr lang="en-ZA" dirty="0" smtClean="0"/>
              <a:t>Creating </a:t>
            </a:r>
            <a:r>
              <a:rPr lang="en-ZA" dirty="0"/>
              <a:t>the right environment</a:t>
            </a:r>
          </a:p>
        </p:txBody>
      </p:sp>
      <p:sp>
        <p:nvSpPr>
          <p:cNvPr id="3" name="Content Placeholder 2"/>
          <p:cNvSpPr>
            <a:spLocks noGrp="1"/>
          </p:cNvSpPr>
          <p:nvPr>
            <p:ph sz="half" idx="1"/>
          </p:nvPr>
        </p:nvSpPr>
        <p:spPr>
          <a:xfrm>
            <a:off x="586507" y="3913289"/>
            <a:ext cx="5181600" cy="1061004"/>
          </a:xfrm>
          <a:prstGeom prst="rect">
            <a:avLst/>
          </a:prstGeom>
        </p:spPr>
        <p:txBody>
          <a:bodyPr vert="horz" lIns="91440" tIns="45720" rIns="91440" bIns="45720" rtlCol="0">
            <a:noAutofit/>
          </a:bodyPr>
          <a:lstStyle/>
          <a:p>
            <a:pPr marL="0" indent="0" algn="ctr">
              <a:lnSpc>
                <a:spcPct val="100000"/>
              </a:lnSpc>
              <a:spcBef>
                <a:spcPts val="0"/>
              </a:spcBef>
              <a:buNone/>
            </a:pPr>
            <a:r>
              <a:rPr lang="en-US" sz="2400" b="1" dirty="0" smtClean="0">
                <a:solidFill>
                  <a:srgbClr val="FF40FF"/>
                </a:solidFill>
                <a:cs typeface="Helvetica" panose="020B0604020202020204" pitchFamily="34" charset="0"/>
              </a:rPr>
              <a:t>Posters </a:t>
            </a:r>
            <a:r>
              <a:rPr lang="en-US" sz="2400" b="1" dirty="0">
                <a:solidFill>
                  <a:srgbClr val="FF40FF"/>
                </a:solidFill>
                <a:cs typeface="Helvetica" panose="020B0604020202020204" pitchFamily="34" charset="0"/>
              </a:rPr>
              <a:t>addressing diverse sexual health needs of clients</a:t>
            </a:r>
          </a:p>
          <a:p>
            <a:pPr algn="ctr">
              <a:lnSpc>
                <a:spcPct val="100000"/>
              </a:lnSpc>
              <a:spcBef>
                <a:spcPts val="0"/>
              </a:spcBef>
            </a:pPr>
            <a:endParaRPr lang="en-ZA" sz="2400" b="1" dirty="0">
              <a:solidFill>
                <a:srgbClr val="FF40FF"/>
              </a:solidFill>
              <a:cs typeface="Helvetica" panose="020B0604020202020204" pitchFamily="34" charset="0"/>
            </a:endParaRPr>
          </a:p>
        </p:txBody>
      </p:sp>
      <p:sp>
        <p:nvSpPr>
          <p:cNvPr id="6" name="Rectangle 5"/>
          <p:cNvSpPr/>
          <p:nvPr/>
        </p:nvSpPr>
        <p:spPr>
          <a:xfrm>
            <a:off x="6558284" y="1984438"/>
            <a:ext cx="5200267" cy="1200329"/>
          </a:xfrm>
          <a:prstGeom prst="rect">
            <a:avLst/>
          </a:prstGeom>
        </p:spPr>
        <p:txBody>
          <a:bodyPr wrap="square">
            <a:spAutoFit/>
          </a:bodyPr>
          <a:lstStyle/>
          <a:p>
            <a:pPr algn="ctr">
              <a:lnSpc>
                <a:spcPct val="100000"/>
              </a:lnSpc>
              <a:spcBef>
                <a:spcPts val="0"/>
              </a:spcBef>
            </a:pPr>
            <a:r>
              <a:rPr lang="en-US" sz="2400" dirty="0">
                <a:solidFill>
                  <a:srgbClr val="00B050"/>
                </a:solidFill>
                <a:cs typeface="Helvetica" panose="020B0604020202020204" pitchFamily="34" charset="0"/>
              </a:rPr>
              <a:t>Be aware of </a:t>
            </a:r>
            <a:r>
              <a:rPr lang="en-US" sz="2400" dirty="0" smtClean="0">
                <a:solidFill>
                  <a:srgbClr val="00B050"/>
                </a:solidFill>
                <a:cs typeface="Helvetica" panose="020B0604020202020204" pitchFamily="34" charset="0"/>
              </a:rPr>
              <a:t>your </a:t>
            </a:r>
            <a:r>
              <a:rPr lang="en-US" sz="2400" dirty="0">
                <a:solidFill>
                  <a:srgbClr val="00B050"/>
                </a:solidFill>
                <a:cs typeface="Helvetica" panose="020B0604020202020204" pitchFamily="34" charset="0"/>
              </a:rPr>
              <a:t>personal views, values, attitudes, and how these may create barriers or improve communication</a:t>
            </a:r>
          </a:p>
        </p:txBody>
      </p:sp>
      <p:grpSp>
        <p:nvGrpSpPr>
          <p:cNvPr id="11" name="Group 10"/>
          <p:cNvGrpSpPr/>
          <p:nvPr/>
        </p:nvGrpSpPr>
        <p:grpSpPr>
          <a:xfrm>
            <a:off x="6096000" y="4286522"/>
            <a:ext cx="6096000" cy="1810141"/>
            <a:chOff x="381000" y="2688422"/>
            <a:chExt cx="6096000" cy="1810141"/>
          </a:xfrm>
        </p:grpSpPr>
        <p:pic>
          <p:nvPicPr>
            <p:cNvPr id="10" name="Picture 9"/>
            <p:cNvPicPr>
              <a:picLocks noChangeAspect="1"/>
            </p:cNvPicPr>
            <p:nvPr/>
          </p:nvPicPr>
          <p:blipFill>
            <a:blip r:embed="rId3"/>
            <a:stretch>
              <a:fillRect/>
            </a:stretch>
          </p:blipFill>
          <p:spPr>
            <a:xfrm>
              <a:off x="1874033" y="2688422"/>
              <a:ext cx="3109935" cy="1284538"/>
            </a:xfrm>
            <a:prstGeom prst="rect">
              <a:avLst/>
            </a:prstGeom>
          </p:spPr>
        </p:pic>
        <p:sp>
          <p:nvSpPr>
            <p:cNvPr id="9" name="Rectangle 8"/>
            <p:cNvSpPr/>
            <p:nvPr/>
          </p:nvSpPr>
          <p:spPr>
            <a:xfrm>
              <a:off x="381000" y="3729122"/>
              <a:ext cx="6096000" cy="769441"/>
            </a:xfrm>
            <a:prstGeom prst="rect">
              <a:avLst/>
            </a:prstGeom>
          </p:spPr>
          <p:txBody>
            <a:bodyPr>
              <a:spAutoFit/>
            </a:bodyPr>
            <a:lstStyle/>
            <a:p>
              <a:pPr algn="ctr">
                <a:lnSpc>
                  <a:spcPct val="100000"/>
                </a:lnSpc>
                <a:spcBef>
                  <a:spcPts val="0"/>
                </a:spcBef>
              </a:pPr>
              <a:r>
                <a:rPr lang="en-US" sz="2400" b="1" dirty="0" smtClean="0">
                  <a:solidFill>
                    <a:schemeClr val="accent4"/>
                  </a:solidFill>
                  <a:cs typeface="Helvetica" panose="020B0604020202020204" pitchFamily="34" charset="0"/>
                </a:rPr>
                <a:t>Use client’s name, gender pronouns</a:t>
              </a:r>
            </a:p>
            <a:p>
              <a:pPr algn="ctr">
                <a:lnSpc>
                  <a:spcPct val="100000"/>
                </a:lnSpc>
                <a:spcBef>
                  <a:spcPts val="0"/>
                </a:spcBef>
              </a:pPr>
              <a:r>
                <a:rPr lang="en-US" sz="2000" b="1" dirty="0" smtClean="0">
                  <a:solidFill>
                    <a:schemeClr val="accent4"/>
                  </a:solidFill>
                </a:rPr>
                <a:t>(Use their terms, not ours... Ask when not sure!)</a:t>
              </a:r>
              <a:endParaRPr lang="en-US" sz="2000" b="1" dirty="0">
                <a:solidFill>
                  <a:schemeClr val="accent4"/>
                </a:solidFill>
              </a:endParaRPr>
            </a:p>
          </p:txBody>
        </p:sp>
      </p:grpSp>
      <p:grpSp>
        <p:nvGrpSpPr>
          <p:cNvPr id="13" name="Group 12"/>
          <p:cNvGrpSpPr/>
          <p:nvPr/>
        </p:nvGrpSpPr>
        <p:grpSpPr>
          <a:xfrm>
            <a:off x="403288" y="1332497"/>
            <a:ext cx="5819606" cy="1423721"/>
            <a:chOff x="672554" y="1884931"/>
            <a:chExt cx="5819606" cy="1423721"/>
          </a:xfrm>
        </p:grpSpPr>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2856" y="1884931"/>
              <a:ext cx="4152108" cy="1103657"/>
            </a:xfrm>
            <a:prstGeom prst="rect">
              <a:avLst/>
            </a:prstGeom>
          </p:spPr>
        </p:pic>
        <p:sp>
          <p:nvSpPr>
            <p:cNvPr id="5" name="Rectangle 4"/>
            <p:cNvSpPr/>
            <p:nvPr/>
          </p:nvSpPr>
          <p:spPr>
            <a:xfrm>
              <a:off x="672554" y="2846987"/>
              <a:ext cx="5819606" cy="461665"/>
            </a:xfrm>
            <a:prstGeom prst="rect">
              <a:avLst/>
            </a:prstGeom>
          </p:spPr>
          <p:txBody>
            <a:bodyPr wrap="none">
              <a:spAutoFit/>
            </a:bodyPr>
            <a:lstStyle/>
            <a:p>
              <a:pPr>
                <a:lnSpc>
                  <a:spcPct val="100000"/>
                </a:lnSpc>
                <a:spcBef>
                  <a:spcPts val="0"/>
                </a:spcBef>
              </a:pPr>
              <a:r>
                <a:rPr lang="en-US" sz="2400" b="1" dirty="0">
                  <a:solidFill>
                    <a:srgbClr val="00B0F0"/>
                  </a:solidFill>
                  <a:cs typeface="Helvetica" panose="020B0604020202020204" pitchFamily="34" charset="0"/>
                </a:rPr>
                <a:t>Make all clients feel welcome and respected</a:t>
              </a:r>
            </a:p>
          </p:txBody>
        </p:sp>
      </p:grpSp>
      <p:sp>
        <p:nvSpPr>
          <p:cNvPr id="14" name="Rectangle 13"/>
          <p:cNvSpPr/>
          <p:nvPr/>
        </p:nvSpPr>
        <p:spPr>
          <a:xfrm>
            <a:off x="6509202" y="3205403"/>
            <a:ext cx="5298431" cy="707886"/>
          </a:xfrm>
          <a:prstGeom prst="rect">
            <a:avLst/>
          </a:prstGeom>
        </p:spPr>
        <p:txBody>
          <a:bodyPr wrap="square">
            <a:spAutoFit/>
          </a:bodyPr>
          <a:lstStyle/>
          <a:p>
            <a:pPr algn="ctr">
              <a:lnSpc>
                <a:spcPct val="100000"/>
              </a:lnSpc>
              <a:spcBef>
                <a:spcPts val="0"/>
              </a:spcBef>
            </a:pPr>
            <a:r>
              <a:rPr lang="en-US" sz="2000" b="1" dirty="0">
                <a:solidFill>
                  <a:srgbClr val="009051"/>
                </a:solidFill>
                <a:cs typeface="Helvetica" panose="020B0604020202020204" pitchFamily="34" charset="0"/>
              </a:rPr>
              <a:t>Monitor your own response AND the colleagues you supervise</a:t>
            </a:r>
          </a:p>
        </p:txBody>
      </p:sp>
      <p:sp>
        <p:nvSpPr>
          <p:cNvPr id="15" name="Rectangle 14"/>
          <p:cNvSpPr/>
          <p:nvPr/>
        </p:nvSpPr>
        <p:spPr>
          <a:xfrm>
            <a:off x="265091" y="2907437"/>
            <a:ext cx="6096000" cy="769441"/>
          </a:xfrm>
          <a:prstGeom prst="rect">
            <a:avLst/>
          </a:prstGeom>
        </p:spPr>
        <p:txBody>
          <a:bodyPr>
            <a:spAutoFit/>
          </a:bodyPr>
          <a:lstStyle/>
          <a:p>
            <a:pPr algn="ctr">
              <a:lnSpc>
                <a:spcPct val="100000"/>
              </a:lnSpc>
              <a:spcBef>
                <a:spcPts val="0"/>
              </a:spcBef>
            </a:pPr>
            <a:r>
              <a:rPr lang="en-US" sz="2400" b="1" dirty="0">
                <a:solidFill>
                  <a:srgbClr val="0070C0"/>
                </a:solidFill>
                <a:cs typeface="Helvetica" panose="020B0604020202020204" pitchFamily="34" charset="0"/>
              </a:rPr>
              <a:t>Privacy for </a:t>
            </a:r>
            <a:r>
              <a:rPr lang="en-US" sz="2400" b="1" dirty="0" smtClean="0">
                <a:solidFill>
                  <a:srgbClr val="0070C0"/>
                </a:solidFill>
                <a:cs typeface="Helvetica" panose="020B0604020202020204" pitchFamily="34" charset="0"/>
              </a:rPr>
              <a:t>consultation</a:t>
            </a:r>
          </a:p>
          <a:p>
            <a:pPr algn="ctr">
              <a:lnSpc>
                <a:spcPct val="100000"/>
              </a:lnSpc>
              <a:spcBef>
                <a:spcPts val="0"/>
              </a:spcBef>
            </a:pPr>
            <a:r>
              <a:rPr lang="en-US" sz="2000" b="1" dirty="0" smtClean="0">
                <a:solidFill>
                  <a:srgbClr val="0070C0"/>
                </a:solidFill>
              </a:rPr>
              <a:t>(Concern </a:t>
            </a:r>
            <a:r>
              <a:rPr lang="en-US" sz="2000" b="1" dirty="0">
                <a:solidFill>
                  <a:srgbClr val="0070C0"/>
                </a:solidFill>
              </a:rPr>
              <a:t>about disclosures of sexuality and status</a:t>
            </a:r>
            <a:endParaRPr lang="en-GB" b="1" dirty="0">
              <a:solidFill>
                <a:srgbClr val="0070C0"/>
              </a:solidFill>
            </a:endParaRPr>
          </a:p>
        </p:txBody>
      </p:sp>
      <p:grpSp>
        <p:nvGrpSpPr>
          <p:cNvPr id="20" name="Group 19"/>
          <p:cNvGrpSpPr/>
          <p:nvPr/>
        </p:nvGrpSpPr>
        <p:grpSpPr>
          <a:xfrm>
            <a:off x="1066091" y="4743656"/>
            <a:ext cx="4222433" cy="1828800"/>
            <a:chOff x="235779" y="4931546"/>
            <a:chExt cx="4222433" cy="1828800"/>
          </a:xfrm>
        </p:grpSpPr>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5779" y="4931546"/>
              <a:ext cx="1533560" cy="18288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17236" y="4931546"/>
              <a:ext cx="1293960" cy="182880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59092" y="4931546"/>
              <a:ext cx="1299120" cy="1828800"/>
            </a:xfrm>
            <a:prstGeom prst="rect">
              <a:avLst/>
            </a:prstGeom>
          </p:spPr>
        </p:pic>
      </p:grpSp>
    </p:spTree>
    <p:extLst>
      <p:ext uri="{BB962C8B-B14F-4D97-AF65-F5344CB8AC3E}">
        <p14:creationId xmlns:p14="http://schemas.microsoft.com/office/powerpoint/2010/main" val="1853858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latin typeface="+mn-lt"/>
              </a:rPr>
              <a:t>Sensitisation: </a:t>
            </a:r>
            <a:r>
              <a:rPr lang="en-ZA" dirty="0" smtClean="0">
                <a:latin typeface="+mn-lt"/>
              </a:rPr>
              <a:t>Creating </a:t>
            </a:r>
            <a:r>
              <a:rPr lang="en-ZA" dirty="0">
                <a:latin typeface="+mn-lt"/>
              </a:rPr>
              <a:t>the right environment</a:t>
            </a:r>
          </a:p>
        </p:txBody>
      </p:sp>
      <p:sp>
        <p:nvSpPr>
          <p:cNvPr id="3" name="Content Placeholder 2"/>
          <p:cNvSpPr>
            <a:spLocks noGrp="1"/>
          </p:cNvSpPr>
          <p:nvPr>
            <p:ph sz="half" idx="1"/>
          </p:nvPr>
        </p:nvSpPr>
        <p:spPr>
          <a:xfrm>
            <a:off x="461898" y="1553606"/>
            <a:ext cx="5181600" cy="1844501"/>
          </a:xfrm>
          <a:prstGeom prst="rect">
            <a:avLst/>
          </a:prstGeom>
        </p:spPr>
        <p:txBody>
          <a:bodyPr>
            <a:noAutofit/>
          </a:bodyPr>
          <a:lstStyle/>
          <a:p>
            <a:pPr marL="0" indent="0" algn="ctr">
              <a:lnSpc>
                <a:spcPct val="120000"/>
              </a:lnSpc>
              <a:spcBef>
                <a:spcPts val="0"/>
              </a:spcBef>
              <a:buNone/>
            </a:pPr>
            <a:r>
              <a:rPr lang="en-US" dirty="0">
                <a:cs typeface="Helvetica" panose="020B0604020202020204" pitchFamily="34" charset="0"/>
              </a:rPr>
              <a:t>Think about how </a:t>
            </a:r>
            <a:r>
              <a:rPr lang="en-US" dirty="0" smtClean="0">
                <a:cs typeface="Helvetica" panose="020B0604020202020204" pitchFamily="34" charset="0"/>
              </a:rPr>
              <a:t>you would </a:t>
            </a:r>
            <a:r>
              <a:rPr lang="en-US" dirty="0">
                <a:cs typeface="Helvetica" panose="020B0604020202020204" pitchFamily="34" charset="0"/>
              </a:rPr>
              <a:t>ask </a:t>
            </a:r>
            <a:r>
              <a:rPr lang="en-US" dirty="0" smtClean="0">
                <a:cs typeface="Helvetica" panose="020B0604020202020204" pitchFamily="34" charset="0"/>
              </a:rPr>
              <a:t>the following questions</a:t>
            </a:r>
            <a:r>
              <a:rPr lang="en-US" dirty="0">
                <a:cs typeface="Helvetica" panose="020B0604020202020204" pitchFamily="34" charset="0"/>
              </a:rPr>
              <a:t>: </a:t>
            </a:r>
          </a:p>
          <a:p>
            <a:pPr marL="0" indent="0" algn="ctr">
              <a:lnSpc>
                <a:spcPct val="120000"/>
              </a:lnSpc>
              <a:spcBef>
                <a:spcPts val="0"/>
              </a:spcBef>
              <a:buNone/>
            </a:pPr>
            <a:endParaRPr lang="en-ZA" b="1" dirty="0"/>
          </a:p>
        </p:txBody>
      </p:sp>
      <p:sp>
        <p:nvSpPr>
          <p:cNvPr id="4" name="Content Placeholder 3"/>
          <p:cNvSpPr>
            <a:spLocks noGrp="1"/>
          </p:cNvSpPr>
          <p:nvPr>
            <p:ph sz="half" idx="2"/>
          </p:nvPr>
        </p:nvSpPr>
        <p:spPr>
          <a:xfrm>
            <a:off x="6172200" y="1825625"/>
            <a:ext cx="5181600" cy="4302234"/>
          </a:xfrm>
        </p:spPr>
        <p:txBody>
          <a:bodyPr vert="horz" lIns="91440" tIns="45720" rIns="91440" bIns="45720" rtlCol="0">
            <a:noAutofit/>
          </a:bodyPr>
          <a:lstStyle/>
          <a:p>
            <a:pPr marL="0" indent="0">
              <a:lnSpc>
                <a:spcPct val="100000"/>
              </a:lnSpc>
              <a:spcBef>
                <a:spcPts val="0"/>
              </a:spcBef>
              <a:buNone/>
            </a:pPr>
            <a:r>
              <a:rPr lang="en-ZA" sz="2400" dirty="0"/>
              <a:t>Sensitive and competent: </a:t>
            </a:r>
            <a:r>
              <a:rPr lang="en-ZA" sz="2400" dirty="0" smtClean="0"/>
              <a:t>NOT “so </a:t>
            </a:r>
            <a:r>
              <a:rPr lang="en-ZA" sz="2400" dirty="0"/>
              <a:t>who is the man and who is the woman in the relationship</a:t>
            </a:r>
            <a:r>
              <a:rPr lang="en-ZA" sz="2400" dirty="0" smtClean="0"/>
              <a:t>?”</a:t>
            </a:r>
          </a:p>
          <a:p>
            <a:pPr>
              <a:lnSpc>
                <a:spcPct val="100000"/>
              </a:lnSpc>
              <a:spcBef>
                <a:spcPts val="0"/>
              </a:spcBef>
            </a:pPr>
            <a:endParaRPr lang="en-ZA" sz="2400" dirty="0" smtClean="0"/>
          </a:p>
          <a:p>
            <a:pPr marL="0" indent="0">
              <a:lnSpc>
                <a:spcPct val="100000"/>
              </a:lnSpc>
              <a:spcBef>
                <a:spcPts val="0"/>
              </a:spcBef>
              <a:buNone/>
            </a:pPr>
            <a:r>
              <a:rPr lang="en-ZA" sz="2400" dirty="0" smtClean="0"/>
              <a:t>Do not assume:</a:t>
            </a:r>
            <a:endParaRPr lang="en-ZA" sz="2400" dirty="0"/>
          </a:p>
          <a:p>
            <a:pPr lvl="1">
              <a:lnSpc>
                <a:spcPct val="100000"/>
              </a:lnSpc>
              <a:spcBef>
                <a:spcPts val="0"/>
              </a:spcBef>
            </a:pPr>
            <a:r>
              <a:rPr lang="en-ZA" sz="2000" dirty="0"/>
              <a:t>T</a:t>
            </a:r>
            <a:r>
              <a:rPr lang="en-ZA" sz="2000" dirty="0" smtClean="0"/>
              <a:t>hat </a:t>
            </a:r>
            <a:r>
              <a:rPr lang="en-ZA" sz="2000" dirty="0"/>
              <a:t>partners are </a:t>
            </a:r>
            <a:r>
              <a:rPr lang="en-ZA" sz="2000" dirty="0" smtClean="0"/>
              <a:t>heterosexual</a:t>
            </a:r>
            <a:endParaRPr lang="en-ZA" sz="2000" dirty="0"/>
          </a:p>
          <a:p>
            <a:pPr lvl="1">
              <a:lnSpc>
                <a:spcPct val="100000"/>
              </a:lnSpc>
              <a:spcBef>
                <a:spcPts val="0"/>
              </a:spcBef>
            </a:pPr>
            <a:r>
              <a:rPr lang="en-ZA" sz="2000" dirty="0" smtClean="0"/>
              <a:t>That women </a:t>
            </a:r>
            <a:r>
              <a:rPr lang="en-ZA" sz="2000" dirty="0"/>
              <a:t>only have vaginal sex – </a:t>
            </a:r>
            <a:r>
              <a:rPr lang="en-ZA" sz="2000" dirty="0" smtClean="0"/>
              <a:t>they may also have anal sex</a:t>
            </a:r>
            <a:endParaRPr lang="en-ZA" sz="2000" dirty="0"/>
          </a:p>
          <a:p>
            <a:pPr>
              <a:lnSpc>
                <a:spcPct val="100000"/>
              </a:lnSpc>
              <a:spcBef>
                <a:spcPts val="0"/>
              </a:spcBef>
            </a:pPr>
            <a:endParaRPr lang="en-ZA" sz="2400" dirty="0" smtClean="0"/>
          </a:p>
          <a:p>
            <a:pPr marL="0" indent="0">
              <a:lnSpc>
                <a:spcPct val="100000"/>
              </a:lnSpc>
              <a:spcBef>
                <a:spcPts val="0"/>
              </a:spcBef>
              <a:buNone/>
            </a:pPr>
            <a:r>
              <a:rPr lang="en-ZA" sz="2400" dirty="0" smtClean="0"/>
              <a:t>Familiarise yourself with different sexual practices, for example: </a:t>
            </a:r>
          </a:p>
          <a:p>
            <a:pPr marL="0" indent="0">
              <a:lnSpc>
                <a:spcPct val="100000"/>
              </a:lnSpc>
              <a:spcBef>
                <a:spcPts val="0"/>
              </a:spcBef>
              <a:buNone/>
            </a:pPr>
            <a:r>
              <a:rPr lang="en-ZA" sz="2400" dirty="0" smtClean="0"/>
              <a:t>receptive </a:t>
            </a:r>
            <a:r>
              <a:rPr lang="en-ZA" sz="2400" dirty="0"/>
              <a:t>and </a:t>
            </a:r>
            <a:r>
              <a:rPr lang="en-ZA" sz="2400" dirty="0" err="1" smtClean="0"/>
              <a:t>insertive</a:t>
            </a:r>
            <a:r>
              <a:rPr lang="en-ZA" sz="2400" dirty="0" smtClean="0"/>
              <a:t> anal sex</a:t>
            </a:r>
            <a:endParaRPr lang="en-ZA" sz="2400" dirty="0"/>
          </a:p>
        </p:txBody>
      </p:sp>
      <p:sp>
        <p:nvSpPr>
          <p:cNvPr id="7" name="Oval Callout 6"/>
          <p:cNvSpPr/>
          <p:nvPr/>
        </p:nvSpPr>
        <p:spPr>
          <a:xfrm>
            <a:off x="838200" y="2982921"/>
            <a:ext cx="3067050" cy="1206373"/>
          </a:xfrm>
          <a:prstGeom prst="wedgeEllipseCallout">
            <a:avLst>
              <a:gd name="adj1" fmla="val -47916"/>
              <a:gd name="adj2" fmla="val 11847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solidFill>
                  <a:schemeClr val="bg1"/>
                </a:solidFill>
                <a:cs typeface="Helvetica" panose="020B0604020202020204" pitchFamily="34" charset="0"/>
              </a:rPr>
              <a:t>Do you have sex with women</a:t>
            </a:r>
            <a:r>
              <a:rPr lang="en-US" sz="2000" b="1">
                <a:solidFill>
                  <a:schemeClr val="bg1"/>
                </a:solidFill>
                <a:cs typeface="Helvetica" panose="020B0604020202020204" pitchFamily="34" charset="0"/>
              </a:rPr>
              <a:t>, </a:t>
            </a:r>
            <a:r>
              <a:rPr lang="en-US" sz="2000" b="1" smtClean="0">
                <a:solidFill>
                  <a:schemeClr val="bg1"/>
                </a:solidFill>
                <a:cs typeface="Helvetica" panose="020B0604020202020204" pitchFamily="34" charset="0"/>
              </a:rPr>
              <a:t>men, </a:t>
            </a:r>
            <a:r>
              <a:rPr lang="en-US" sz="2000" b="1" dirty="0">
                <a:solidFill>
                  <a:schemeClr val="bg1"/>
                </a:solidFill>
                <a:cs typeface="Helvetica" panose="020B0604020202020204" pitchFamily="34" charset="0"/>
              </a:rPr>
              <a:t>or both?</a:t>
            </a:r>
          </a:p>
        </p:txBody>
      </p:sp>
      <p:sp>
        <p:nvSpPr>
          <p:cNvPr id="8" name="Oval Callout 7"/>
          <p:cNvSpPr/>
          <p:nvPr/>
        </p:nvSpPr>
        <p:spPr>
          <a:xfrm>
            <a:off x="1341774" y="4357954"/>
            <a:ext cx="3773021" cy="1769905"/>
          </a:xfrm>
          <a:prstGeom prst="wedgeEllipseCallout">
            <a:avLst>
              <a:gd name="adj1" fmla="val 47091"/>
              <a:gd name="adj2" fmla="val 5024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dirty="0">
                <a:solidFill>
                  <a:schemeClr val="bg1"/>
                </a:solidFill>
                <a:cs typeface="Helvetica" panose="020B0604020202020204" pitchFamily="34" charset="0"/>
              </a:rPr>
              <a:t>Can I examine your anus to exclude </a:t>
            </a:r>
            <a:r>
              <a:rPr lang="en-US" sz="2400" b="1" dirty="0" smtClean="0">
                <a:solidFill>
                  <a:schemeClr val="bg1"/>
                </a:solidFill>
                <a:cs typeface="Helvetica" panose="020B0604020202020204" pitchFamily="34" charset="0"/>
              </a:rPr>
              <a:t>STIs</a:t>
            </a:r>
            <a:r>
              <a:rPr lang="en-US" sz="2400" b="1" dirty="0">
                <a:solidFill>
                  <a:schemeClr val="bg1"/>
                </a:solidFill>
                <a:cs typeface="Helvetica" panose="020B0604020202020204" pitchFamily="34" charset="0"/>
              </a:rPr>
              <a:t>?</a:t>
            </a:r>
          </a:p>
        </p:txBody>
      </p:sp>
    </p:spTree>
    <p:extLst>
      <p:ext uri="{BB962C8B-B14F-4D97-AF65-F5344CB8AC3E}">
        <p14:creationId xmlns:p14="http://schemas.microsoft.com/office/powerpoint/2010/main" val="2109630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Session overview</a:t>
            </a:r>
            <a:endParaRPr lang="en-GB" dirty="0"/>
          </a:p>
        </p:txBody>
      </p:sp>
      <p:sp>
        <p:nvSpPr>
          <p:cNvPr id="3" name="Content Placeholder 2"/>
          <p:cNvSpPr>
            <a:spLocks noGrp="1"/>
          </p:cNvSpPr>
          <p:nvPr>
            <p:ph idx="1"/>
          </p:nvPr>
        </p:nvSpPr>
        <p:spPr/>
        <p:txBody>
          <a:bodyPr/>
          <a:lstStyle/>
          <a:p>
            <a:r>
              <a:rPr lang="en-GB" dirty="0" smtClean="0"/>
              <a:t>Key and vulnerable populations</a:t>
            </a:r>
          </a:p>
          <a:p>
            <a:r>
              <a:rPr lang="en-GB" dirty="0" smtClean="0"/>
              <a:t>Sensitisation</a:t>
            </a:r>
          </a:p>
          <a:p>
            <a:r>
              <a:rPr lang="en-GB" dirty="0" smtClean="0"/>
              <a:t>Working with different groups </a:t>
            </a:r>
            <a:r>
              <a:rPr lang="en-GB" sz="2400" dirty="0" smtClean="0"/>
              <a:t>(integrated session with modules 3b - 3g)</a:t>
            </a:r>
            <a:endParaRPr lang="en-GB" dirty="0" smtClean="0"/>
          </a:p>
          <a:p>
            <a:pPr lvl="1"/>
            <a:r>
              <a:rPr lang="en-GB" dirty="0" smtClean="0"/>
              <a:t>MSM</a:t>
            </a:r>
          </a:p>
          <a:p>
            <a:pPr lvl="1"/>
            <a:r>
              <a:rPr lang="en-GB" dirty="0" smtClean="0"/>
              <a:t>Sex workers</a:t>
            </a:r>
          </a:p>
          <a:p>
            <a:pPr lvl="1"/>
            <a:r>
              <a:rPr lang="en-GB" dirty="0" smtClean="0"/>
              <a:t>Adolescents</a:t>
            </a:r>
          </a:p>
          <a:p>
            <a:pPr lvl="1"/>
            <a:r>
              <a:rPr lang="en-GB" dirty="0" err="1" smtClean="0"/>
              <a:t>Serodiscordant</a:t>
            </a:r>
            <a:r>
              <a:rPr lang="en-GB" dirty="0" smtClean="0"/>
              <a:t> couples</a:t>
            </a:r>
          </a:p>
          <a:p>
            <a:pPr lvl="1"/>
            <a:r>
              <a:rPr lang="en-GB" dirty="0" smtClean="0"/>
              <a:t>People who inject drugs</a:t>
            </a:r>
          </a:p>
          <a:p>
            <a:pPr lvl="1"/>
            <a:r>
              <a:rPr lang="en-GB" dirty="0" smtClean="0"/>
              <a:t>Prisoners</a:t>
            </a:r>
          </a:p>
          <a:p>
            <a:endParaRPr lang="en-GB" dirty="0"/>
          </a:p>
        </p:txBody>
      </p:sp>
    </p:spTree>
    <p:extLst>
      <p:ext uri="{BB962C8B-B14F-4D97-AF65-F5344CB8AC3E}">
        <p14:creationId xmlns:p14="http://schemas.microsoft.com/office/powerpoint/2010/main" val="419454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latin typeface="+mn-lt"/>
              </a:rPr>
              <a:t>Sensitisation: </a:t>
            </a:r>
            <a:r>
              <a:rPr lang="en-ZA" dirty="0" smtClean="0">
                <a:latin typeface="+mn-lt"/>
              </a:rPr>
              <a:t>Key points</a:t>
            </a:r>
            <a:endParaRPr lang="en-ZA" dirty="0">
              <a:latin typeface="+mn-lt"/>
            </a:endParaRPr>
          </a:p>
        </p:txBody>
      </p:sp>
      <p:sp>
        <p:nvSpPr>
          <p:cNvPr id="3" name="Content Placeholder 2"/>
          <p:cNvSpPr>
            <a:spLocks noGrp="1"/>
          </p:cNvSpPr>
          <p:nvPr>
            <p:ph sz="half" idx="1"/>
          </p:nvPr>
        </p:nvSpPr>
        <p:spPr>
          <a:xfrm>
            <a:off x="687888" y="1337110"/>
            <a:ext cx="5696890" cy="2399242"/>
          </a:xfrm>
          <a:prstGeom prst="rect">
            <a:avLst/>
          </a:prstGeom>
        </p:spPr>
        <p:txBody>
          <a:bodyPr vert="horz" lIns="91440" tIns="45720" rIns="91440" bIns="45720" rtlCol="0">
            <a:noAutofit/>
          </a:bodyPr>
          <a:lstStyle/>
          <a:p>
            <a:pPr marL="0" indent="0">
              <a:lnSpc>
                <a:spcPct val="100000"/>
              </a:lnSpc>
              <a:spcBef>
                <a:spcPts val="0"/>
              </a:spcBef>
              <a:buNone/>
            </a:pPr>
            <a:r>
              <a:rPr lang="en-US" dirty="0">
                <a:cs typeface="Helvetica" panose="020B0604020202020204" pitchFamily="34" charset="0"/>
              </a:rPr>
              <a:t> </a:t>
            </a:r>
            <a:r>
              <a:rPr lang="en-ZA" dirty="0">
                <a:cs typeface="Helvetica" panose="020B0604020202020204" pitchFamily="34" charset="0"/>
              </a:rPr>
              <a:t>Important to remember: </a:t>
            </a:r>
          </a:p>
          <a:p>
            <a:pPr lvl="1">
              <a:lnSpc>
                <a:spcPct val="100000"/>
              </a:lnSpc>
              <a:spcBef>
                <a:spcPts val="0"/>
              </a:spcBef>
            </a:pPr>
            <a:r>
              <a:rPr lang="en-ZA" dirty="0"/>
              <a:t>K</a:t>
            </a:r>
            <a:r>
              <a:rPr lang="en-ZA" dirty="0" smtClean="0"/>
              <a:t>ey </a:t>
            </a:r>
            <a:r>
              <a:rPr lang="en-ZA" dirty="0"/>
              <a:t>populations are not a homogenous group</a:t>
            </a:r>
          </a:p>
          <a:p>
            <a:pPr lvl="1">
              <a:lnSpc>
                <a:spcPct val="100000"/>
              </a:lnSpc>
              <a:spcBef>
                <a:spcPts val="0"/>
              </a:spcBef>
            </a:pPr>
            <a:r>
              <a:rPr lang="en-ZA" dirty="0" smtClean="0"/>
              <a:t>The term “Key </a:t>
            </a:r>
            <a:r>
              <a:rPr lang="en-ZA" dirty="0"/>
              <a:t>population” is a </a:t>
            </a:r>
            <a:r>
              <a:rPr lang="en-ZA" dirty="0" smtClean="0"/>
              <a:t>public </a:t>
            </a:r>
            <a:r>
              <a:rPr lang="en-ZA" dirty="0"/>
              <a:t>health </a:t>
            </a:r>
            <a:r>
              <a:rPr lang="en-ZA" dirty="0" smtClean="0"/>
              <a:t>label </a:t>
            </a:r>
            <a:r>
              <a:rPr lang="en-ZA" dirty="0"/>
              <a:t>and should be used in the right context </a:t>
            </a:r>
            <a:endParaRPr lang="en-ZA" dirty="0" smtClean="0"/>
          </a:p>
          <a:p>
            <a:pPr lvl="1">
              <a:lnSpc>
                <a:spcPct val="100000"/>
              </a:lnSpc>
              <a:spcBef>
                <a:spcPts val="0"/>
              </a:spcBef>
            </a:pPr>
            <a:endParaRPr lang="en-ZA" dirty="0" smtClean="0"/>
          </a:p>
        </p:txBody>
      </p:sp>
      <p:sp>
        <p:nvSpPr>
          <p:cNvPr id="8" name="AutoShape 8" descr="Image result for key populations stereo types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03773" y="753679"/>
            <a:ext cx="3731032" cy="5277604"/>
          </a:xfrm>
          <a:prstGeom prst="rect">
            <a:avLst/>
          </a:prstGeom>
        </p:spPr>
      </p:pic>
      <p:sp>
        <p:nvSpPr>
          <p:cNvPr id="7" name="Rectangle 6"/>
          <p:cNvSpPr/>
          <p:nvPr/>
        </p:nvSpPr>
        <p:spPr>
          <a:xfrm>
            <a:off x="488333" y="3736352"/>
            <a:ext cx="6096000" cy="1015663"/>
          </a:xfrm>
          <a:prstGeom prst="rect">
            <a:avLst/>
          </a:prstGeom>
          <a:solidFill>
            <a:srgbClr val="0D99D9"/>
          </a:solidFill>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a:r>
              <a:rPr lang="en-ZA" sz="2000" dirty="0" smtClean="0"/>
              <a:t>When </a:t>
            </a:r>
            <a:r>
              <a:rPr lang="en-ZA" sz="2000" dirty="0"/>
              <a:t>promoting </a:t>
            </a:r>
            <a:r>
              <a:rPr lang="en-ZA" sz="2000" dirty="0" err="1"/>
              <a:t>PrEP</a:t>
            </a:r>
            <a:r>
              <a:rPr lang="en-ZA" sz="2000" dirty="0"/>
              <a:t> to a client </a:t>
            </a:r>
            <a:r>
              <a:rPr lang="en-ZA" sz="2000" dirty="0" smtClean="0"/>
              <a:t>it is NOT appropriate </a:t>
            </a:r>
            <a:r>
              <a:rPr lang="en-ZA" sz="2000" dirty="0"/>
              <a:t>to say </a:t>
            </a:r>
            <a:r>
              <a:rPr lang="en-ZA" sz="2000" dirty="0" err="1"/>
              <a:t>PrEP</a:t>
            </a:r>
            <a:r>
              <a:rPr lang="en-ZA" sz="2000" dirty="0"/>
              <a:t> is a prevention option </a:t>
            </a:r>
            <a:r>
              <a:rPr lang="en-ZA" sz="2000" dirty="0" smtClean="0"/>
              <a:t>for you because you are fall in a key population. </a:t>
            </a:r>
            <a:endParaRPr lang="en-ZA" sz="2000" dirty="0"/>
          </a:p>
        </p:txBody>
      </p:sp>
      <p:sp>
        <p:nvSpPr>
          <p:cNvPr id="12" name="Rectangle 11"/>
          <p:cNvSpPr/>
          <p:nvPr/>
        </p:nvSpPr>
        <p:spPr>
          <a:xfrm>
            <a:off x="1055415" y="4802119"/>
            <a:ext cx="4961835" cy="1569660"/>
          </a:xfrm>
          <a:prstGeom prst="rect">
            <a:avLst/>
          </a:prstGeom>
        </p:spPr>
        <p:txBody>
          <a:bodyPr wrap="square">
            <a:spAutoFit/>
          </a:bodyPr>
          <a:lstStyle/>
          <a:p>
            <a:pPr marL="285750" indent="-285750">
              <a:buFont typeface="Arial" charset="0"/>
              <a:buChar char="•"/>
            </a:pPr>
            <a:r>
              <a:rPr lang="en-ZA" sz="2400" dirty="0"/>
              <a:t>Within groups there are sub-groups, </a:t>
            </a:r>
            <a:r>
              <a:rPr lang="en-ZA" sz="2400" dirty="0" smtClean="0"/>
              <a:t>differences, </a:t>
            </a:r>
            <a:r>
              <a:rPr lang="en-ZA" sz="2400" dirty="0"/>
              <a:t>and diversity – don’t </a:t>
            </a:r>
            <a:r>
              <a:rPr lang="en-ZA" sz="2400" dirty="0" smtClean="0"/>
              <a:t>stereotype </a:t>
            </a:r>
            <a:r>
              <a:rPr lang="en-ZA" sz="2400" dirty="0"/>
              <a:t>and assume that all people within a group are the same</a:t>
            </a:r>
            <a:endParaRPr lang="en-GB" sz="2400" dirty="0"/>
          </a:p>
        </p:txBody>
      </p:sp>
    </p:spTree>
    <p:extLst>
      <p:ext uri="{BB962C8B-B14F-4D97-AF65-F5344CB8AC3E}">
        <p14:creationId xmlns:p14="http://schemas.microsoft.com/office/powerpoint/2010/main" val="1601356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US" dirty="0">
                <a:latin typeface="+mn-lt"/>
              </a:rPr>
              <a:t>Core key population services identified by WHO</a:t>
            </a:r>
          </a:p>
        </p:txBody>
      </p:sp>
      <p:sp>
        <p:nvSpPr>
          <p:cNvPr id="3" name="Content Placeholder 2"/>
          <p:cNvSpPr>
            <a:spLocks noGrp="1"/>
          </p:cNvSpPr>
          <p:nvPr>
            <p:ph sz="half" idx="1"/>
          </p:nvPr>
        </p:nvSpPr>
        <p:spPr/>
        <p:txBody>
          <a:bodyPr>
            <a:noAutofit/>
          </a:bodyPr>
          <a:lstStyle/>
          <a:p>
            <a:r>
              <a:rPr lang="en-US" sz="2400" dirty="0">
                <a:cs typeface="Helvetica" panose="020B0604020202020204" pitchFamily="34" charset="0"/>
              </a:rPr>
              <a:t>HIV screening and treatment regardless of CD4 </a:t>
            </a:r>
            <a:r>
              <a:rPr lang="en-US" sz="2400" dirty="0" smtClean="0">
                <a:cs typeface="Helvetica" panose="020B0604020202020204" pitchFamily="34" charset="0"/>
              </a:rPr>
              <a:t>count</a:t>
            </a:r>
            <a:endParaRPr lang="en-US" sz="2400" dirty="0">
              <a:cs typeface="Helvetica" panose="020B0604020202020204" pitchFamily="34" charset="0"/>
            </a:endParaRPr>
          </a:p>
          <a:p>
            <a:r>
              <a:rPr lang="en-US" sz="2400" dirty="0">
                <a:cs typeface="Helvetica" panose="020B0604020202020204" pitchFamily="34" charset="0"/>
              </a:rPr>
              <a:t>Management of </a:t>
            </a:r>
            <a:r>
              <a:rPr lang="en-US" sz="2400" dirty="0" smtClean="0">
                <a:cs typeface="Helvetica" panose="020B0604020202020204" pitchFamily="34" charset="0"/>
              </a:rPr>
              <a:t>HIV-related illness</a:t>
            </a:r>
            <a:endParaRPr lang="en-US" sz="2400" dirty="0">
              <a:cs typeface="Helvetica" panose="020B0604020202020204" pitchFamily="34" charset="0"/>
            </a:endParaRPr>
          </a:p>
          <a:p>
            <a:r>
              <a:rPr lang="en-US" sz="2400" dirty="0">
                <a:cs typeface="Helvetica" panose="020B0604020202020204" pitchFamily="34" charset="0"/>
              </a:rPr>
              <a:t>Appropriate counselling and </a:t>
            </a:r>
            <a:r>
              <a:rPr lang="en-US" sz="2400" dirty="0" smtClean="0">
                <a:cs typeface="Helvetica" panose="020B0604020202020204" pitchFamily="34" charset="0"/>
              </a:rPr>
              <a:t>support</a:t>
            </a:r>
            <a:endParaRPr lang="en-US" sz="2400" dirty="0">
              <a:cs typeface="Helvetica" panose="020B0604020202020204" pitchFamily="34" charset="0"/>
            </a:endParaRPr>
          </a:p>
          <a:p>
            <a:r>
              <a:rPr lang="en-US" sz="2400" dirty="0">
                <a:cs typeface="Helvetica" panose="020B0604020202020204" pitchFamily="34" charset="0"/>
              </a:rPr>
              <a:t>Prevention – PEP and offer </a:t>
            </a:r>
            <a:r>
              <a:rPr lang="en-US" sz="2400" dirty="0" err="1" smtClean="0">
                <a:cs typeface="Helvetica" panose="020B0604020202020204" pitchFamily="34" charset="0"/>
              </a:rPr>
              <a:t>PrEP</a:t>
            </a:r>
            <a:endParaRPr lang="en-US" dirty="0"/>
          </a:p>
          <a:p>
            <a:endParaRPr lang="en-US" dirty="0"/>
          </a:p>
          <a:p>
            <a:pPr marL="457200" lvl="1" indent="0">
              <a:buNone/>
            </a:pPr>
            <a:endParaRPr lang="en-US" dirty="0"/>
          </a:p>
          <a:p>
            <a:endParaRPr lang="en-US" dirty="0"/>
          </a:p>
        </p:txBody>
      </p:sp>
      <p:sp>
        <p:nvSpPr>
          <p:cNvPr id="7" name="Content Placeholder 6"/>
          <p:cNvSpPr>
            <a:spLocks noGrp="1"/>
          </p:cNvSpPr>
          <p:nvPr>
            <p:ph sz="half" idx="2"/>
          </p:nvPr>
        </p:nvSpPr>
        <p:spPr/>
        <p:txBody>
          <a:bodyPr vert="horz" lIns="91440" tIns="45720" rIns="91440" bIns="45720" rtlCol="0">
            <a:noAutofit/>
          </a:bodyPr>
          <a:lstStyle/>
          <a:p>
            <a:r>
              <a:rPr lang="en-US" sz="2400" dirty="0">
                <a:cs typeface="Helvetica" panose="020B0604020202020204" pitchFamily="34" charset="0"/>
              </a:rPr>
              <a:t>Prophylaxis</a:t>
            </a:r>
          </a:p>
          <a:p>
            <a:pPr lvl="1"/>
            <a:r>
              <a:rPr lang="en-US" dirty="0"/>
              <a:t>IPT / Fungal / </a:t>
            </a:r>
            <a:r>
              <a:rPr lang="en-US" dirty="0" smtClean="0"/>
              <a:t>Co-</a:t>
            </a:r>
            <a:r>
              <a:rPr lang="en-US" dirty="0" err="1" smtClean="0"/>
              <a:t>trimoxazole</a:t>
            </a:r>
            <a:endParaRPr lang="en-US" dirty="0"/>
          </a:p>
          <a:p>
            <a:r>
              <a:rPr lang="en-US" sz="2400" dirty="0">
                <a:cs typeface="Helvetica" panose="020B0604020202020204" pitchFamily="34" charset="0"/>
              </a:rPr>
              <a:t>STI prevention, screening and </a:t>
            </a:r>
            <a:r>
              <a:rPr lang="en-US" sz="2400" dirty="0" smtClean="0">
                <a:cs typeface="Helvetica" panose="020B0604020202020204" pitchFamily="34" charset="0"/>
              </a:rPr>
              <a:t>treatment</a:t>
            </a:r>
            <a:endParaRPr lang="en-US" sz="2400" dirty="0">
              <a:cs typeface="Helvetica" panose="020B0604020202020204" pitchFamily="34" charset="0"/>
            </a:endParaRPr>
          </a:p>
          <a:p>
            <a:r>
              <a:rPr lang="en-US" sz="2400" dirty="0">
                <a:cs typeface="Helvetica" panose="020B0604020202020204" pitchFamily="34" charset="0"/>
              </a:rPr>
              <a:t>Malaria prevention (specific provinces</a:t>
            </a:r>
            <a:r>
              <a:rPr lang="en-US" sz="2400" dirty="0" smtClean="0">
                <a:cs typeface="Helvetica" panose="020B0604020202020204" pitchFamily="34" charset="0"/>
              </a:rPr>
              <a:t>)</a:t>
            </a:r>
            <a:endParaRPr lang="en-US" sz="2400" dirty="0">
              <a:cs typeface="Helvetica" panose="020B0604020202020204" pitchFamily="34" charset="0"/>
            </a:endParaRPr>
          </a:p>
          <a:p>
            <a:r>
              <a:rPr lang="en-US" sz="2400" dirty="0">
                <a:cs typeface="Helvetica" panose="020B0604020202020204" pitchFamily="34" charset="0"/>
              </a:rPr>
              <a:t>Vaccination e.g. hepatitis B, pneumococcal, </a:t>
            </a:r>
            <a:r>
              <a:rPr lang="en-US" sz="2400" dirty="0" smtClean="0">
                <a:cs typeface="Helvetica" panose="020B0604020202020204" pitchFamily="34" charset="0"/>
              </a:rPr>
              <a:t>flu</a:t>
            </a:r>
            <a:endParaRPr lang="en-US" sz="2400" dirty="0">
              <a:cs typeface="Helvetica" panose="020B0604020202020204" pitchFamily="34" charset="0"/>
            </a:endParaRPr>
          </a:p>
          <a:p>
            <a:r>
              <a:rPr lang="en-US" sz="2400" dirty="0">
                <a:cs typeface="Helvetica" panose="020B0604020202020204" pitchFamily="34" charset="0"/>
              </a:rPr>
              <a:t>Integrated TB services – South Africa</a:t>
            </a:r>
          </a:p>
          <a:p>
            <a:endParaRPr lang="en-ZA" sz="2400" dirty="0">
              <a:cs typeface="Helvetica" panose="020B0604020202020204" pitchFamily="34" charset="0"/>
            </a:endParaRPr>
          </a:p>
        </p:txBody>
      </p:sp>
      <p:pic>
        <p:nvPicPr>
          <p:cNvPr id="4" name="Picture 3"/>
          <p:cNvPicPr>
            <a:picLocks noChangeAspect="1"/>
          </p:cNvPicPr>
          <p:nvPr/>
        </p:nvPicPr>
        <p:blipFill>
          <a:blip r:embed="rId3"/>
          <a:stretch>
            <a:fillRect/>
          </a:stretch>
        </p:blipFill>
        <p:spPr>
          <a:xfrm>
            <a:off x="415033" y="4432483"/>
            <a:ext cx="1927333" cy="1978158"/>
          </a:xfrm>
          <a:prstGeom prst="rect">
            <a:avLst/>
          </a:prstGeom>
        </p:spPr>
      </p:pic>
    </p:spTree>
    <p:extLst>
      <p:ext uri="{BB962C8B-B14F-4D97-AF65-F5344CB8AC3E}">
        <p14:creationId xmlns:p14="http://schemas.microsoft.com/office/powerpoint/2010/main" val="1726824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latin typeface="+mn-lt"/>
              </a:rPr>
              <a:t>Key </a:t>
            </a:r>
            <a:r>
              <a:rPr lang="en-ZA" dirty="0" smtClean="0">
                <a:latin typeface="+mn-lt"/>
              </a:rPr>
              <a:t>Populations</a:t>
            </a:r>
            <a:r>
              <a:rPr lang="en-ZA" dirty="0">
                <a:latin typeface="+mn-lt"/>
              </a:rPr>
              <a:t>: HIV testing services </a:t>
            </a:r>
          </a:p>
        </p:txBody>
      </p:sp>
      <p:sp>
        <p:nvSpPr>
          <p:cNvPr id="4" name="Content Placeholder 3"/>
          <p:cNvSpPr>
            <a:spLocks noGrp="1"/>
          </p:cNvSpPr>
          <p:nvPr>
            <p:ph sz="half" idx="1"/>
          </p:nvPr>
        </p:nvSpPr>
        <p:spPr>
          <a:xfrm>
            <a:off x="838200" y="1825625"/>
            <a:ext cx="5181600" cy="1781871"/>
          </a:xfrm>
        </p:spPr>
        <p:txBody>
          <a:bodyPr>
            <a:noAutofit/>
          </a:bodyPr>
          <a:lstStyle/>
          <a:p>
            <a:pPr marL="0" indent="0" algn="ctr">
              <a:buNone/>
            </a:pPr>
            <a:r>
              <a:rPr lang="en-US" dirty="0">
                <a:cs typeface="Helvetica" panose="020B0604020202020204" pitchFamily="34" charset="0"/>
              </a:rPr>
              <a:t>Need to shift HIV testing promotion from one-off model, to </a:t>
            </a:r>
            <a:r>
              <a:rPr lang="en-US" i="1" dirty="0" err="1" smtClean="0">
                <a:cs typeface="Helvetica" panose="020B0604020202020204" pitchFamily="34" charset="0"/>
              </a:rPr>
              <a:t>Behaviour</a:t>
            </a:r>
            <a:r>
              <a:rPr lang="en-US" i="1" dirty="0" smtClean="0">
                <a:cs typeface="Helvetica" panose="020B0604020202020204" pitchFamily="34" charset="0"/>
              </a:rPr>
              <a:t> Repeated</a:t>
            </a:r>
            <a:r>
              <a:rPr lang="en-US" i="1" dirty="0">
                <a:cs typeface="Helvetica" panose="020B0604020202020204" pitchFamily="34" charset="0"/>
              </a:rPr>
              <a:t>, Routine, Health Maintenance </a:t>
            </a:r>
            <a:r>
              <a:rPr lang="en-ZA" dirty="0">
                <a:cs typeface="Helvetica" panose="020B0604020202020204" pitchFamily="34" charset="0"/>
              </a:rPr>
              <a:t/>
            </a:r>
            <a:br>
              <a:rPr lang="en-ZA" dirty="0">
                <a:cs typeface="Helvetica" panose="020B0604020202020204" pitchFamily="34" charset="0"/>
              </a:rPr>
            </a:br>
            <a:endParaRPr lang="en-ZA" dirty="0">
              <a:cs typeface="Helvetica" panose="020B0604020202020204" pitchFamily="34" charset="0"/>
            </a:endParaRPr>
          </a:p>
          <a:p>
            <a:pPr marL="0" indent="0" algn="ctr">
              <a:buNone/>
            </a:pPr>
            <a:endParaRPr lang="en-ZA" dirty="0"/>
          </a:p>
        </p:txBody>
      </p:sp>
      <p:sp>
        <p:nvSpPr>
          <p:cNvPr id="5" name="Content Placeholder 4"/>
          <p:cNvSpPr>
            <a:spLocks noGrp="1"/>
          </p:cNvSpPr>
          <p:nvPr>
            <p:ph sz="half" idx="2"/>
          </p:nvPr>
        </p:nvSpPr>
        <p:spPr/>
        <p:txBody>
          <a:bodyPr vert="horz" lIns="91440" tIns="45720" rIns="91440" bIns="45720" rtlCol="0">
            <a:noAutofit/>
          </a:bodyPr>
          <a:lstStyle/>
          <a:p>
            <a:pPr marL="0" indent="0" algn="ctr">
              <a:buNone/>
            </a:pPr>
            <a:r>
              <a:rPr lang="en-US" sz="2400" dirty="0">
                <a:cs typeface="Helvetica" panose="020B0604020202020204" pitchFamily="34" charset="0"/>
              </a:rPr>
              <a:t>WHO HIV testing recommendations for </a:t>
            </a:r>
            <a:r>
              <a:rPr lang="en-US" sz="2400" dirty="0" smtClean="0">
                <a:cs typeface="Helvetica" panose="020B0604020202020204" pitchFamily="34" charset="0"/>
              </a:rPr>
              <a:t>Key Populations</a:t>
            </a:r>
            <a:r>
              <a:rPr lang="en-US" sz="2400" dirty="0">
                <a:cs typeface="Helvetica" panose="020B0604020202020204" pitchFamily="34" charset="0"/>
              </a:rPr>
              <a:t>:</a:t>
            </a:r>
          </a:p>
          <a:p>
            <a:pPr lvl="1"/>
            <a:r>
              <a:rPr lang="en-US" dirty="0">
                <a:cs typeface="Helvetica" panose="020B0604020202020204" pitchFamily="34" charset="0"/>
              </a:rPr>
              <a:t>Test regularly according to sexual risk</a:t>
            </a:r>
          </a:p>
          <a:p>
            <a:pPr lvl="1"/>
            <a:r>
              <a:rPr lang="en-US" dirty="0">
                <a:cs typeface="Helvetica" panose="020B0604020202020204" pitchFamily="34" charset="0"/>
              </a:rPr>
              <a:t>Effective risk reduction counselling</a:t>
            </a:r>
          </a:p>
          <a:p>
            <a:pPr lvl="1"/>
            <a:r>
              <a:rPr lang="en-US" dirty="0" smtClean="0">
                <a:cs typeface="Helvetica" panose="020B0604020202020204" pitchFamily="34" charset="0"/>
              </a:rPr>
              <a:t>Linkage </a:t>
            </a:r>
            <a:r>
              <a:rPr lang="en-US" dirty="0">
                <a:cs typeface="Helvetica" panose="020B0604020202020204" pitchFamily="34" charset="0"/>
              </a:rPr>
              <a:t>to care (both positives and negatives)</a:t>
            </a:r>
          </a:p>
          <a:p>
            <a:pPr lvl="1"/>
            <a:r>
              <a:rPr lang="en-US" dirty="0">
                <a:cs typeface="Helvetica" panose="020B0604020202020204" pitchFamily="34" charset="0"/>
              </a:rPr>
              <a:t>Promote couples counselling</a:t>
            </a:r>
          </a:p>
          <a:p>
            <a:pPr lvl="1"/>
            <a:r>
              <a:rPr lang="en-US" dirty="0">
                <a:cs typeface="Helvetica" panose="020B0604020202020204" pitchFamily="34" charset="0"/>
              </a:rPr>
              <a:t>Use technology (e.g. Find a clinic or home-based testing)</a:t>
            </a:r>
          </a:p>
        </p:txBody>
      </p:sp>
      <p:sp>
        <p:nvSpPr>
          <p:cNvPr id="6" name="Oval Callout 5"/>
          <p:cNvSpPr/>
          <p:nvPr/>
        </p:nvSpPr>
        <p:spPr>
          <a:xfrm>
            <a:off x="685800" y="3742433"/>
            <a:ext cx="3415553" cy="1193944"/>
          </a:xfrm>
          <a:prstGeom prst="wedgeEllipseCallout">
            <a:avLst>
              <a:gd name="adj1" fmla="val -42939"/>
              <a:gd name="adj2" fmla="val 10324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ZA" sz="2400" dirty="0" smtClean="0">
                <a:solidFill>
                  <a:schemeClr val="bg1"/>
                </a:solidFill>
              </a:rPr>
              <a:t>Have you ever tested for HIV? </a:t>
            </a:r>
            <a:endParaRPr lang="en-ZA" sz="2400" dirty="0">
              <a:solidFill>
                <a:schemeClr val="bg1"/>
              </a:solidFill>
            </a:endParaRPr>
          </a:p>
        </p:txBody>
      </p:sp>
      <p:sp>
        <p:nvSpPr>
          <p:cNvPr id="7" name="Oval Callout 6"/>
          <p:cNvSpPr/>
          <p:nvPr/>
        </p:nvSpPr>
        <p:spPr>
          <a:xfrm>
            <a:off x="2608729" y="4571534"/>
            <a:ext cx="3778624" cy="1605429"/>
          </a:xfrm>
          <a:prstGeom prst="wedgeEllipseCallout">
            <a:avLst>
              <a:gd name="adj1" fmla="val -57739"/>
              <a:gd name="adj2" fmla="val 60532"/>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ZA" dirty="0" smtClean="0">
                <a:solidFill>
                  <a:schemeClr val="bg1"/>
                </a:solidFill>
              </a:rPr>
              <a:t>When did you last test for HIV? How often do you test? When will you go for your next HIV test?</a:t>
            </a:r>
            <a:endParaRPr lang="en-ZA" dirty="0">
              <a:solidFill>
                <a:schemeClr val="bg1"/>
              </a:solidFill>
            </a:endParaRPr>
          </a:p>
        </p:txBody>
      </p:sp>
      <p:sp>
        <p:nvSpPr>
          <p:cNvPr id="3" name="Rectangle 2"/>
          <p:cNvSpPr/>
          <p:nvPr/>
        </p:nvSpPr>
        <p:spPr>
          <a:xfrm>
            <a:off x="9798357" y="6311900"/>
            <a:ext cx="2136482" cy="276999"/>
          </a:xfrm>
          <a:prstGeom prst="rect">
            <a:avLst/>
          </a:prstGeom>
        </p:spPr>
        <p:txBody>
          <a:bodyPr wrap="none">
            <a:spAutoFit/>
          </a:bodyPr>
          <a:lstStyle/>
          <a:p>
            <a:r>
              <a:rPr lang="en-ZA" sz="1200" dirty="0" err="1" smtClean="0"/>
              <a:t>Siegler</a:t>
            </a:r>
            <a:r>
              <a:rPr lang="en-ZA" sz="1200" dirty="0" smtClean="0"/>
              <a:t>, A. et al. </a:t>
            </a:r>
            <a:r>
              <a:rPr lang="en-ZA" sz="1200" dirty="0"/>
              <a:t>AIDS </a:t>
            </a:r>
            <a:r>
              <a:rPr lang="en-ZA" sz="1200" dirty="0" smtClean="0"/>
              <a:t>Care 2014</a:t>
            </a:r>
            <a:endParaRPr lang="en-GB" sz="1200" dirty="0"/>
          </a:p>
        </p:txBody>
      </p:sp>
    </p:spTree>
    <p:extLst>
      <p:ext uri="{BB962C8B-B14F-4D97-AF65-F5344CB8AC3E}">
        <p14:creationId xmlns:p14="http://schemas.microsoft.com/office/powerpoint/2010/main" val="239348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pPr>
              <a:lnSpc>
                <a:spcPct val="100000"/>
              </a:lnSpc>
            </a:pPr>
            <a:r>
              <a:rPr lang="en-ZA" dirty="0" smtClean="0"/>
              <a:t>References</a:t>
            </a:r>
            <a:endParaRPr lang="en-ZA" dirty="0"/>
          </a:p>
        </p:txBody>
      </p:sp>
      <p:sp>
        <p:nvSpPr>
          <p:cNvPr id="3" name="Content Placeholder 2"/>
          <p:cNvSpPr>
            <a:spLocks noGrp="1"/>
          </p:cNvSpPr>
          <p:nvPr>
            <p:ph idx="1"/>
          </p:nvPr>
        </p:nvSpPr>
        <p:spPr>
          <a:xfrm>
            <a:off x="838200" y="1453019"/>
            <a:ext cx="10515600" cy="4723944"/>
          </a:xfrm>
        </p:spPr>
        <p:txBody>
          <a:bodyPr vert="horz" lIns="91440" tIns="45720" rIns="91440" bIns="45720" rtlCol="0">
            <a:noAutofit/>
          </a:bodyPr>
          <a:lstStyle/>
          <a:p>
            <a:pPr marL="285750" indent="-285750">
              <a:lnSpc>
                <a:spcPct val="100000"/>
              </a:lnSpc>
              <a:spcBef>
                <a:spcPts val="0"/>
              </a:spcBef>
              <a:buFont typeface="Arial" panose="020B0604020202020204" pitchFamily="34" charset="0"/>
            </a:pPr>
            <a:r>
              <a:rPr lang="en-US" sz="1600" dirty="0"/>
              <a:t>Consolidated guidelines on HIV prevention, diagnosis, treatment and care for key populations</a:t>
            </a:r>
            <a:r>
              <a:rPr lang="en-US" sz="1600" dirty="0" smtClean="0"/>
              <a:t>. World </a:t>
            </a:r>
            <a:r>
              <a:rPr lang="en-US" sz="1600" dirty="0"/>
              <a:t>Health Organization. ISBN 978 92 4 150743 1 (NLM classification: WC 503.6). </a:t>
            </a:r>
            <a:r>
              <a:rPr lang="en-ZA" sz="1600" dirty="0"/>
              <a:t>http://</a:t>
            </a:r>
            <a:r>
              <a:rPr lang="en-ZA" sz="1600" dirty="0" err="1"/>
              <a:t>www.who.int</a:t>
            </a:r>
            <a:r>
              <a:rPr lang="en-ZA" sz="1600" dirty="0"/>
              <a:t>/</a:t>
            </a:r>
            <a:r>
              <a:rPr lang="en-ZA" sz="1600" dirty="0" err="1"/>
              <a:t>hiv</a:t>
            </a:r>
            <a:r>
              <a:rPr lang="en-ZA" sz="1600" dirty="0"/>
              <a:t>/pub/guidelines/arv2013/intro/</a:t>
            </a:r>
            <a:r>
              <a:rPr lang="en-ZA" sz="1600" dirty="0" err="1"/>
              <a:t>keyterms</a:t>
            </a:r>
            <a:r>
              <a:rPr lang="en-ZA" sz="1600" dirty="0"/>
              <a:t>/</a:t>
            </a:r>
            <a:r>
              <a:rPr lang="en-ZA" sz="1600" dirty="0" err="1"/>
              <a:t>en</a:t>
            </a:r>
            <a:r>
              <a:rPr lang="en-ZA" sz="1600" dirty="0"/>
              <a:t>/</a:t>
            </a:r>
            <a:endParaRPr lang="en-US" sz="1600" dirty="0"/>
          </a:p>
          <a:p>
            <a:pPr marL="285750" indent="-285750">
              <a:lnSpc>
                <a:spcPct val="100000"/>
              </a:lnSpc>
              <a:spcBef>
                <a:spcPts val="0"/>
              </a:spcBef>
              <a:buFont typeface="Arial" panose="020B0604020202020204" pitchFamily="34" charset="0"/>
            </a:pPr>
            <a:r>
              <a:rPr lang="en-ZA" sz="1600" dirty="0" err="1"/>
              <a:t>Shisana</a:t>
            </a:r>
            <a:r>
              <a:rPr lang="en-ZA" sz="1600" dirty="0"/>
              <a:t>, O, </a:t>
            </a:r>
            <a:r>
              <a:rPr lang="en-ZA" sz="1600" dirty="0" err="1"/>
              <a:t>Rehle</a:t>
            </a:r>
            <a:r>
              <a:rPr lang="en-ZA" sz="1600" dirty="0"/>
              <a:t>, T, </a:t>
            </a:r>
            <a:r>
              <a:rPr lang="en-ZA" sz="1600" dirty="0" err="1"/>
              <a:t>Simbayi</a:t>
            </a:r>
            <a:r>
              <a:rPr lang="en-ZA" sz="1600" dirty="0"/>
              <a:t> LC, Zuma, K, Jooste, S, </a:t>
            </a:r>
            <a:r>
              <a:rPr lang="en-ZA" sz="1600" dirty="0" err="1"/>
              <a:t>Zungu</a:t>
            </a:r>
            <a:r>
              <a:rPr lang="en-ZA" sz="1600" dirty="0"/>
              <a:t> N, </a:t>
            </a:r>
            <a:r>
              <a:rPr lang="en-ZA" sz="1600" dirty="0" err="1"/>
              <a:t>Labadarios</a:t>
            </a:r>
            <a:r>
              <a:rPr lang="en-ZA" sz="1600" dirty="0"/>
              <a:t>, D, </a:t>
            </a:r>
            <a:r>
              <a:rPr lang="en-ZA" sz="1600" dirty="0" err="1"/>
              <a:t>Onoya</a:t>
            </a:r>
            <a:r>
              <a:rPr lang="en-ZA" sz="1600" dirty="0"/>
              <a:t>, D et al. (2014) South African National HIV Prevalence, Incidence and Behaviour Survey, 2012. Cape Town, HSRC Press</a:t>
            </a:r>
            <a:endParaRPr lang="en-US" sz="1600" dirty="0"/>
          </a:p>
          <a:p>
            <a:pPr marL="285750" indent="-285750">
              <a:lnSpc>
                <a:spcPct val="100000"/>
              </a:lnSpc>
              <a:spcBef>
                <a:spcPts val="0"/>
              </a:spcBef>
              <a:buFont typeface="Arial" panose="020B0604020202020204" pitchFamily="34" charset="0"/>
            </a:pPr>
            <a:r>
              <a:rPr lang="en-ZA" sz="1600" dirty="0"/>
              <a:t>UCSF, </a:t>
            </a:r>
            <a:r>
              <a:rPr lang="en-ZA" sz="1600" dirty="0" err="1"/>
              <a:t>Anova</a:t>
            </a:r>
            <a:r>
              <a:rPr lang="en-ZA" sz="1600" dirty="0"/>
              <a:t> Health Institute &amp; WRHI. South African Health Monitoring Study (SAHMS), Final Report: The Integrated Biological and Behavioural Survey among Female Sex Workers, South Africa 2013-2014. San Francisco: UCSF. 2015. </a:t>
            </a:r>
            <a:endParaRPr lang="en-US" sz="1600" dirty="0"/>
          </a:p>
          <a:p>
            <a:pPr marL="285750" indent="-285750">
              <a:lnSpc>
                <a:spcPct val="100000"/>
              </a:lnSpc>
              <a:spcBef>
                <a:spcPts val="0"/>
              </a:spcBef>
              <a:buFont typeface="Arial" panose="020B0604020202020204" pitchFamily="34" charset="0"/>
            </a:pPr>
            <a:endParaRPr lang="en-ZA" sz="1600" dirty="0"/>
          </a:p>
        </p:txBody>
      </p:sp>
    </p:spTree>
    <p:extLst>
      <p:ext uri="{BB962C8B-B14F-4D97-AF65-F5344CB8AC3E}">
        <p14:creationId xmlns:p14="http://schemas.microsoft.com/office/powerpoint/2010/main" val="18173922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dirty="0" smtClean="0"/>
              <a:t>Overall Acknowledgements</a:t>
            </a:r>
            <a:endParaRPr lang="en-GB" dirty="0"/>
          </a:p>
        </p:txBody>
      </p:sp>
      <p:pic>
        <p:nvPicPr>
          <p:cNvPr id="4" name="image2.png"/>
          <p:cNvPicPr/>
          <p:nvPr/>
        </p:nvPicPr>
        <p:blipFill>
          <a:blip r:embed="rId3">
            <a:extLst/>
          </a:blip>
          <a:stretch>
            <a:fillRect/>
          </a:stretch>
        </p:blipFill>
        <p:spPr>
          <a:xfrm>
            <a:off x="4999912" y="3920934"/>
            <a:ext cx="2541657" cy="2466268"/>
          </a:xfrm>
          <a:prstGeom prst="rect">
            <a:avLst/>
          </a:prstGeom>
          <a:ln w="12700">
            <a:miter lim="400000"/>
          </a:ln>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6968" y="3953440"/>
            <a:ext cx="3750972" cy="2401256"/>
          </a:xfrm>
          <a:prstGeom prst="rect">
            <a:avLst/>
          </a:prstGeom>
        </p:spPr>
      </p:pic>
      <p:pic>
        <p:nvPicPr>
          <p:cNvPr id="7" name="Picture 6"/>
          <p:cNvPicPr>
            <a:picLocks noChangeAspect="1"/>
          </p:cNvPicPr>
          <p:nvPr/>
        </p:nvPicPr>
        <p:blipFill>
          <a:blip r:embed="rId5"/>
          <a:stretch>
            <a:fillRect/>
          </a:stretch>
        </p:blipFill>
        <p:spPr>
          <a:xfrm>
            <a:off x="8353540" y="4607906"/>
            <a:ext cx="2889117" cy="1092324"/>
          </a:xfrm>
          <a:prstGeom prst="rect">
            <a:avLst/>
          </a:prstGeom>
        </p:spPr>
      </p:pic>
      <p:sp>
        <p:nvSpPr>
          <p:cNvPr id="8" name="TextBox 7"/>
          <p:cNvSpPr txBox="1"/>
          <p:nvPr/>
        </p:nvSpPr>
        <p:spPr>
          <a:xfrm>
            <a:off x="838199" y="1690688"/>
            <a:ext cx="10404457" cy="2246769"/>
          </a:xfrm>
          <a:prstGeom prst="rect">
            <a:avLst/>
          </a:prstGeom>
          <a:noFill/>
        </p:spPr>
        <p:txBody>
          <a:bodyPr wrap="square" rtlCol="0">
            <a:spAutoFit/>
          </a:bodyPr>
          <a:lstStyle/>
          <a:p>
            <a:pPr algn="ctr"/>
            <a:r>
              <a:rPr lang="en-GB" sz="2800" dirty="0" smtClean="0"/>
              <a:t>With thanks to: </a:t>
            </a:r>
          </a:p>
          <a:p>
            <a:pPr algn="ctr"/>
            <a:r>
              <a:rPr lang="en-GB" sz="2800" dirty="0" smtClean="0"/>
              <a:t>The Southern African </a:t>
            </a:r>
            <a:r>
              <a:rPr lang="en-GB" sz="2800" smtClean="0"/>
              <a:t>HIV Clinicians </a:t>
            </a:r>
            <a:r>
              <a:rPr lang="en-GB" sz="2800" dirty="0" smtClean="0"/>
              <a:t>Society</a:t>
            </a:r>
          </a:p>
          <a:p>
            <a:pPr algn="ctr"/>
            <a:r>
              <a:rPr lang="en-GB" sz="2800" dirty="0" smtClean="0"/>
              <a:t>Wits Reproductive Health and HIV Institute</a:t>
            </a:r>
          </a:p>
          <a:p>
            <a:pPr algn="ctr"/>
            <a:r>
              <a:rPr lang="en-GB" sz="2800" dirty="0" smtClean="0"/>
              <a:t>The OPTIONS Programme/South Africa</a:t>
            </a:r>
          </a:p>
          <a:p>
            <a:pPr algn="ctr"/>
            <a:r>
              <a:rPr lang="en-GB" sz="2800" dirty="0" err="1" smtClean="0"/>
              <a:t>Anova</a:t>
            </a:r>
            <a:r>
              <a:rPr lang="en-GB" sz="2800" dirty="0" smtClean="0"/>
              <a:t> Health Institute</a:t>
            </a:r>
            <a:endParaRPr lang="en-GB" sz="2800" dirty="0"/>
          </a:p>
        </p:txBody>
      </p:sp>
      <p:pic>
        <p:nvPicPr>
          <p:cNvPr id="9" name="Picture 8"/>
          <p:cNvPicPr>
            <a:picLocks noChangeAspect="1"/>
          </p:cNvPicPr>
          <p:nvPr/>
        </p:nvPicPr>
        <p:blipFill>
          <a:blip r:embed="rId6"/>
          <a:stretch>
            <a:fillRect/>
          </a:stretch>
        </p:blipFill>
        <p:spPr>
          <a:xfrm>
            <a:off x="2482140" y="5589185"/>
            <a:ext cx="1920526" cy="647288"/>
          </a:xfrm>
          <a:prstGeom prst="rect">
            <a:avLst/>
          </a:prstGeom>
        </p:spPr>
      </p:pic>
    </p:spTree>
    <p:extLst>
      <p:ext uri="{BB962C8B-B14F-4D97-AF65-F5344CB8AC3E}">
        <p14:creationId xmlns:p14="http://schemas.microsoft.com/office/powerpoint/2010/main" val="12513991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t">
            <a:normAutofit/>
          </a:bodyPr>
          <a:lstStyle/>
          <a:p>
            <a:r>
              <a:rPr lang="en-GB" dirty="0" smtClean="0"/>
              <a:t>Key populations and vulnerable </a:t>
            </a:r>
            <a:r>
              <a:rPr lang="en-GB" dirty="0"/>
              <a:t>p</a:t>
            </a:r>
            <a:r>
              <a:rPr lang="en-GB" dirty="0" smtClean="0"/>
              <a:t>opulations</a:t>
            </a:r>
            <a:endParaRPr lang="en-GB" dirty="0"/>
          </a:p>
        </p:txBody>
      </p:sp>
      <p:sp>
        <p:nvSpPr>
          <p:cNvPr id="13" name="Text Placeholder 12"/>
          <p:cNvSpPr>
            <a:spLocks noGrp="1"/>
          </p:cNvSpPr>
          <p:nvPr>
            <p:ph type="body" idx="1"/>
          </p:nvPr>
        </p:nvSpPr>
        <p:spPr/>
        <p:txBody>
          <a:bodyPr anchor="t"/>
          <a:lstStyle/>
          <a:p>
            <a:pPr algn="ctr"/>
            <a:r>
              <a:rPr lang="en-GB" sz="3200" dirty="0" smtClean="0">
                <a:solidFill>
                  <a:schemeClr val="tx2"/>
                </a:solidFill>
              </a:rPr>
              <a:t>Key Populations</a:t>
            </a:r>
            <a:endParaRPr lang="en-GB" sz="3200" dirty="0">
              <a:solidFill>
                <a:schemeClr val="tx2"/>
              </a:solidFill>
            </a:endParaRPr>
          </a:p>
        </p:txBody>
      </p:sp>
      <p:sp>
        <p:nvSpPr>
          <p:cNvPr id="14" name="Text Placeholder 13"/>
          <p:cNvSpPr>
            <a:spLocks noGrp="1"/>
          </p:cNvSpPr>
          <p:nvPr>
            <p:ph type="body" sz="quarter" idx="3"/>
          </p:nvPr>
        </p:nvSpPr>
        <p:spPr/>
        <p:txBody>
          <a:bodyPr anchor="t">
            <a:normAutofit/>
          </a:bodyPr>
          <a:lstStyle/>
          <a:p>
            <a:pPr algn="ctr"/>
            <a:r>
              <a:rPr lang="en-GB" sz="3200" dirty="0" smtClean="0">
                <a:solidFill>
                  <a:schemeClr val="tx2"/>
                </a:solidFill>
              </a:rPr>
              <a:t>Vulnerable Populations</a:t>
            </a:r>
            <a:endParaRPr lang="en-GB" sz="3200" dirty="0">
              <a:solidFill>
                <a:schemeClr val="tx2"/>
              </a:solidFill>
            </a:endParaRPr>
          </a:p>
        </p:txBody>
      </p:sp>
      <p:sp>
        <p:nvSpPr>
          <p:cNvPr id="15" name="Content Placeholder 14"/>
          <p:cNvSpPr>
            <a:spLocks noGrp="1"/>
          </p:cNvSpPr>
          <p:nvPr>
            <p:ph sz="quarter" idx="4"/>
          </p:nvPr>
        </p:nvSpPr>
        <p:spPr/>
        <p:txBody>
          <a:bodyPr>
            <a:normAutofit/>
          </a:bodyPr>
          <a:lstStyle/>
          <a:p>
            <a:pPr marL="285750" indent="-285750">
              <a:spcBef>
                <a:spcPts val="0"/>
              </a:spcBef>
              <a:buFont typeface="Arial" panose="020B0604020202020204" pitchFamily="34" charset="0"/>
              <a:buChar char="•"/>
            </a:pPr>
            <a:r>
              <a:rPr lang="en-GB" dirty="0" smtClean="0">
                <a:cs typeface="Helvetica" panose="020B0604020202020204" pitchFamily="34" charset="0"/>
              </a:rPr>
              <a:t>Groups of people who are particularly vulnerable to HIV infection in certain situations or contexts. </a:t>
            </a:r>
          </a:p>
          <a:p>
            <a:pPr marL="285750" indent="-285750">
              <a:spcBef>
                <a:spcPts val="0"/>
              </a:spcBef>
              <a:buFont typeface="Arial" panose="020B0604020202020204" pitchFamily="34" charset="0"/>
              <a:buChar char="•"/>
            </a:pPr>
            <a:r>
              <a:rPr lang="en-GB" dirty="0" smtClean="0">
                <a:cs typeface="Helvetica" panose="020B0604020202020204" pitchFamily="34" charset="0"/>
              </a:rPr>
              <a:t>Barriers to accessing HIV care and treatment.</a:t>
            </a:r>
          </a:p>
          <a:p>
            <a:pPr marL="285750" indent="-285750">
              <a:spcBef>
                <a:spcPts val="0"/>
              </a:spcBef>
              <a:buFont typeface="Arial" panose="020B0604020202020204" pitchFamily="34" charset="0"/>
              <a:buChar char="•"/>
            </a:pPr>
            <a:r>
              <a:rPr lang="en-GB" dirty="0" smtClean="0">
                <a:cs typeface="Helvetica" panose="020B0604020202020204" pitchFamily="34" charset="0"/>
              </a:rPr>
              <a:t>These populations are not affected by HIV uniformly across all countries and epidemics.</a:t>
            </a:r>
            <a:endParaRPr lang="en-GB" u="sng" dirty="0" smtClean="0">
              <a:cs typeface="Helvetica" panose="020B0604020202020204" pitchFamily="34" charset="0"/>
            </a:endParaRPr>
          </a:p>
          <a:p>
            <a:pPr>
              <a:spcBef>
                <a:spcPts val="0"/>
              </a:spcBef>
            </a:pPr>
            <a:endParaRPr lang="en-GB" dirty="0"/>
          </a:p>
        </p:txBody>
      </p:sp>
      <p:sp>
        <p:nvSpPr>
          <p:cNvPr id="10" name="TextBox 9"/>
          <p:cNvSpPr txBox="1"/>
          <p:nvPr/>
        </p:nvSpPr>
        <p:spPr>
          <a:xfrm>
            <a:off x="11083159" y="6277512"/>
            <a:ext cx="869149" cy="276999"/>
          </a:xfrm>
          <a:prstGeom prst="rect">
            <a:avLst/>
          </a:prstGeom>
          <a:noFill/>
        </p:spPr>
        <p:txBody>
          <a:bodyPr wrap="none" rtlCol="0">
            <a:spAutoFit/>
          </a:bodyPr>
          <a:lstStyle/>
          <a:p>
            <a:r>
              <a:rPr lang="en-GB" sz="1200" dirty="0" smtClean="0"/>
              <a:t>WHO 2013</a:t>
            </a:r>
            <a:endParaRPr lang="en-GB" sz="1200" dirty="0"/>
          </a:p>
        </p:txBody>
      </p:sp>
      <p:sp>
        <p:nvSpPr>
          <p:cNvPr id="16" name="Content Placeholder 15"/>
          <p:cNvSpPr>
            <a:spLocks noGrp="1"/>
          </p:cNvSpPr>
          <p:nvPr>
            <p:ph sz="half" idx="2"/>
          </p:nvPr>
        </p:nvSpPr>
        <p:spPr/>
        <p:txBody>
          <a:bodyPr/>
          <a:lstStyle/>
          <a:p>
            <a:pPr marL="285750" indent="-285750">
              <a:spcBef>
                <a:spcPts val="0"/>
              </a:spcBef>
              <a:buFont typeface="Arial" panose="020B0604020202020204" pitchFamily="34" charset="0"/>
              <a:buChar char="•"/>
            </a:pPr>
            <a:r>
              <a:rPr lang="en-GB" dirty="0" smtClean="0">
                <a:cs typeface="Helvetica" panose="020B0604020202020204" pitchFamily="34" charset="0"/>
              </a:rPr>
              <a:t>Defined groups who, due to specific higher-risk behaviours, are most at risk risk of HIV, irrespective of the epidemic type or local context. </a:t>
            </a:r>
          </a:p>
          <a:p>
            <a:pPr marL="285750" indent="-285750">
              <a:lnSpc>
                <a:spcPct val="100000"/>
              </a:lnSpc>
              <a:spcBef>
                <a:spcPts val="0"/>
              </a:spcBef>
              <a:buFont typeface="Arial" panose="020B0604020202020204" pitchFamily="34" charset="0"/>
              <a:buChar char="•"/>
            </a:pPr>
            <a:r>
              <a:rPr lang="en-GB" dirty="0" smtClean="0">
                <a:cs typeface="Helvetica" panose="020B0604020202020204" pitchFamily="34" charset="0"/>
              </a:rPr>
              <a:t>Barriers to accessing HIV care and treatment.</a:t>
            </a:r>
          </a:p>
          <a:p>
            <a:pPr marL="285750" indent="-285750">
              <a:lnSpc>
                <a:spcPct val="100000"/>
              </a:lnSpc>
              <a:spcBef>
                <a:spcPts val="0"/>
              </a:spcBef>
              <a:buFont typeface="Arial" panose="020B0604020202020204" pitchFamily="34" charset="0"/>
              <a:buChar char="•"/>
            </a:pPr>
            <a:r>
              <a:rPr lang="en-GB" dirty="0" smtClean="0">
                <a:cs typeface="Helvetica" panose="020B0604020202020204" pitchFamily="34" charset="0"/>
              </a:rPr>
              <a:t>Discriminated against.</a:t>
            </a:r>
          </a:p>
          <a:p>
            <a:pPr marL="285750" indent="-285750">
              <a:spcBef>
                <a:spcPts val="0"/>
              </a:spcBef>
              <a:buFont typeface="Arial" panose="020B0604020202020204" pitchFamily="34" charset="0"/>
              <a:buChar char="•"/>
            </a:pPr>
            <a:r>
              <a:rPr lang="en-GB" dirty="0" smtClean="0">
                <a:cs typeface="Helvetica" panose="020B0604020202020204" pitchFamily="34" charset="0"/>
              </a:rPr>
              <a:t>Recognised internationally.</a:t>
            </a:r>
            <a:endParaRPr lang="en-GB" b="1" dirty="0" smtClean="0">
              <a:cs typeface="Helvetica" panose="020B0604020202020204" pitchFamily="34" charset="0"/>
            </a:endParaRPr>
          </a:p>
          <a:p>
            <a:pPr>
              <a:spcBef>
                <a:spcPts val="0"/>
              </a:spcBef>
            </a:pPr>
            <a:endParaRPr lang="en-GB" dirty="0"/>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788" y="1075990"/>
            <a:ext cx="1155999" cy="1229396"/>
          </a:xfrm>
          <a:prstGeom prst="rect">
            <a:avLst/>
          </a:prstGeom>
        </p:spPr>
      </p:pic>
    </p:spTree>
    <p:extLst>
      <p:ext uri="{BB962C8B-B14F-4D97-AF65-F5344CB8AC3E}">
        <p14:creationId xmlns:p14="http://schemas.microsoft.com/office/powerpoint/2010/main" val="1732552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p:txBody>
          <a:bodyPr vert="horz" lIns="91440" tIns="45720" rIns="91440" bIns="45720" rtlCol="0" anchor="t">
            <a:normAutofit/>
          </a:bodyPr>
          <a:lstStyle/>
          <a:p>
            <a:r>
              <a:rPr lang="en-GB" dirty="0" smtClean="0"/>
              <a:t>Key populations and vulnerable </a:t>
            </a:r>
            <a:r>
              <a:rPr lang="en-GB" dirty="0"/>
              <a:t>p</a:t>
            </a:r>
            <a:r>
              <a:rPr lang="en-GB" dirty="0" smtClean="0"/>
              <a:t>opulations</a:t>
            </a:r>
            <a:endParaRPr lang="en-GB" dirty="0"/>
          </a:p>
        </p:txBody>
      </p:sp>
      <p:sp>
        <p:nvSpPr>
          <p:cNvPr id="12" name="Rectangle 11"/>
          <p:cNvSpPr/>
          <p:nvPr/>
        </p:nvSpPr>
        <p:spPr>
          <a:xfrm>
            <a:off x="768569" y="4834603"/>
            <a:ext cx="10654862" cy="1384995"/>
          </a:xfrm>
          <a:prstGeom prst="rect">
            <a:avLst/>
          </a:prstGeom>
        </p:spPr>
        <p:txBody>
          <a:bodyPr wrap="square">
            <a:spAutoFit/>
          </a:bodyPr>
          <a:lstStyle/>
          <a:p>
            <a:r>
              <a:rPr lang="en-ZA" sz="2800" dirty="0">
                <a:solidFill>
                  <a:srgbClr val="0070C0"/>
                </a:solidFill>
              </a:rPr>
              <a:t>... Each country should </a:t>
            </a:r>
            <a:r>
              <a:rPr lang="en-ZA" sz="2800" b="1" dirty="0">
                <a:solidFill>
                  <a:srgbClr val="0070C0"/>
                </a:solidFill>
              </a:rPr>
              <a:t>define</a:t>
            </a:r>
            <a:r>
              <a:rPr lang="en-ZA" sz="2800" dirty="0">
                <a:solidFill>
                  <a:srgbClr val="0070C0"/>
                </a:solidFill>
              </a:rPr>
              <a:t> the specific </a:t>
            </a:r>
            <a:r>
              <a:rPr lang="en-ZA" sz="2800" b="1" dirty="0">
                <a:solidFill>
                  <a:srgbClr val="0070C0"/>
                </a:solidFill>
              </a:rPr>
              <a:t>populations</a:t>
            </a:r>
            <a:r>
              <a:rPr lang="en-ZA" sz="2800" dirty="0">
                <a:solidFill>
                  <a:srgbClr val="0070C0"/>
                </a:solidFill>
              </a:rPr>
              <a:t> that are particularly vulnerable and </a:t>
            </a:r>
            <a:r>
              <a:rPr lang="en-ZA" sz="2800" b="1" dirty="0">
                <a:solidFill>
                  <a:srgbClr val="0070C0"/>
                </a:solidFill>
              </a:rPr>
              <a:t>key</a:t>
            </a:r>
            <a:r>
              <a:rPr lang="en-ZA" sz="2800" dirty="0">
                <a:solidFill>
                  <a:srgbClr val="0070C0"/>
                </a:solidFill>
              </a:rPr>
              <a:t> to their epidemic and </a:t>
            </a:r>
            <a:r>
              <a:rPr lang="en-ZA" sz="2800" dirty="0" smtClean="0">
                <a:solidFill>
                  <a:srgbClr val="0070C0"/>
                </a:solidFill>
              </a:rPr>
              <a:t>response, </a:t>
            </a:r>
            <a:r>
              <a:rPr lang="en-ZA" sz="2800" dirty="0">
                <a:solidFill>
                  <a:srgbClr val="0070C0"/>
                </a:solidFill>
              </a:rPr>
              <a:t>based on the epidemiological and social context. </a:t>
            </a:r>
          </a:p>
        </p:txBody>
      </p:sp>
      <p:graphicFrame>
        <p:nvGraphicFramePr>
          <p:cNvPr id="13" name="Table 12"/>
          <p:cNvGraphicFramePr>
            <a:graphicFrameLocks noGrp="1"/>
          </p:cNvGraphicFramePr>
          <p:nvPr>
            <p:extLst/>
          </p:nvPr>
        </p:nvGraphicFramePr>
        <p:xfrm>
          <a:off x="813238" y="1599873"/>
          <a:ext cx="10565524" cy="2903329"/>
        </p:xfrm>
        <a:graphic>
          <a:graphicData uri="http://schemas.openxmlformats.org/drawingml/2006/table">
            <a:tbl>
              <a:tblPr firstRow="1" bandRow="1">
                <a:tableStyleId>{6E25E649-3F16-4E02-A733-19D2CDBF48F0}</a:tableStyleId>
              </a:tblPr>
              <a:tblGrid>
                <a:gridCol w="5282762"/>
                <a:gridCol w="5282762"/>
              </a:tblGrid>
              <a:tr h="370840">
                <a:tc>
                  <a:txBody>
                    <a:bodyPr/>
                    <a:lstStyle/>
                    <a:p>
                      <a:pPr algn="ctr"/>
                      <a:r>
                        <a:rPr lang="en-GB" sz="2400" dirty="0" smtClean="0"/>
                        <a:t>Key Populations</a:t>
                      </a:r>
                      <a:endParaRPr lang="en-GB" sz="2400" dirty="0"/>
                    </a:p>
                  </a:txBody>
                  <a:tcPr/>
                </a:tc>
                <a:tc>
                  <a:txBody>
                    <a:bodyPr/>
                    <a:lstStyle/>
                    <a:p>
                      <a:pPr algn="ctr"/>
                      <a:r>
                        <a:rPr lang="en-GB" sz="2400" dirty="0" smtClean="0"/>
                        <a:t>Vulnerable</a:t>
                      </a:r>
                      <a:r>
                        <a:rPr lang="en-GB" sz="2400" baseline="0" dirty="0" smtClean="0"/>
                        <a:t> Populations</a:t>
                      </a:r>
                      <a:endParaRPr lang="en-GB" sz="2400" dirty="0"/>
                    </a:p>
                  </a:txBody>
                  <a:tcPr/>
                </a:tc>
              </a:tr>
              <a:tr h="2446129">
                <a:tc>
                  <a:txBody>
                    <a:bodyPr/>
                    <a:lstStyle/>
                    <a:p>
                      <a:pPr marL="285750" indent="-285750">
                        <a:buFont typeface="Arial" panose="020B0604020202020204" pitchFamily="34" charset="0"/>
                        <a:buChar char="•"/>
                      </a:pPr>
                      <a:r>
                        <a:rPr lang="en-US" sz="2400" dirty="0" smtClean="0">
                          <a:solidFill>
                            <a:schemeClr val="tx1"/>
                          </a:solidFill>
                          <a:cs typeface="Helvetica" panose="020B0604020202020204" pitchFamily="34" charset="0"/>
                        </a:rPr>
                        <a:t>Men who have sex with men (MSM)</a:t>
                      </a:r>
                    </a:p>
                    <a:p>
                      <a:pPr marL="285750" indent="-285750">
                        <a:buFont typeface="Arial" panose="020B0604020202020204" pitchFamily="34" charset="0"/>
                        <a:buChar char="•"/>
                      </a:pPr>
                      <a:r>
                        <a:rPr lang="en-US" sz="2400" dirty="0" smtClean="0">
                          <a:solidFill>
                            <a:schemeClr val="tx1"/>
                          </a:solidFill>
                          <a:cs typeface="Helvetica" panose="020B0604020202020204" pitchFamily="34" charset="0"/>
                        </a:rPr>
                        <a:t>Prison populations</a:t>
                      </a:r>
                    </a:p>
                    <a:p>
                      <a:pPr marL="285750" indent="-285750">
                        <a:buFont typeface="Arial" panose="020B0604020202020204" pitchFamily="34" charset="0"/>
                        <a:buChar char="•"/>
                      </a:pPr>
                      <a:r>
                        <a:rPr lang="en-US" sz="2400" dirty="0" smtClean="0">
                          <a:solidFill>
                            <a:schemeClr val="tx1"/>
                          </a:solidFill>
                          <a:cs typeface="Helvetica" panose="020B0604020202020204" pitchFamily="34" charset="0"/>
                        </a:rPr>
                        <a:t>People who inject drugs (PWID)</a:t>
                      </a:r>
                    </a:p>
                    <a:p>
                      <a:pPr marL="285750" indent="-285750">
                        <a:buFont typeface="Arial" panose="020B0604020202020204" pitchFamily="34" charset="0"/>
                        <a:buChar char="•"/>
                      </a:pPr>
                      <a:r>
                        <a:rPr lang="en-US" sz="2400" dirty="0" smtClean="0">
                          <a:solidFill>
                            <a:schemeClr val="tx1"/>
                          </a:solidFill>
                          <a:cs typeface="Helvetica" panose="020B0604020202020204" pitchFamily="34" charset="0"/>
                        </a:rPr>
                        <a:t>Sex workers (SW)</a:t>
                      </a:r>
                    </a:p>
                    <a:p>
                      <a:pPr marL="285750" indent="-285750">
                        <a:buFont typeface="Arial" panose="020B0604020202020204" pitchFamily="34" charset="0"/>
                        <a:buChar char="•"/>
                      </a:pPr>
                      <a:r>
                        <a:rPr lang="en-US" sz="2400" dirty="0" smtClean="0">
                          <a:solidFill>
                            <a:schemeClr val="tx1"/>
                          </a:solidFill>
                          <a:cs typeface="Helvetica" panose="020B0604020202020204" pitchFamily="34" charset="0"/>
                        </a:rPr>
                        <a:t>Adolescent girls and young women (AGYW)</a:t>
                      </a:r>
                    </a:p>
                  </a:txBody>
                  <a:tcPr/>
                </a:tc>
                <a:tc>
                  <a:txBody>
                    <a:bodyPr/>
                    <a:lstStyle/>
                    <a:p>
                      <a:pPr marL="285750" indent="-285750">
                        <a:buFont typeface="Arial" panose="020B0604020202020204" pitchFamily="34" charset="0"/>
                        <a:buChar char="•"/>
                      </a:pPr>
                      <a:r>
                        <a:rPr lang="en-US" sz="2400" dirty="0" smtClean="0">
                          <a:solidFill>
                            <a:schemeClr val="tx1"/>
                          </a:solidFill>
                          <a:cs typeface="Helvetica" panose="020B0604020202020204" pitchFamily="34" charset="0"/>
                        </a:rPr>
                        <a:t>Adolescents and young women (AGYW)</a:t>
                      </a:r>
                    </a:p>
                    <a:p>
                      <a:pPr marL="285750" indent="-285750">
                        <a:buFont typeface="Arial" panose="020B0604020202020204" pitchFamily="34" charset="0"/>
                        <a:buChar char="•"/>
                      </a:pPr>
                      <a:r>
                        <a:rPr lang="en-US" sz="2400" dirty="0" smtClean="0">
                          <a:solidFill>
                            <a:schemeClr val="tx1"/>
                          </a:solidFill>
                          <a:cs typeface="Helvetica" panose="020B0604020202020204" pitchFamily="34" charset="0"/>
                        </a:rPr>
                        <a:t>Disabled</a:t>
                      </a:r>
                    </a:p>
                    <a:p>
                      <a:pPr marL="285750" indent="-285750">
                        <a:buFont typeface="Arial" panose="020B0604020202020204" pitchFamily="34" charset="0"/>
                        <a:buChar char="•"/>
                      </a:pPr>
                      <a:r>
                        <a:rPr lang="en-US" sz="2400" dirty="0" smtClean="0">
                          <a:solidFill>
                            <a:schemeClr val="tx1"/>
                          </a:solidFill>
                          <a:cs typeface="Helvetica" panose="020B0604020202020204" pitchFamily="34" charset="0"/>
                        </a:rPr>
                        <a:t>Displaced populations/migrants</a:t>
                      </a:r>
                    </a:p>
                    <a:p>
                      <a:pPr marL="285750" indent="-285750">
                        <a:buFont typeface="Arial" panose="020B0604020202020204" pitchFamily="34" charset="0"/>
                        <a:buChar char="•"/>
                      </a:pPr>
                      <a:r>
                        <a:rPr lang="en-US" sz="2400" dirty="0" smtClean="0">
                          <a:solidFill>
                            <a:schemeClr val="tx1"/>
                          </a:solidFill>
                          <a:cs typeface="Helvetica" panose="020B0604020202020204" pitchFamily="34" charset="0"/>
                        </a:rPr>
                        <a:t>Orphans</a:t>
                      </a:r>
                      <a:r>
                        <a:rPr lang="en-US" sz="2400" baseline="0" dirty="0" smtClean="0">
                          <a:solidFill>
                            <a:schemeClr val="tx1"/>
                          </a:solidFill>
                          <a:cs typeface="Helvetica" panose="020B0604020202020204" pitchFamily="34" charset="0"/>
                        </a:rPr>
                        <a:t> and street children</a:t>
                      </a:r>
                      <a:endParaRPr lang="en-US" sz="2400" dirty="0" smtClean="0">
                        <a:solidFill>
                          <a:schemeClr val="tx1"/>
                        </a:solidFill>
                        <a:cs typeface="Helvetica" panose="020B0604020202020204" pitchFamily="34" charset="0"/>
                      </a:endParaRPr>
                    </a:p>
                    <a:p>
                      <a:endParaRPr lang="en-GB" sz="2400" dirty="0">
                        <a:solidFill>
                          <a:schemeClr val="tx1"/>
                        </a:solidFill>
                      </a:endParaRPr>
                    </a:p>
                  </a:txBody>
                  <a:tcPr/>
                </a:tc>
              </a:tr>
            </a:tbl>
          </a:graphicData>
        </a:graphic>
      </p:graphicFrame>
    </p:spTree>
    <p:extLst>
      <p:ext uri="{BB962C8B-B14F-4D97-AF65-F5344CB8AC3E}">
        <p14:creationId xmlns:p14="http://schemas.microsoft.com/office/powerpoint/2010/main" val="148867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US" dirty="0">
                <a:latin typeface="+mn-lt"/>
              </a:rPr>
              <a:t>Vulnerable p</a:t>
            </a:r>
            <a:r>
              <a:rPr lang="en-US" dirty="0" smtClean="0">
                <a:latin typeface="+mn-lt"/>
              </a:rPr>
              <a:t>opulations </a:t>
            </a:r>
            <a:r>
              <a:rPr lang="en-US" dirty="0">
                <a:latin typeface="+mn-lt"/>
              </a:rPr>
              <a:t>in South Africa</a:t>
            </a:r>
            <a:endParaRPr lang="en-ZA" dirty="0">
              <a:latin typeface="+mn-lt"/>
            </a:endParaRPr>
          </a:p>
        </p:txBody>
      </p:sp>
      <p:sp>
        <p:nvSpPr>
          <p:cNvPr id="3" name="Content Placeholder 2"/>
          <p:cNvSpPr>
            <a:spLocks noGrp="1"/>
          </p:cNvSpPr>
          <p:nvPr>
            <p:ph sz="half" idx="1"/>
          </p:nvPr>
        </p:nvSpPr>
        <p:spPr>
          <a:prstGeom prst="rect">
            <a:avLst/>
          </a:prstGeom>
        </p:spPr>
        <p:txBody>
          <a:bodyPr>
            <a:noAutofit/>
          </a:bodyPr>
          <a:lstStyle/>
          <a:p>
            <a:pPr marL="0" indent="0">
              <a:lnSpc>
                <a:spcPct val="100000"/>
              </a:lnSpc>
              <a:spcBef>
                <a:spcPts val="0"/>
              </a:spcBef>
              <a:buNone/>
            </a:pPr>
            <a:r>
              <a:rPr lang="en-ZA" sz="2400" dirty="0">
                <a:cs typeface="Helvetica" panose="020B0604020202020204" pitchFamily="34" charset="0"/>
              </a:rPr>
              <a:t>Specific groups have HIV prevalence above national average (12.2%). </a:t>
            </a:r>
            <a:r>
              <a:rPr lang="en-US" sz="2400" dirty="0" smtClean="0">
                <a:cs typeface="Helvetica" panose="020B0604020202020204" pitchFamily="34" charset="0"/>
              </a:rPr>
              <a:t>These </a:t>
            </a:r>
            <a:r>
              <a:rPr lang="en-US" sz="2400" dirty="0">
                <a:cs typeface="Helvetica" panose="020B0604020202020204" pitchFamily="34" charset="0"/>
              </a:rPr>
              <a:t>include:</a:t>
            </a:r>
            <a:endParaRPr lang="en-ZA" sz="2400" dirty="0">
              <a:cs typeface="Helvetica" panose="020B0604020202020204" pitchFamily="34" charset="0"/>
            </a:endParaRPr>
          </a:p>
          <a:p>
            <a:pPr>
              <a:lnSpc>
                <a:spcPct val="100000"/>
              </a:lnSpc>
              <a:spcBef>
                <a:spcPts val="0"/>
              </a:spcBef>
            </a:pPr>
            <a:r>
              <a:rPr lang="en-ZA" sz="2400" dirty="0">
                <a:cs typeface="Helvetica" panose="020B0604020202020204" pitchFamily="34" charset="0"/>
              </a:rPr>
              <a:t>Black women aged 20–34 years (HIV prevalence 31.6%)</a:t>
            </a:r>
          </a:p>
          <a:p>
            <a:pPr>
              <a:lnSpc>
                <a:spcPct val="100000"/>
              </a:lnSpc>
              <a:spcBef>
                <a:spcPts val="0"/>
              </a:spcBef>
            </a:pPr>
            <a:r>
              <a:rPr lang="en-ZA" sz="2400" dirty="0">
                <a:cs typeface="Helvetica" panose="020B0604020202020204" pitchFamily="34" charset="0"/>
              </a:rPr>
              <a:t>People co-habiting (30.9%)</a:t>
            </a:r>
          </a:p>
          <a:p>
            <a:pPr>
              <a:lnSpc>
                <a:spcPct val="100000"/>
              </a:lnSpc>
              <a:spcBef>
                <a:spcPts val="0"/>
              </a:spcBef>
            </a:pPr>
            <a:r>
              <a:rPr lang="en-ZA" sz="2400" dirty="0">
                <a:cs typeface="Helvetica" panose="020B0604020202020204" pitchFamily="34" charset="0"/>
              </a:rPr>
              <a:t>Black men aged 25–49 years (25.7%)</a:t>
            </a:r>
          </a:p>
          <a:p>
            <a:pPr>
              <a:lnSpc>
                <a:spcPct val="100000"/>
              </a:lnSpc>
              <a:spcBef>
                <a:spcPts val="0"/>
              </a:spcBef>
            </a:pPr>
            <a:r>
              <a:rPr lang="en-ZA" sz="2400" dirty="0">
                <a:cs typeface="Helvetica" panose="020B0604020202020204" pitchFamily="34" charset="0"/>
              </a:rPr>
              <a:t>Disabled persons </a:t>
            </a:r>
            <a:r>
              <a:rPr lang="en-ZA" sz="2400" dirty="0" smtClean="0">
                <a:cs typeface="Helvetica" panose="020B0604020202020204" pitchFamily="34" charset="0"/>
              </a:rPr>
              <a:t>15+ </a:t>
            </a:r>
            <a:r>
              <a:rPr lang="en-ZA" sz="2400" dirty="0">
                <a:cs typeface="Helvetica" panose="020B0604020202020204" pitchFamily="34" charset="0"/>
              </a:rPr>
              <a:t>years </a:t>
            </a:r>
            <a:r>
              <a:rPr lang="en-ZA" sz="2400" dirty="0" smtClean="0">
                <a:cs typeface="Helvetica" panose="020B0604020202020204" pitchFamily="34" charset="0"/>
              </a:rPr>
              <a:t>(</a:t>
            </a:r>
            <a:r>
              <a:rPr lang="en-ZA" sz="2400" dirty="0">
                <a:cs typeface="Helvetica" panose="020B0604020202020204" pitchFamily="34" charset="0"/>
              </a:rPr>
              <a:t>16.7%)</a:t>
            </a:r>
          </a:p>
          <a:p>
            <a:pPr>
              <a:lnSpc>
                <a:spcPct val="100000"/>
              </a:lnSpc>
              <a:spcBef>
                <a:spcPts val="0"/>
              </a:spcBef>
            </a:pPr>
            <a:r>
              <a:rPr lang="en-ZA" sz="2400" dirty="0">
                <a:cs typeface="Helvetica" panose="020B0604020202020204" pitchFamily="34" charset="0"/>
              </a:rPr>
              <a:t>High-risk alcohol drinkers </a:t>
            </a:r>
            <a:r>
              <a:rPr lang="en-ZA" sz="2400" dirty="0" smtClean="0">
                <a:cs typeface="Helvetica" panose="020B0604020202020204" pitchFamily="34" charset="0"/>
              </a:rPr>
              <a:t>15+ </a:t>
            </a:r>
            <a:r>
              <a:rPr lang="en-ZA" sz="2400" dirty="0">
                <a:cs typeface="Helvetica" panose="020B0604020202020204" pitchFamily="34" charset="0"/>
              </a:rPr>
              <a:t>years </a:t>
            </a:r>
            <a:r>
              <a:rPr lang="en-ZA" sz="2400" dirty="0" smtClean="0">
                <a:cs typeface="Helvetica" panose="020B0604020202020204" pitchFamily="34" charset="0"/>
              </a:rPr>
              <a:t>(</a:t>
            </a:r>
            <a:r>
              <a:rPr lang="en-ZA" sz="2400" dirty="0">
                <a:cs typeface="Helvetica" panose="020B0604020202020204" pitchFamily="34" charset="0"/>
              </a:rPr>
              <a:t>14.3%)</a:t>
            </a:r>
          </a:p>
          <a:p>
            <a:pPr>
              <a:lnSpc>
                <a:spcPct val="100000"/>
              </a:lnSpc>
              <a:spcBef>
                <a:spcPts val="0"/>
              </a:spcBef>
            </a:pPr>
            <a:r>
              <a:rPr lang="en-ZA" sz="2400" dirty="0">
                <a:cs typeface="Helvetica" panose="020B0604020202020204" pitchFamily="34" charset="0"/>
              </a:rPr>
              <a:t>Recreational drug users (12.7%)</a:t>
            </a:r>
          </a:p>
          <a:p>
            <a:pPr marL="0" indent="0">
              <a:lnSpc>
                <a:spcPct val="100000"/>
              </a:lnSpc>
              <a:spcBef>
                <a:spcPts val="0"/>
              </a:spcBef>
              <a:buNone/>
            </a:pPr>
            <a:endParaRPr lang="en-US" sz="2000" dirty="0"/>
          </a:p>
        </p:txBody>
      </p:sp>
      <p:sp>
        <p:nvSpPr>
          <p:cNvPr id="7" name="Content Placeholder 6"/>
          <p:cNvSpPr>
            <a:spLocks noGrp="1"/>
          </p:cNvSpPr>
          <p:nvPr>
            <p:ph sz="half" idx="2"/>
          </p:nvPr>
        </p:nvSpPr>
        <p:spPr/>
        <p:txBody>
          <a:bodyPr vert="horz" lIns="91440" tIns="45720" rIns="91440" bIns="45720" rtlCol="0">
            <a:noAutofit/>
          </a:bodyPr>
          <a:lstStyle/>
          <a:p>
            <a:pPr>
              <a:lnSpc>
                <a:spcPct val="100000"/>
              </a:lnSpc>
              <a:spcBef>
                <a:spcPts val="0"/>
              </a:spcBef>
            </a:pPr>
            <a:r>
              <a:rPr lang="en-ZA" sz="2400" dirty="0">
                <a:cs typeface="Helvetica" panose="020B0604020202020204" pitchFamily="34" charset="0"/>
              </a:rPr>
              <a:t>Almost 2000 new HIV </a:t>
            </a:r>
            <a:r>
              <a:rPr lang="en-ZA" sz="2400" dirty="0" smtClean="0">
                <a:cs typeface="Helvetica" panose="020B0604020202020204" pitchFamily="34" charset="0"/>
              </a:rPr>
              <a:t>infections in </a:t>
            </a:r>
            <a:r>
              <a:rPr lang="en-ZA" sz="2400" dirty="0">
                <a:cs typeface="Helvetica" panose="020B0604020202020204" pitchFamily="34" charset="0"/>
              </a:rPr>
              <a:t>young women and adolescent girls (aged 15–24) each week, a rate two and a half times that among males of the same age. </a:t>
            </a:r>
            <a:endParaRPr lang="en-ZA" sz="2400" dirty="0" smtClean="0">
              <a:cs typeface="Helvetica" panose="020B0604020202020204" pitchFamily="34" charset="0"/>
            </a:endParaRPr>
          </a:p>
          <a:p>
            <a:pPr>
              <a:lnSpc>
                <a:spcPct val="100000"/>
              </a:lnSpc>
              <a:spcBef>
                <a:spcPts val="0"/>
              </a:spcBef>
            </a:pPr>
            <a:endParaRPr lang="en-ZA" sz="2400" dirty="0">
              <a:cs typeface="Helvetica" panose="020B0604020202020204" pitchFamily="34" charset="0"/>
            </a:endParaRPr>
          </a:p>
          <a:p>
            <a:pPr>
              <a:lnSpc>
                <a:spcPct val="100000"/>
              </a:lnSpc>
              <a:spcBef>
                <a:spcPts val="0"/>
              </a:spcBef>
            </a:pPr>
            <a:r>
              <a:rPr lang="en-ZA" sz="2400" dirty="0">
                <a:cs typeface="Helvetica" panose="020B0604020202020204" pitchFamily="34" charset="0"/>
              </a:rPr>
              <a:t>Female sex workers: </a:t>
            </a:r>
            <a:r>
              <a:rPr lang="en-ZA" sz="2400" dirty="0" smtClean="0">
                <a:cs typeface="Helvetica" panose="020B0604020202020204" pitchFamily="34" charset="0"/>
              </a:rPr>
              <a:t>40-70% HIV prevalence, depending on site </a:t>
            </a:r>
            <a:endParaRPr lang="en-ZA" sz="2400" dirty="0">
              <a:cs typeface="Helvetica" panose="020B0604020202020204" pitchFamily="34" charset="0"/>
            </a:endParaRPr>
          </a:p>
        </p:txBody>
      </p:sp>
      <p:sp>
        <p:nvSpPr>
          <p:cNvPr id="4" name="TextBox 3"/>
          <p:cNvSpPr txBox="1"/>
          <p:nvPr/>
        </p:nvSpPr>
        <p:spPr>
          <a:xfrm>
            <a:off x="9188677" y="6081067"/>
            <a:ext cx="2919248" cy="461665"/>
          </a:xfrm>
          <a:prstGeom prst="rect">
            <a:avLst/>
          </a:prstGeom>
          <a:noFill/>
        </p:spPr>
        <p:txBody>
          <a:bodyPr wrap="square" rtlCol="0">
            <a:spAutoFit/>
          </a:bodyPr>
          <a:lstStyle/>
          <a:p>
            <a:r>
              <a:rPr lang="en-ZA" sz="1200" dirty="0"/>
              <a:t>Shisana, O et al. (2014) </a:t>
            </a:r>
            <a:endParaRPr lang="en-ZA" sz="1200" dirty="0" smtClean="0"/>
          </a:p>
          <a:p>
            <a:r>
              <a:rPr lang="en-ZA" sz="1200" dirty="0" smtClean="0"/>
              <a:t>UCSF, </a:t>
            </a:r>
            <a:r>
              <a:rPr lang="en-ZA" sz="1200" dirty="0" err="1" smtClean="0"/>
              <a:t>Anova</a:t>
            </a:r>
            <a:r>
              <a:rPr lang="en-ZA" sz="1200" dirty="0" smtClean="0"/>
              <a:t> Health Institute, WRHI (2015)</a:t>
            </a:r>
            <a:endParaRPr lang="en-US" dirty="0"/>
          </a:p>
        </p:txBody>
      </p:sp>
    </p:spTree>
    <p:extLst>
      <p:ext uri="{BB962C8B-B14F-4D97-AF65-F5344CB8AC3E}">
        <p14:creationId xmlns:p14="http://schemas.microsoft.com/office/powerpoint/2010/main" val="197892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latin typeface="+mn-lt"/>
              </a:rPr>
              <a:t>Why sensitisation? </a:t>
            </a:r>
          </a:p>
        </p:txBody>
      </p:sp>
      <p:sp>
        <p:nvSpPr>
          <p:cNvPr id="3" name="Content Placeholder 2"/>
          <p:cNvSpPr>
            <a:spLocks noGrp="1"/>
          </p:cNvSpPr>
          <p:nvPr>
            <p:ph idx="1"/>
          </p:nvPr>
        </p:nvSpPr>
        <p:spPr/>
        <p:txBody>
          <a:bodyPr>
            <a:normAutofit fontScale="92500"/>
          </a:bodyPr>
          <a:lstStyle/>
          <a:p>
            <a:r>
              <a:rPr lang="en-ZA" dirty="0" smtClean="0"/>
              <a:t>The provision of PrEP is particularly useful for key populations and vulnerable people </a:t>
            </a:r>
          </a:p>
          <a:p>
            <a:r>
              <a:rPr lang="en-ZA" dirty="0" smtClean="0"/>
              <a:t>Many of the groups who will potentially benefit from PrEP face barriers to healthcare, discrimination, and marginalisation. These include: </a:t>
            </a:r>
          </a:p>
          <a:p>
            <a:pPr lvl="1"/>
            <a:r>
              <a:rPr lang="en-ZA" dirty="0" smtClean="0"/>
              <a:t>MSM</a:t>
            </a:r>
          </a:p>
          <a:p>
            <a:pPr lvl="1"/>
            <a:r>
              <a:rPr lang="en-ZA" dirty="0" smtClean="0"/>
              <a:t>Sex workers</a:t>
            </a:r>
          </a:p>
          <a:p>
            <a:pPr lvl="1"/>
            <a:r>
              <a:rPr lang="en-ZA" dirty="0" smtClean="0"/>
              <a:t>Adolescent girls and young women </a:t>
            </a:r>
          </a:p>
          <a:p>
            <a:pPr lvl="1"/>
            <a:r>
              <a:rPr lang="en-ZA" dirty="0" smtClean="0"/>
              <a:t>People who inject drugs</a:t>
            </a:r>
          </a:p>
          <a:p>
            <a:pPr lvl="1"/>
            <a:r>
              <a:rPr lang="en-ZA" dirty="0" smtClean="0"/>
              <a:t>Prisoners</a:t>
            </a:r>
          </a:p>
          <a:p>
            <a:pPr lvl="1"/>
            <a:r>
              <a:rPr lang="en-ZA" dirty="0" smtClean="0"/>
              <a:t>Serodiscordant couples</a:t>
            </a:r>
          </a:p>
          <a:p>
            <a:pPr lvl="1"/>
            <a:r>
              <a:rPr lang="en-ZA" dirty="0" smtClean="0"/>
              <a:t>People who perceive themselves at substantial </a:t>
            </a:r>
            <a:r>
              <a:rPr lang="en-ZA" dirty="0" smtClean="0"/>
              <a:t>risk</a:t>
            </a:r>
            <a:endParaRPr lang="en-ZA" dirty="0"/>
          </a:p>
        </p:txBody>
      </p:sp>
    </p:spTree>
    <p:extLst>
      <p:ext uri="{BB962C8B-B14F-4D97-AF65-F5344CB8AC3E}">
        <p14:creationId xmlns:p14="http://schemas.microsoft.com/office/powerpoint/2010/main" val="8408563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Key </a:t>
            </a:r>
            <a:r>
              <a:rPr lang="en-US" smtClean="0"/>
              <a:t>populations: Overlap </a:t>
            </a:r>
            <a:r>
              <a:rPr lang="en-US" dirty="0"/>
              <a:t>of sub-groups</a:t>
            </a:r>
            <a:endParaRPr lang="en-GB" dirty="0"/>
          </a:p>
        </p:txBody>
      </p:sp>
      <p:graphicFrame>
        <p:nvGraphicFramePr>
          <p:cNvPr id="6" name="Content Placeholder 7"/>
          <p:cNvGraphicFramePr>
            <a:graphicFrameLocks noGrp="1"/>
          </p:cNvGraphicFramePr>
          <p:nvPr>
            <p:ph idx="1"/>
            <p:extLst/>
          </p:nvPr>
        </p:nvGraphicFramePr>
        <p:xfrm>
          <a:off x="838200" y="1576552"/>
          <a:ext cx="10515600" cy="4934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p:cNvSpPr/>
          <p:nvPr/>
        </p:nvSpPr>
        <p:spPr>
          <a:xfrm>
            <a:off x="5812220" y="3407979"/>
            <a:ext cx="914400" cy="914400"/>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Oval 7"/>
          <p:cNvSpPr/>
          <p:nvPr/>
        </p:nvSpPr>
        <p:spPr>
          <a:xfrm>
            <a:off x="9396248" y="1126698"/>
            <a:ext cx="2795752" cy="1371600"/>
          </a:xfrm>
          <a:prstGeom prst="ellipse">
            <a:avLst/>
          </a:prstGeom>
          <a:gradFill>
            <a:gsLst>
              <a:gs pos="0">
                <a:srgbClr val="FFFF00">
                  <a:lumMod val="64000"/>
                  <a:lumOff val="36000"/>
                </a:srgbClr>
              </a:gs>
              <a:gs pos="50000">
                <a:schemeClr val="lt1">
                  <a:tint val="98000"/>
                  <a:satMod val="130000"/>
                  <a:shade val="90000"/>
                  <a:lumMod val="103000"/>
                </a:schemeClr>
              </a:gs>
              <a:gs pos="100000">
                <a:srgbClr val="FFFF00">
                  <a:lumMod val="59000"/>
                  <a:lumOff val="41000"/>
                </a:srgbClr>
              </a:gs>
            </a:gsLst>
          </a:gradFill>
        </p:spPr>
        <p:style>
          <a:lnRef idx="2">
            <a:schemeClr val="dk1"/>
          </a:lnRef>
          <a:fillRef idx="1003">
            <a:schemeClr val="lt1"/>
          </a:fillRef>
          <a:effectRef idx="0">
            <a:schemeClr val="dk1"/>
          </a:effectRef>
          <a:fontRef idx="minor">
            <a:schemeClr val="dk1"/>
          </a:fontRef>
        </p:style>
        <p:txBody>
          <a:bodyPr rtlCol="0" anchor="ctr"/>
          <a:lstStyle/>
          <a:p>
            <a:pPr algn="ctr"/>
            <a:r>
              <a:rPr lang="en-ZA" dirty="0" smtClean="0"/>
              <a:t>Inter-relationships and intersections</a:t>
            </a:r>
            <a:endParaRPr lang="en-ZA" dirty="0"/>
          </a:p>
        </p:txBody>
      </p:sp>
      <p:cxnSp>
        <p:nvCxnSpPr>
          <p:cNvPr id="9" name="Straight Arrow Connector 8"/>
          <p:cNvCxnSpPr/>
          <p:nvPr/>
        </p:nvCxnSpPr>
        <p:spPr>
          <a:xfrm flipV="1">
            <a:off x="6605752" y="1934308"/>
            <a:ext cx="3224048" cy="1473671"/>
          </a:xfrm>
          <a:prstGeom prst="straightConnector1">
            <a:avLst/>
          </a:prstGeom>
          <a:ln w="47625" cmpd="sng">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8203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626476" y="362607"/>
            <a:ext cx="8939049" cy="4288220"/>
          </a:xfrm>
          <a:prstGeom prst="wedgeEllipseCallout">
            <a:avLst>
              <a:gd name="adj1" fmla="val -30225"/>
              <a:gd name="adj2" fmla="val 924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4400" dirty="0"/>
              <a:t>What do we mean by sensitisation? </a:t>
            </a:r>
            <a:endParaRPr lang="en-ZA" sz="4400" dirty="0" smtClean="0"/>
          </a:p>
          <a:p>
            <a:pPr algn="ctr"/>
            <a:r>
              <a:rPr lang="en-ZA" sz="4400" dirty="0" smtClean="0"/>
              <a:t>What does this term mean to you?</a:t>
            </a:r>
            <a:endParaRPr lang="en-ZA" sz="4400" dirty="0"/>
          </a:p>
        </p:txBody>
      </p:sp>
    </p:spTree>
    <p:extLst>
      <p:ext uri="{BB962C8B-B14F-4D97-AF65-F5344CB8AC3E}">
        <p14:creationId xmlns:p14="http://schemas.microsoft.com/office/powerpoint/2010/main" val="3737565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t>What do we mean by sensitisation? </a:t>
            </a:r>
          </a:p>
        </p:txBody>
      </p:sp>
      <p:sp>
        <p:nvSpPr>
          <p:cNvPr id="3" name="Content Placeholder 2"/>
          <p:cNvSpPr>
            <a:spLocks noGrp="1"/>
          </p:cNvSpPr>
          <p:nvPr>
            <p:ph idx="1"/>
          </p:nvPr>
        </p:nvSpPr>
        <p:spPr>
          <a:xfrm>
            <a:off x="838200" y="1573375"/>
            <a:ext cx="10515600" cy="4351338"/>
          </a:xfrm>
        </p:spPr>
        <p:txBody>
          <a:bodyPr>
            <a:noAutofit/>
          </a:bodyPr>
          <a:lstStyle/>
          <a:p>
            <a:pPr>
              <a:lnSpc>
                <a:spcPct val="100000"/>
              </a:lnSpc>
              <a:buFont typeface="Arial" charset="0"/>
              <a:buChar char="•"/>
            </a:pPr>
            <a:r>
              <a:rPr lang="en-ZA" dirty="0" smtClean="0"/>
              <a:t>Understanding the </a:t>
            </a:r>
            <a:r>
              <a:rPr lang="en-ZA" b="1" dirty="0" smtClean="0"/>
              <a:t>needs and concerns </a:t>
            </a:r>
            <a:r>
              <a:rPr lang="en-ZA" dirty="0" smtClean="0"/>
              <a:t>of different groups</a:t>
            </a:r>
          </a:p>
          <a:p>
            <a:pPr>
              <a:lnSpc>
                <a:spcPct val="100000"/>
              </a:lnSpc>
              <a:buFont typeface="Arial" charset="0"/>
              <a:buChar char="•"/>
            </a:pPr>
            <a:r>
              <a:rPr lang="en-ZA" dirty="0" smtClean="0"/>
              <a:t>Understanding the </a:t>
            </a:r>
            <a:r>
              <a:rPr lang="en-ZA" b="1" dirty="0" smtClean="0"/>
              <a:t>special considerations </a:t>
            </a:r>
            <a:r>
              <a:rPr lang="en-ZA" dirty="0" smtClean="0"/>
              <a:t>to be taken into account when rendering services to different groups</a:t>
            </a:r>
          </a:p>
          <a:p>
            <a:pPr>
              <a:lnSpc>
                <a:spcPct val="100000"/>
              </a:lnSpc>
              <a:buFont typeface="Arial" charset="0"/>
              <a:buChar char="•"/>
            </a:pPr>
            <a:r>
              <a:rPr lang="en-ZA" dirty="0" smtClean="0"/>
              <a:t>Being aware of factors which create </a:t>
            </a:r>
            <a:r>
              <a:rPr lang="en-ZA" b="1" dirty="0" smtClean="0"/>
              <a:t>barriers to communication and services</a:t>
            </a:r>
            <a:r>
              <a:rPr lang="en-ZA" dirty="0" smtClean="0"/>
              <a:t>, and ways we c</a:t>
            </a:r>
            <a:r>
              <a:rPr lang="en-ZA" dirty="0"/>
              <a:t>an remove barriers to provide effective </a:t>
            </a:r>
            <a:r>
              <a:rPr lang="en-ZA" dirty="0" smtClean="0"/>
              <a:t>care</a:t>
            </a:r>
            <a:endParaRPr lang="en-ZA" dirty="0"/>
          </a:p>
          <a:p>
            <a:pPr>
              <a:lnSpc>
                <a:spcPct val="100000"/>
              </a:lnSpc>
              <a:buFont typeface="Arial" charset="0"/>
              <a:buChar char="•"/>
            </a:pPr>
            <a:r>
              <a:rPr lang="en-ZA" dirty="0" smtClean="0">
                <a:cs typeface="Times New Roman" panose="02020603050405020304" pitchFamily="18" charset="0"/>
              </a:rPr>
              <a:t>PrEP  is part of a </a:t>
            </a:r>
            <a:r>
              <a:rPr lang="en-ZA" b="1" dirty="0" smtClean="0">
                <a:cs typeface="Times New Roman" panose="02020603050405020304" pitchFamily="18" charset="0"/>
              </a:rPr>
              <a:t>combination prevention package </a:t>
            </a:r>
            <a:r>
              <a:rPr lang="en-ZA" dirty="0" smtClean="0">
                <a:cs typeface="Times New Roman" panose="02020603050405020304" pitchFamily="18" charset="0"/>
              </a:rPr>
              <a:t>– what other options are there? What other services should we be thinking about to ensure </a:t>
            </a:r>
            <a:r>
              <a:rPr lang="en-ZA" b="1" dirty="0" smtClean="0">
                <a:cs typeface="Times New Roman" panose="02020603050405020304" pitchFamily="18" charset="0"/>
              </a:rPr>
              <a:t>holistic care</a:t>
            </a:r>
            <a:r>
              <a:rPr lang="en-ZA" dirty="0" smtClean="0">
                <a:cs typeface="Times New Roman" panose="02020603050405020304" pitchFamily="18" charset="0"/>
              </a:rPr>
              <a:t>?</a:t>
            </a:r>
          </a:p>
          <a:p>
            <a:pPr>
              <a:lnSpc>
                <a:spcPct val="100000"/>
              </a:lnSpc>
              <a:buFont typeface="Arial" charset="0"/>
              <a:buChar char="•"/>
            </a:pPr>
            <a:r>
              <a:rPr lang="en-ZA" dirty="0" smtClean="0">
                <a:cs typeface="Times New Roman" panose="02020603050405020304" pitchFamily="18" charset="0"/>
              </a:rPr>
              <a:t>In other words - </a:t>
            </a:r>
            <a:r>
              <a:rPr lang="en-ZA" dirty="0"/>
              <a:t>h</a:t>
            </a:r>
            <a:r>
              <a:rPr lang="en-ZA" dirty="0" smtClean="0"/>
              <a:t>aving </a:t>
            </a:r>
            <a:r>
              <a:rPr lang="en-ZA" dirty="0"/>
              <a:t>the </a:t>
            </a:r>
            <a:r>
              <a:rPr lang="en-ZA" b="1" dirty="0"/>
              <a:t>knowledge, </a:t>
            </a:r>
            <a:r>
              <a:rPr lang="en-ZA" b="1" dirty="0" smtClean="0"/>
              <a:t>attitude, </a:t>
            </a:r>
            <a:r>
              <a:rPr lang="en-ZA" b="1" dirty="0"/>
              <a:t>and skills </a:t>
            </a:r>
            <a:r>
              <a:rPr lang="en-ZA" dirty="0"/>
              <a:t>to provide an effective service to different </a:t>
            </a:r>
            <a:r>
              <a:rPr lang="en-ZA" dirty="0" smtClean="0"/>
              <a:t>groups</a:t>
            </a:r>
            <a:endParaRPr lang="en-ZA" dirty="0"/>
          </a:p>
          <a:p>
            <a:pPr>
              <a:lnSpc>
                <a:spcPct val="100000"/>
              </a:lnSpc>
              <a:buFont typeface="Arial" charset="0"/>
              <a:buChar char="•"/>
            </a:pPr>
            <a:endParaRPr lang="en-ZA" sz="2000" dirty="0">
              <a:cs typeface="Times New Roman" panose="02020603050405020304" pitchFamily="18" charset="0"/>
            </a:endParaRPr>
          </a:p>
        </p:txBody>
      </p:sp>
    </p:spTree>
    <p:extLst>
      <p:ext uri="{BB962C8B-B14F-4D97-AF65-F5344CB8AC3E}">
        <p14:creationId xmlns:p14="http://schemas.microsoft.com/office/powerpoint/2010/main" val="215242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A21EF63-34F5-7F46-80E8-D31D045131C9}" vid="{958778CC-7337-FB4E-A207-D346C55938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SAHIVCS v2</Template>
  <TotalTime>25</TotalTime>
  <Words>2086</Words>
  <Application>Microsoft Macintosh PowerPoint</Application>
  <PresentationFormat>Widescreen</PresentationFormat>
  <Paragraphs>265</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Helvetica</vt:lpstr>
      <vt:lpstr>Times New Roman</vt:lpstr>
      <vt:lpstr>Arial</vt:lpstr>
      <vt:lpstr>Office Theme</vt:lpstr>
      <vt:lpstr>Working with Different Groups</vt:lpstr>
      <vt:lpstr>Session overview</vt:lpstr>
      <vt:lpstr>Key populations and vulnerable populations</vt:lpstr>
      <vt:lpstr>Key populations and vulnerable populations</vt:lpstr>
      <vt:lpstr>Vulnerable populations in South Africa</vt:lpstr>
      <vt:lpstr>Why sensitisation? </vt:lpstr>
      <vt:lpstr>Key populations: Overlap of sub-groups</vt:lpstr>
      <vt:lpstr>PowerPoint Presentation</vt:lpstr>
      <vt:lpstr>What do we mean by sensitisation? </vt:lpstr>
      <vt:lpstr>What do we mean by sensitisation? </vt:lpstr>
      <vt:lpstr>Stigma and stereo types</vt:lpstr>
      <vt:lpstr>Impact on healthcare </vt:lpstr>
      <vt:lpstr>Impact on healthcare </vt:lpstr>
      <vt:lpstr>International stereotypes</vt:lpstr>
      <vt:lpstr>Multiple barriers impact on key populations</vt:lpstr>
      <vt:lpstr>Let’s meet Nurse Thandi</vt:lpstr>
      <vt:lpstr>We visit Nurse Thandi’s clinic!</vt:lpstr>
      <vt:lpstr>Sensitisation: Creating the right environment</vt:lpstr>
      <vt:lpstr>Sensitisation: Creating the right environment</vt:lpstr>
      <vt:lpstr>Sensitisation: Key points</vt:lpstr>
      <vt:lpstr>Core key population services identified by WHO</vt:lpstr>
      <vt:lpstr>Key Populations: HIV testing services </vt:lpstr>
      <vt:lpstr>References</vt:lpstr>
      <vt:lpstr>Overall Acknowledgements</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with Different Groups</dc:title>
  <dc:creator>Dawn Greensides</dc:creator>
  <cp:lastModifiedBy>Dawn Greensides</cp:lastModifiedBy>
  <cp:revision>7</cp:revision>
  <cp:lastPrinted>2017-01-05T08:48:40Z</cp:lastPrinted>
  <dcterms:created xsi:type="dcterms:W3CDTF">2016-12-21T10:47:55Z</dcterms:created>
  <dcterms:modified xsi:type="dcterms:W3CDTF">2017-02-02T07:33:19Z</dcterms:modified>
</cp:coreProperties>
</file>